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7" r:id="rId4"/>
    <p:sldId id="268" r:id="rId5"/>
    <p:sldId id="258" r:id="rId6"/>
    <p:sldId id="265" r:id="rId7"/>
    <p:sldId id="259" r:id="rId8"/>
    <p:sldId id="260" r:id="rId9"/>
    <p:sldId id="269" r:id="rId10"/>
    <p:sldId id="261" r:id="rId11"/>
    <p:sldId id="262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0" autoAdjust="0"/>
  </p:normalViewPr>
  <p:slideViewPr>
    <p:cSldViewPr>
      <p:cViewPr varScale="1">
        <p:scale>
          <a:sx n="65" d="100"/>
          <a:sy n="65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F9455-ADCA-44D1-A29C-5EAAA1687E40}" type="datetimeFigureOut">
              <a:rPr lang="id-ID" smtClean="0"/>
              <a:t>28/08/2019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B7930-DA3C-449D-9D17-76DDE46193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683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d-ID" sz="1200" dirty="0" smtClean="0"/>
              <a:t>Mempublikasikan konten</a:t>
            </a:r>
            <a:r>
              <a:rPr lang="en-GB" sz="1200" dirty="0" smtClean="0"/>
              <a:t>/</a:t>
            </a:r>
            <a:r>
              <a:rPr lang="id-ID" sz="1200" dirty="0" smtClean="0"/>
              <a:t>Re-upload.</a:t>
            </a:r>
          </a:p>
          <a:p>
            <a:pPr algn="just"/>
            <a:r>
              <a:rPr lang="id-ID" sz="1200" dirty="0" smtClean="0">
                <a:sym typeface="Wingdings" pitchFamily="2" charset="2"/>
              </a:rPr>
              <a:t>Menyimpan Konten.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B7930-DA3C-449D-9D17-76DDE46193FB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479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Sedangkan, prinsip-prinsip tradisional di dalam UU Hak Cipta belum tentu mampu menyelesaikan permasalahan perlindungan hak cipta di jaringan internet. Akibatnya, ada masalah penggandaan ciptaan, masalah mengumumkan sesuatu karya cipta pada publik.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B7930-DA3C-449D-9D17-76DDE46193FB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28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sym typeface="Wingdings" pitchFamily="2" charset="2"/>
              </a:rPr>
              <a:t>Napster dianggap telah memfasilitasi pelanggaran hak cipta </a:t>
            </a:r>
            <a:r>
              <a:rPr lang="en-GB" baseline="0" dirty="0" smtClean="0">
                <a:sym typeface="Wingdings" pitchFamily="2" charset="2"/>
              </a:rPr>
              <a:t> </a:t>
            </a:r>
            <a:r>
              <a:rPr lang="en-GB" baseline="0" dirty="0" err="1" smtClean="0">
                <a:sym typeface="Wingdings" pitchFamily="2" charset="2"/>
              </a:rPr>
              <a:t>dan</a:t>
            </a:r>
            <a:r>
              <a:rPr lang="en-GB" baseline="0" dirty="0" smtClean="0">
                <a:sym typeface="Wingdings" pitchFamily="2" charset="2"/>
              </a:rPr>
              <a:t> </a:t>
            </a:r>
            <a:r>
              <a:rPr lang="en-GB" baseline="0" dirty="0" err="1" smtClean="0">
                <a:sym typeface="Wingdings" pitchFamily="2" charset="2"/>
              </a:rPr>
              <a:t>telah</a:t>
            </a:r>
            <a:r>
              <a:rPr lang="id-ID" dirty="0" smtClean="0">
                <a:sym typeface="Wingdings" pitchFamily="2" charset="2"/>
              </a:rPr>
              <a:t> dibuktikan bersalah</a:t>
            </a:r>
            <a:endParaRPr lang="en-GB" dirty="0" smtClean="0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sym typeface="Wingdings" pitchFamily="2" charset="2"/>
              </a:rPr>
              <a:t>napster diwajibkan bayar ganti rugi dalam jumlah besar kepada organisasi yang kemudian disalurkan kepada para musisi.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B7930-DA3C-449D-9D17-76DDE46193FB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26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dirty="0" smtClean="0"/>
              <a:t>Pelanggaran merek di internet: pemakaian domain name di jaringan internet yang menggunakan nama - nama perusahaan, merek dagang, jasa, dan nama - nama public figure tanpa izin dari orang yang berhak.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B7930-DA3C-449D-9D17-76DDE46193FB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15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pendaftaran</a:t>
            </a:r>
            <a:r>
              <a:rPr lang="en-GB" dirty="0" smtClean="0"/>
              <a:t> DNS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menerapkan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prinsip</a:t>
            </a:r>
            <a:r>
              <a:rPr lang="en-GB" baseline="0" dirty="0" smtClean="0"/>
              <a:t> “FCFS”, Yang </a:t>
            </a:r>
            <a:r>
              <a:rPr lang="en-GB" baseline="0" dirty="0" err="1" smtClean="0"/>
              <a:t>mendaftar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terlebih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dahulu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adalah</a:t>
            </a:r>
            <a:r>
              <a:rPr lang="en-GB" baseline="0" dirty="0" smtClean="0"/>
              <a:t> orang yang </a:t>
            </a:r>
            <a:r>
              <a:rPr lang="en-GB" baseline="0" dirty="0" err="1" smtClean="0"/>
              <a:t>berhak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atas</a:t>
            </a:r>
            <a:r>
              <a:rPr lang="en-GB" baseline="0" dirty="0" smtClean="0"/>
              <a:t> domain </a:t>
            </a:r>
            <a:r>
              <a:rPr lang="en-GB" baseline="0" dirty="0" err="1" smtClean="0"/>
              <a:t>tersebut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B7930-DA3C-449D-9D17-76DDE46193FB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73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Top Level Domain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dengan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negara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Bersifat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Umum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Organisasi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internasional</a:t>
            </a:r>
            <a:endParaRPr lang="en-GB" baseline="0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B7930-DA3C-449D-9D17-76DDE46193FB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267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A56B24-EC27-42F8-877D-3EC14BAA0B51}" type="datetimeFigureOut">
              <a:rPr lang="id-ID" smtClean="0"/>
              <a:pPr/>
              <a:t>28/08/2019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E38E8B-04C1-4E0E-BC8F-F0CF65A0D1E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732984" cy="588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1600" dirty="0" smtClean="0"/>
              <a:t>Teddy M Darajat</a:t>
            </a:r>
            <a:endParaRPr lang="id-ID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Perlindungan Hak Kekayaan Intelektual di Jaringan Internet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59" y="942552"/>
            <a:ext cx="3335377" cy="72494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3200" dirty="0" smtClean="0"/>
              <a:t>7 Top Level Domain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559" y="2204864"/>
            <a:ext cx="7678865" cy="41764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d-ID" sz="2000" dirty="0" smtClean="0"/>
              <a:t>Firim </a:t>
            </a:r>
            <a:r>
              <a:rPr lang="id-ID" sz="2000" dirty="0" smtClean="0">
                <a:sym typeface="Wingdings" pitchFamily="2" charset="2"/>
              </a:rPr>
              <a:t> untuk bisnis firma.</a:t>
            </a:r>
          </a:p>
          <a:p>
            <a:pPr>
              <a:lnSpc>
                <a:spcPct val="150000"/>
              </a:lnSpc>
            </a:pPr>
            <a:r>
              <a:rPr lang="id-ID" sz="2000" dirty="0" smtClean="0">
                <a:sym typeface="Wingdings" pitchFamily="2" charset="2"/>
              </a:rPr>
              <a:t>Store  untuk bisnis menawarkan barang untuk dijual.</a:t>
            </a:r>
          </a:p>
          <a:p>
            <a:pPr>
              <a:lnSpc>
                <a:spcPct val="150000"/>
              </a:lnSpc>
            </a:pPr>
            <a:r>
              <a:rPr lang="id-ID" sz="2000" dirty="0" smtClean="0"/>
              <a:t>Web  </a:t>
            </a:r>
            <a:r>
              <a:rPr lang="id-ID" sz="2000" dirty="0" smtClean="0">
                <a:sym typeface="Wingdings" pitchFamily="2" charset="2"/>
              </a:rPr>
              <a:t> untuk badan – badan yang berhubungan dengan web.</a:t>
            </a:r>
          </a:p>
          <a:p>
            <a:pPr>
              <a:lnSpc>
                <a:spcPct val="150000"/>
              </a:lnSpc>
            </a:pPr>
            <a:r>
              <a:rPr lang="id-ID" sz="2000" dirty="0" smtClean="0">
                <a:sym typeface="Wingdings" pitchFamily="2" charset="2"/>
              </a:rPr>
              <a:t>Arts   Badan – badan yang bergerak di bidang budaya dan kegiatan hiburan.</a:t>
            </a:r>
          </a:p>
          <a:p>
            <a:pPr>
              <a:lnSpc>
                <a:spcPct val="150000"/>
              </a:lnSpc>
            </a:pPr>
            <a:r>
              <a:rPr lang="id-ID" sz="2000" dirty="0" smtClean="0">
                <a:sym typeface="Wingdings" pitchFamily="2" charset="2"/>
              </a:rPr>
              <a:t>Rec    untuk badan – badan yang bergerak di sektor rekreasi dan hiburan.</a:t>
            </a:r>
          </a:p>
          <a:p>
            <a:pPr>
              <a:lnSpc>
                <a:spcPct val="150000"/>
              </a:lnSpc>
            </a:pPr>
            <a:r>
              <a:rPr lang="id-ID" sz="2000" dirty="0" smtClean="0">
                <a:sym typeface="Wingdings" pitchFamily="2" charset="2"/>
              </a:rPr>
              <a:t>Info    untuk badan – badan yang menawarkan jasa informasi.</a:t>
            </a:r>
          </a:p>
          <a:p>
            <a:pPr>
              <a:lnSpc>
                <a:spcPct val="150000"/>
              </a:lnSpc>
            </a:pPr>
            <a:r>
              <a:rPr lang="id-ID" sz="2000" dirty="0" smtClean="0">
                <a:sym typeface="Wingdings" pitchFamily="2" charset="2"/>
              </a:rPr>
              <a:t>Nom  untuk badan – badan yang menginginkan nomenciatur yang bersifat 		    pribadi.</a:t>
            </a:r>
            <a:endParaRPr lang="id-ID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41" y="908720"/>
            <a:ext cx="3425043" cy="1961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d-ID" sz="2800" dirty="0" smtClean="0"/>
              <a:t>Faktor – faktor penyebab timbulnya konflik antara hukum merek domain name di jaringan internet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35653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d-ID" sz="2400" dirty="0" smtClean="0"/>
              <a:t>Perselisihan muncul jika pihak ke tiga secara sengaja mendaftarkan sebuah domain name yang menurutnya akan banyak diminati orang lain.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400" dirty="0" smtClean="0"/>
              <a:t>Perselisihan muncul jika pihak ke tiga mendaftarkan sebuah domain name yang sama/mirip dengan merek orang lain dengan maksud untuk digunakan oleh dirinya sendiri.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400" dirty="0" smtClean="0"/>
              <a:t>Pendaftaran domain name dilakukan oleh pihak ketiga berdasarkan merek yang dimilikinya tanpa disadari memiliki kesamaaan dengan merek perusahaan lain.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6609928" cy="86895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sz="3200" dirty="0" smtClean="0"/>
              <a:t>Perlindungan Hak Cipta di Jaringan Internet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5634" y="1412776"/>
            <a:ext cx="77724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id-ID" dirty="0" smtClean="0"/>
              <a:t>Pemasangan website di Internet yang komersial/non-komersial berpeluang terjadinya pelanggaran hak cipta.</a:t>
            </a:r>
          </a:p>
          <a:p>
            <a:pPr algn="just">
              <a:lnSpc>
                <a:spcPct val="160000"/>
              </a:lnSpc>
            </a:pPr>
            <a:r>
              <a:rPr lang="id-ID" dirty="0" smtClean="0"/>
              <a:t>Akibatnya, website di Internet penuh dengan karya artistik, karya drama, karya musikal, sinematografi, fotografi, dan karya seni lain yang dilindungi oleh prinsip tradisional  UU Hak Cipta. </a:t>
            </a:r>
          </a:p>
          <a:p>
            <a:pPr algn="just">
              <a:lnSpc>
                <a:spcPct val="160000"/>
              </a:lnSpc>
              <a:buNone/>
            </a:pP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834064" cy="72494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2800" dirty="0" smtClean="0"/>
              <a:t>Kasus Pelanggaran Hak Cipta di Internet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88078" y="1500826"/>
            <a:ext cx="4488378" cy="3456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000" dirty="0" smtClean="0"/>
              <a:t>Seseorang tanpa izin membuat situs penyanyi terkenal yang berisi lagu-lagu dengan liriknya, foto, dan cover album dari penyanyi tersebut.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d-ID" sz="2000" dirty="0" smtClean="0"/>
              <a:t>Contoh: Bulan Mei 1997, Grup musik asal Inggris, Oasis, menuntut ratusan situs internet tidak resmi yang memuat foto, lagu beserta lirik, dan video klip.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432" y="1500826"/>
            <a:ext cx="3257550" cy="236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834064" cy="72494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2800" dirty="0" smtClean="0"/>
              <a:t>Kasus Pelanggaran Hak Cipta di Internet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88078" y="1500826"/>
            <a:ext cx="4488378" cy="28642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000" dirty="0" smtClean="0"/>
              <a:t>Seseorang tanpa izin membuat situs di internet yang berisi lagu – lagu milik penyanyi lain yang lagunya belum dipasarkan.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d-ID" sz="2000" dirty="0" smtClean="0"/>
              <a:t>Contoh: Grup musik U2 menuntut pembuat situs internet yang memuat lagu mereka yang belum dipasarkan.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484784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6609928" cy="72494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2800" dirty="0" smtClean="0"/>
              <a:t>Batasan Pelanggaran Hak Cipta di Internet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421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d-ID" sz="2300" dirty="0" smtClean="0"/>
              <a:t>UU Hak Cipta mengakui tegas tentang pengertian pencipta, ciptaan yang dilindungi, hak yang melekat kepada pencipta berkaitan dengan ciptaannya. </a:t>
            </a:r>
          </a:p>
          <a:p>
            <a:pPr algn="just">
              <a:lnSpc>
                <a:spcPct val="150000"/>
              </a:lnSpc>
              <a:buNone/>
            </a:pPr>
            <a:r>
              <a:rPr lang="id-ID" sz="2300" dirty="0" smtClean="0"/>
              <a:t>	Misal: hak untuk memperbanyak karya cipta, mengumumkan karya cipta pada publik, mengalihwujudkan. Sehingga orang lain dilarang untuk melaksanakan hak-haknya.</a:t>
            </a:r>
            <a:endParaRPr lang="id-ID" sz="23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474024" cy="72494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2800" dirty="0" smtClean="0"/>
              <a:t>Pengaturan Hak Cipta di Internet 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701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d-ID" sz="2200" dirty="0" smtClean="0"/>
              <a:t>Pasal 1 ayat 5 UU No. 19 Tahun 2002 tentang Hak Cipta</a:t>
            </a:r>
          </a:p>
          <a:p>
            <a:pPr algn="just">
              <a:lnSpc>
                <a:spcPct val="150000"/>
              </a:lnSpc>
              <a:buNone/>
            </a:pPr>
            <a:r>
              <a:rPr lang="id-ID" sz="2200" dirty="0" smtClean="0"/>
              <a:t>	bahwa pengumuman adalah pembacaan, pameran, penjualan, pengedaran, atau penyebaran suatu ciptaan dengan menggunakan alat apa pun, termasuk </a:t>
            </a:r>
            <a:r>
              <a:rPr lang="id-ID" sz="2200" b="1" dirty="0" smtClean="0"/>
              <a:t>media internet</a:t>
            </a:r>
            <a:r>
              <a:rPr lang="id-ID" sz="2200" dirty="0" smtClean="0"/>
              <a:t>, atau melakukan dengan cara apa pun sehingga suatu ciptaan dapat dibaca, didengar, atau dilihat orang lain.</a:t>
            </a:r>
            <a:endParaRPr lang="id-ID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1254"/>
            <a:ext cx="5457800" cy="72494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3200" dirty="0" smtClean="0"/>
              <a:t>Studi Kasus Napster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23631"/>
            <a:ext cx="5457800" cy="439616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dirty="0" smtClean="0"/>
              <a:t>Nap</a:t>
            </a:r>
            <a:r>
              <a:rPr lang="en-GB" dirty="0" smtClean="0"/>
              <a:t>s</a:t>
            </a:r>
            <a:r>
              <a:rPr lang="id-ID" dirty="0" smtClean="0"/>
              <a:t>ter adalah sebuah program yang dirancang untuk memudahkan para pengguna program tersebut untuk saling menukar musik melalui internet.</a:t>
            </a:r>
          </a:p>
          <a:p>
            <a:pPr>
              <a:lnSpc>
                <a:spcPct val="150000"/>
              </a:lnSpc>
            </a:pPr>
            <a:r>
              <a:rPr lang="en-GB" dirty="0" err="1" smtClean="0"/>
              <a:t>Sifat</a:t>
            </a:r>
            <a:r>
              <a:rPr lang="en-GB" dirty="0" smtClean="0"/>
              <a:t> </a:t>
            </a:r>
            <a:r>
              <a:rPr lang="id-ID" dirty="0" smtClean="0"/>
              <a:t>Layanan </a:t>
            </a:r>
            <a:r>
              <a:rPr lang="id-ID" dirty="0" smtClean="0">
                <a:sym typeface="Wingdings" pitchFamily="2" charset="2"/>
              </a:rPr>
              <a:t> Gratis.</a:t>
            </a:r>
          </a:p>
        </p:txBody>
      </p:sp>
      <p:sp>
        <p:nvSpPr>
          <p:cNvPr id="5" name="AutoShape 4" descr="Napster logo"/>
          <p:cNvSpPr>
            <a:spLocks noChangeAspect="1" noChangeArrowheads="1"/>
          </p:cNvSpPr>
          <p:nvPr/>
        </p:nvSpPr>
        <p:spPr bwMode="auto">
          <a:xfrm>
            <a:off x="2051720" y="2708920"/>
            <a:ext cx="6127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0" name="Picture 6" descr="https://www.lifewire.com/thmb/tAOGb8ZliYLqqQuTfR2p64IR6mE=/680x453/filters:fill(auto,1)/napster-logo-57b759735f9b58cdfdd22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15" y="4149080"/>
            <a:ext cx="3117361" cy="20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6321896" cy="65293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3200" dirty="0" smtClean="0"/>
              <a:t>Perlindungan Merek di Jaringan Internet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dirty="0"/>
              <a:t>Domain Name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alamat</a:t>
            </a:r>
            <a:r>
              <a:rPr lang="en-GB" dirty="0"/>
              <a:t> situs web yang </a:t>
            </a:r>
            <a:r>
              <a:rPr lang="en-GB" dirty="0" err="1"/>
              <a:t>berfungsi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penghubung</a:t>
            </a:r>
            <a:r>
              <a:rPr lang="en-GB" dirty="0"/>
              <a:t> </a:t>
            </a:r>
            <a:r>
              <a:rPr lang="en-GB" dirty="0" err="1"/>
              <a:t>antara</a:t>
            </a:r>
            <a:r>
              <a:rPr lang="en-GB" dirty="0"/>
              <a:t> </a:t>
            </a:r>
            <a:r>
              <a:rPr lang="en-GB" dirty="0" err="1"/>
              <a:t>seseorang</a:t>
            </a:r>
            <a:r>
              <a:rPr lang="en-GB" dirty="0"/>
              <a:t>/</a:t>
            </a:r>
            <a:r>
              <a:rPr lang="en-GB" dirty="0" err="1"/>
              <a:t>badan</a:t>
            </a:r>
            <a:r>
              <a:rPr lang="en-GB" dirty="0"/>
              <a:t> </a:t>
            </a:r>
            <a:r>
              <a:rPr lang="en-GB" dirty="0" err="1"/>
              <a:t>hukum</a:t>
            </a:r>
            <a:r>
              <a:rPr lang="en-GB" dirty="0"/>
              <a:t> yang </a:t>
            </a:r>
            <a:r>
              <a:rPr lang="en-GB" dirty="0" err="1"/>
              <a:t>memuat</a:t>
            </a:r>
            <a:r>
              <a:rPr lang="en-GB" dirty="0"/>
              <a:t> </a:t>
            </a:r>
            <a:r>
              <a:rPr lang="en-GB" dirty="0" err="1"/>
              <a:t>informasi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situs internet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/>
              <a:t>para </a:t>
            </a:r>
            <a:r>
              <a:rPr lang="en-GB" dirty="0" err="1"/>
              <a:t>pengguna</a:t>
            </a:r>
            <a:r>
              <a:rPr lang="en-GB" dirty="0"/>
              <a:t> </a:t>
            </a:r>
            <a:r>
              <a:rPr lang="en-GB" dirty="0" err="1"/>
              <a:t>jasa</a:t>
            </a:r>
            <a:r>
              <a:rPr lang="en-GB" dirty="0"/>
              <a:t> internet</a:t>
            </a:r>
            <a:endParaRPr lang="id-ID" dirty="0"/>
          </a:p>
          <a:p>
            <a:pPr marL="0" indent="0" algn="just">
              <a:lnSpc>
                <a:spcPct val="150000"/>
              </a:lnSpc>
              <a:buNone/>
            </a:pPr>
            <a:endParaRPr lang="en-GB" dirty="0" smtClean="0"/>
          </a:p>
        </p:txBody>
      </p:sp>
      <p:sp>
        <p:nvSpPr>
          <p:cNvPr id="7" name="AutoShape 8" descr="data:image/jpeg;base64,/9j/4AAQSkZJRgABAQAAAQABAAD/2wCEAAkGBxEOEBIPERAQDxUVEBAPEhcYFRAOEhASFhMYFxgRFRgYHyggGCYlJxYWITEhJykrLi46GB8zODMsOCgtLisBCgoKDg0OGxAQGzIlICUtKzItLTU2MjctLTAtLystLTUtLS0tLS0tNzAtLS0tLS0tLS0tLS0tLS0tLS0tLS0tLf/AABEIAJUBUgMBIgACEQEDEQH/xAAbAAEAAgMBAQAAAAAAAAAAAAAABAUBAwYHAv/EAEYQAAIBAgQCAwwGCAQHAAAAAAABAgMRBAUSIRMxFEFRBhUWIlJUYXGBkZPRI1OhotLTMjM0QnOxssFicoKzByU1Q3WDkv/EABgBAQEBAQEAAAAAAAAAAAAAAAABAgME/8QAJBEBAQACAQMFAAMBAAAAAAAAAAECERITIVEDFDFBYaHB8IH/2gAMAwEAAhEDEQA/APcQAAAAAAAAAAAAAAAAAAAAAAAAAAAAAAAAAAAAAAAAAAAAAAAAAAAAAAAAAAAAAAAAAAAAAAhZ1jujYerXtq0U5TS5XaWyYL2TQePz7uce22q0Y78lTpWXoV039p8+HGYfXr4dH8J26GTh7jF7EDx3w3zD69fDo/hHhvmH16+HR/COhke4xexA8d8N8w+vXw6P4R4b5h9evh0fwjoZHuMXsQPHfDjMPr18Oj+EeG+YfXr4dH8I6GR7jF7EDx3w3zD69fDo/hHhvmH16+HR/COhke4xexA8d8N8w+vXw6P4R4b5h9evh0fwjoZHuMXsQPPO4zuvxFfExw9dxqKop6XpjCUZRi5fu2TVovq7D0M55Y3G6rrhnMpuAAMtAAAAAAAAAAAAAAAAAAAAAAAAAAAAAAAAAAAFN3ZfsGJ/hP8AsXJAz7BPE4atRi0pTpyjG/LV1XLPlMvivCixyRePUsk5dHq6NlJ67K1k+skT7lccm10WrtttpkvY09z58F8b5rV9y+Z7bljZ8vBMcp9N/RKdWS1pOoqVPiwhKnRvN1ZpybtpTjDhtpdbd+TMUMBhrbylPdvUqkYKS6TwltpdvFev2GnwXxvmtX3L5jwXx3mtX3L5k3PK6vhvw+V01GM3NXWIhFPXGWqHH4bvFxsrbPm/SrMj1MJS4UpXevh1at9UdN44hQUNNutO/PqM+C+N81q+5fMeC+O81q+5fMbnk1fCbkkcPOOFhU0QnxZ1FN2tJRmr0anoa/Rb61brIuByulKjQnOSi51qMJWmt6cpyjJ2cbRasut897XR8eC+O81q+5fMr8Zg6lCbp1YSpySTaas7PkxNX4pdz5i2jl+Gnw/GlTUnh3K84TsqnEUorZWtoW78rcrczowhU0wU4q0W1PQ5Rdt14rfzMYDL6uIk40acqrS1NRV7Lldk3wXxvmtX3L5l7S96mrZ2ioBb+C+O81q+5fMeC+O81q+5fMvLHynDLwkdwf8A1HDeur/sVD2RHmncP3M4mni4V6tKVGNNTfjWTm5QlCyX+q9/QemHl9ay5dnr9CWY9wAHJ2AAAAAAAAAAAAAAAAAAAAAAAAAAAAAAAAAAAAAAAAAQsyxkqKhpgqkp1FSinLhq7i3duz8l9Rq6TivNqXx3+WXSbWQK3pOK82pfHf5Y6TivNqXx3+WNG1kcf/xGyPj0ViYRvUop6rc50ubXs5//AF2l90nFebUvjv8ALHScV5tS+O/yy47xu4zlJlNVA7iMj6FhlqVqlS1Sp2ryYexfa2dCVvScV5tS+O/yx0nFebUvjv8ALF3burjqTUWQK3pOK82pfHf5Y6TivNqXx3+WTS7WQK3pOK82pfHf5Y6TivNqXx3+WNG1kCrjjcS20qFFtc0sRdr1/R7H10nFebUvjv8ALGjayBVzzCtTcOLQhGMqkKV41dbTm7LbQv5loiaNgACgAAAAAAAAAAAAAAAAAAAADDIOTZrDGU3UpqUUpypyUkoyjKL3TSbJ5wmNxby+tmNKOzrQhiMOu2pVfDlb/U17jWM2xllxdRkud0saqjpOX0dR05XSV2v3lZ8n1DC51TqrEOEaklQnOnPZePOCvKMN9/bbmc2oxyesvIngHf8AxV8NG/2psu+47BOjgqSlvOadepfm5VPG39jS9hbjJ3THK3snYHNadfDrFRbVNwc99nFRve9uyzPnJc3p42iq9LUotyi1KylFp8mk3bqftOMc5UaWKyqLtKeMhRpeijXepv2RU/eb8xxPe14/DwVlVo06+HS6pztQkl6b6WXgnUv26Ol3RUp4WeMjGq6cHP8AdjqkouznFX5c+vqZLr5pTp4Z4ttumqSq7btxaukl2u6Rry3Ko0sJDCtXSo8Kfpbj4z9rbOPy+rKrRw2Vy3lDGTp1vTQw74nud4JEmMq3Kz/fbtMNmtOphli02qbpurva6STbTXarNew2ZZjY4mjCvGMoxnHVFSSUrdTaTfrOGxlSVKjisrjtKeNhSo+ijiHxPstNP1ne04wo04xuoQhGMVdpJJKy3GWOlxytbJyUU22kkm23skl1s5992GH3koYmVJOzrKjN0V6dXO3psbe7fU8vxGi99CvbyNUdX2aiLluXYiph6ejHR4cqMVFdHotaHH9Hn7BJNbplbvUXtfGxjRdeKlViocRaLSlONr3jdq+25Ho53QnhemKdqWhzbfNW5xa7b7W7T6yLL1hMPToKbqKCaUmrXTk2tvbb2HA1XDjymlLvd06Ovlw+Np3kv8Gq3o5DHGVMsrNPRMFjVVoxr6Z04yjrtNKMlHtaTdu0ppd2OGXj6MQ6V0uNwp8Dsvq529Ni6xuLhQpTrTfiQg5u2+yV9u05jNMZisRgatRUMPRoyw8pJTnKdV03C6aUVpi+xXZMZtcrY6mviYwpSrX1RjB1NrO8Ur7dpRvuxw2iNRRxEoNRc5qnKVOjq6qklsmutK9jOBd8oj/49f7JGyuK7yWsv2Kt/RMsxn35S5X68JmL7rMPSb2rVIRlpnVhTlOjB9jn1+y5dQrRlBTi9UXFTTW6cWrpo5vKqa7ypWVuh1X7XGTbJvcm/wDl2H/gL+TFxhjlf4aKXdhQqU41KdPE1rpylGFJ1JUkm19JZ2jyva97blvleY0sVTValLVF3XWmmucWuplH/wAOEll1HlvKq36XxJLf7D57if1uPcP1bxk9Fv0b/vW+6LjO/wCGOV7b+zuW/b80/i0P6Zltmue0sNKNNqpVqSWqNOnF1ajj5VlyXpZU9y37fmf8Wh/TMh4OhWnmeOUMR0edqLV6cKznS07adT2S2vbtRbN3/kSWydvN/t0mU51SxTlGGuE4W106kXTqQvybi+r0osiiwOS1IYpYqrieNJUZUbcOFK8XJPez3sy64kdWnUtVtVrq9u2xi6+m8d/bXicVGmlqb32SSu36kfNDFqb02nF2vaScdu0jz/ao3+qen133sWAJbaj4jGRptRd5SfKMVqfrM4fFxqNxV4yXOMlpfrI2E/X1r8/Et/lt1fYMV+0Ubc7Tv/lt1/aNM8r8pOIxcabipXWq9utbGuOYw3vqg0r2kmm16F1mvHL6ah65/wAkYxq+nof6/wCRdFyrfQxsZy0WlGVrpSWltdqJRX4xfT0P/Z/IsCVrG/IACNAAAAAAAAAAAFXmWRUsTWo4ierVRd42aUZbppSut7NX6i0Al0lm/lV59kVLHwjTq67RmprS1F8mnF3T2dyzSMgbNRV1cioyxcca9XEjDQldaHs1qate9pNczGa5FRxVWhWqatVGWqFmkpbp2ndbq8V2FqC7pxjBWYbIqNPFVMZHVxKkVGSutC/Ru4q103pV9y0BNlkqrxGRUamLp416uJTjoSutD2lZtWu2tT6zbnWVU8bRlQqalFuL8VpSTi7q17r7CeC7pqNNLDxjTVK14qCp2fjXilazvz2KLwPoq8YVsXSpttulCtKNJ35q3Ne86MCWwuMvygVMsh0d4WDnRho4S0NKUY9kXJP3+kxHJ6Kw3Q9H0XD4dvR237b737dywA3TUQMLlcIYdYWTnWhodJ62nJwe2luKXJbFZR7kaEY8OVTE1qelxhTnVc6dO6teMbW26r3sdEByqcYg0cthDDLCJy0KjwL3jr06dN72tf2Hxh8ohTwvQ05uHClRu3HXpkmm72tffsLEDdXUV+HyqFPDdETm4cJ0btx16Wmr3ta+/YfeBwMcNh40IOTjCGiLlZyat12SJoG6ajg+5DucjWwNOUqmKw8pcRVIwqSoqolNpaotdiSurbHZZbgKeGpxo0oqEY8lzu+ttvm/SSgXLK1McJir8vymFCtXrxc3KvKEppuLinFNLTZbc3zuas2yGjipRqSdSlUirRqU5ulUS7L9a9aLUE3V4zWlVlWRUsNOVVSrVako6HUqzdWem99K6kvUj6hktKOLljVr4kqfCe/iW23t27Lrt6CzA3TjFfWlTqpa7xkm7W1KUXfqdhQVKD1a5zla15apNLsWxYAbTigYhUqjUtUoyWylHVGVuzkMOqVNuSlKUns5S1SduzkTwNnHvtCqzpynCbk7wvbZ237dhVnTlOE3J3je2ztv27EyMk907mRs0hVZ05ThNyd4arbO2669iRh6utN/4mlz3XabQRZAABQAAAAAAAAAAAAAAAAAAAAAAAAAAAAAAAAAAAAAAAAAADBkoM8ry4mm7SUU7J23fWWTbOeXGbX4OO4j7X72fTcl5S95rg49f8deQc1xfChs/GlsvR2s5ziPtfvZhtvtf2l4JfW3O0W+RYr/ALT9cf7r+/vLs4xM+uI+1+9i4bTH1tTVdiDj9cu1+9hykubkveicGuv+OwBx3El2v3scR9r97LwOv+OxBx2uXa/exxJeVL3snA6/47EETLKrnSjKTu90/TZtf2JZh3l3NgACgAAAAAAAAAAAAAAAAAAAAAAAAAAAAAAAAAAM5zPP1z/yxOjKzMssdWSnGSTtZ3vZ+k1jdVz9XG3Hs58kKcWqab2WrVz65dZM7x1PKh975DvHU8qH3vkb3HnmGU+keEYbvxNtF/0tPN3t7LGqlZqauo3ta9+qSZN7x1PKh975DvHU8qH3vkNxeGXhE1QUY7J7rVu783fq/v2GY8NNrZ20pN3ipdr5ErvHU8qH3vkO8dTyofe+Q3Dhl4QlNaqbvyUb+jx2z7Uo8pNS8dyXNqKs+frduXYSu8dTyofe+Q7x1PKh975DcOGfhGg6d99L3hf9K3J6mvsMQ4bu3pXix2s+ene3tJXeOp5UPvfId46nlQ+98huHHLwiwlC6vZ/qk732WnxiKWneOp5UPvfId46nlQ+98huJcMvCxyb9RH1y/qZONOEoKnBQW9vtbd2bjnXqxmpAAEaAAAAAAAAAAAAAAAAAAAAAAAAAAAAAAAAAAAAAGDIAAAAAAAAAAAADBk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10" descr="data:image/jpeg;base64,/9j/4AAQSkZJRgABAQAAAQABAAD/2wCEAAkGBxEOEBIPERAQDxUVEBAPEhcYFRAOEhASFhMYFxgRFRgYHyggGCYlJxYWITEhJykrLi46GB8zODMsOCgtLisBCgoKDg0OGxAQGzIlICUtKzItLTU2MjctLTAtLystLTUtLS0tLS0tNzAtLS0tLS0tLS0tLS0tLS0tLS0tLS0tLf/AABEIAJUBUgMBIgACEQEDEQH/xAAbAAEAAgMBAQAAAAAAAAAAAAAABAUBAwYHAv/EAEYQAAIBAgQCAwwGCAQHAAAAAAABAgMRBAUSIRMxFEFRBhUWIlJUYXGBkZPRI1OhotLTMjM0QnOxssFicoKzByU1Q3WDkv/EABgBAQEBAQEAAAAAAAAAAAAAAAABAgME/8QAJBEBAQACAQMFAAMBAAAAAAAAAAECERITIVEDFDFBYaHB8IH/2gAMAwEAAhEDEQA/APcQAAAAAAAAAAAAAAAAAAAAAAAAAAAAAAAAAAAAAAAAAAAAAAAAAAAAAAAAAAAAAAAAAAAAAAhZ1jujYerXtq0U5TS5XaWyYL2TQePz7uce22q0Y78lTpWXoV039p8+HGYfXr4dH8J26GTh7jF7EDx3w3zD69fDo/hHhvmH16+HR/COhke4xexA8d8N8w+vXw6P4R4b5h9evh0fwjoZHuMXsQPHfDjMPr18Oj+EeG+YfXr4dH8I6GR7jF7EDx3w3zD69fDo/hHhvmH16+HR/COhke4xexA8d8N8w+vXw6P4R4b5h9evh0fwjoZHuMXsQPPO4zuvxFfExw9dxqKop6XpjCUZRi5fu2TVovq7D0M55Y3G6rrhnMpuAAMtAAAAAAAAAAAAAAAAAAAAAAAAAAAAAAAAAAAFN3ZfsGJ/hP8AsXJAz7BPE4atRi0pTpyjG/LV1XLPlMvivCixyRePUsk5dHq6NlJ67K1k+skT7lccm10WrtttpkvY09z58F8b5rV9y+Z7bljZ8vBMcp9N/RKdWS1pOoqVPiwhKnRvN1ZpybtpTjDhtpdbd+TMUMBhrbylPdvUqkYKS6TwltpdvFev2GnwXxvmtX3L5jwXx3mtX3L5k3PK6vhvw+V01GM3NXWIhFPXGWqHH4bvFxsrbPm/SrMj1MJS4UpXevh1at9UdN44hQUNNutO/PqM+C+N81q+5fMeC+O81q+5fMbnk1fCbkkcPOOFhU0QnxZ1FN2tJRmr0anoa/Rb61brIuByulKjQnOSi51qMJWmt6cpyjJ2cbRasut897XR8eC+O81q+5fMr8Zg6lCbp1YSpySTaas7PkxNX4pdz5i2jl+Gnw/GlTUnh3K84TsqnEUorZWtoW78rcrczowhU0wU4q0W1PQ5Rdt14rfzMYDL6uIk40acqrS1NRV7Lldk3wXxvmtX3L5l7S96mrZ2ioBb+C+O81q+5fMeC+O81q+5fMvLHynDLwkdwf8A1HDeur/sVD2RHmncP3M4mni4V6tKVGNNTfjWTm5QlCyX+q9/QemHl9ay5dnr9CWY9wAHJ2AAAAAAAAAAAAAAAAAAAAAAAAAAAAAAAAAAAAAAAAAQsyxkqKhpgqkp1FSinLhq7i3duz8l9Rq6TivNqXx3+WXSbWQK3pOK82pfHf5Y6TivNqXx3+WNG1kcf/xGyPj0ViYRvUop6rc50ubXs5//AF2l90nFebUvjv8ALHScV5tS+O/yy47xu4zlJlNVA7iMj6FhlqVqlS1Sp2ryYexfa2dCVvScV5tS+O/yx0nFebUvjv8ALF3burjqTUWQK3pOK82pfHf5Y6TivNqXx3+WTS7WQK3pOK82pfHf5Y6TivNqXx3+WNG1kCrjjcS20qFFtc0sRdr1/R7H10nFebUvjv8ALGjayBVzzCtTcOLQhGMqkKV41dbTm7LbQv5loiaNgACgAAAAAAAAAAAAAAAAAAAADDIOTZrDGU3UpqUUpypyUkoyjKL3TSbJ5wmNxby+tmNKOzrQhiMOu2pVfDlb/U17jWM2xllxdRkud0saqjpOX0dR05XSV2v3lZ8n1DC51TqrEOEaklQnOnPZePOCvKMN9/bbmc2oxyesvIngHf8AxV8NG/2psu+47BOjgqSlvOadepfm5VPG39jS9hbjJ3THK3snYHNadfDrFRbVNwc99nFRve9uyzPnJc3p42iq9LUotyi1KylFp8mk3bqftOMc5UaWKyqLtKeMhRpeijXepv2RU/eb8xxPe14/DwVlVo06+HS6pztQkl6b6WXgnUv26Ol3RUp4WeMjGq6cHP8AdjqkouznFX5c+vqZLr5pTp4Z4ttumqSq7btxaukl2u6Rry3Ko0sJDCtXSo8Kfpbj4z9rbOPy+rKrRw2Vy3lDGTp1vTQw74nud4JEmMq3Kz/fbtMNmtOphli02qbpurva6STbTXarNew2ZZjY4mjCvGMoxnHVFSSUrdTaTfrOGxlSVKjisrjtKeNhSo+ijiHxPstNP1ne04wo04xuoQhGMVdpJJKy3GWOlxytbJyUU22kkm23skl1s5992GH3koYmVJOzrKjN0V6dXO3psbe7fU8vxGi99CvbyNUdX2aiLluXYiph6ejHR4cqMVFdHotaHH9Hn7BJNbplbvUXtfGxjRdeKlViocRaLSlONr3jdq+25Ho53QnhemKdqWhzbfNW5xa7b7W7T6yLL1hMPToKbqKCaUmrXTk2tvbb2HA1XDjymlLvd06Ovlw+Np3kv8Gq3o5DHGVMsrNPRMFjVVoxr6Z04yjrtNKMlHtaTdu0ppd2OGXj6MQ6V0uNwp8Dsvq529Ni6xuLhQpTrTfiQg5u2+yV9u05jNMZisRgatRUMPRoyw8pJTnKdV03C6aUVpi+xXZMZtcrY6mviYwpSrX1RjB1NrO8Ur7dpRvuxw2iNRRxEoNRc5qnKVOjq6qklsmutK9jOBd8oj/49f7JGyuK7yWsv2Kt/RMsxn35S5X68JmL7rMPSb2rVIRlpnVhTlOjB9jn1+y5dQrRlBTi9UXFTTW6cWrpo5vKqa7ypWVuh1X7XGTbJvcm/wDl2H/gL+TFxhjlf4aKXdhQqU41KdPE1rpylGFJ1JUkm19JZ2jyva97blvleY0sVTValLVF3XWmmucWuplH/wAOEll1HlvKq36XxJLf7D57if1uPcP1bxk9Fv0b/vW+6LjO/wCGOV7b+zuW/b80/i0P6Zltmue0sNKNNqpVqSWqNOnF1ajj5VlyXpZU9y37fmf8Wh/TMh4OhWnmeOUMR0edqLV6cKznS07adT2S2vbtRbN3/kSWydvN/t0mU51SxTlGGuE4W106kXTqQvybi+r0osiiwOS1IYpYqrieNJUZUbcOFK8XJPez3sy64kdWnUtVtVrq9u2xi6+m8d/bXicVGmlqb32SSu36kfNDFqb02nF2vaScdu0jz/ao3+qen133sWAJbaj4jGRptRd5SfKMVqfrM4fFxqNxV4yXOMlpfrI2E/X1r8/Et/lt1fYMV+0Ubc7Tv/lt1/aNM8r8pOIxcabipXWq9utbGuOYw3vqg0r2kmm16F1mvHL6ah65/wAkYxq+nof6/wCRdFyrfQxsZy0WlGVrpSWltdqJRX4xfT0P/Z/IsCVrG/IACNAAAAAAAAAAAFXmWRUsTWo4ierVRd42aUZbppSut7NX6i0Al0lm/lV59kVLHwjTq67RmprS1F8mnF3T2dyzSMgbNRV1cioyxcca9XEjDQldaHs1qate9pNczGa5FRxVWhWqatVGWqFmkpbp2ndbq8V2FqC7pxjBWYbIqNPFVMZHVxKkVGSutC/Ru4q103pV9y0BNlkqrxGRUamLp416uJTjoSutD2lZtWu2tT6zbnWVU8bRlQqalFuL8VpSTi7q17r7CeC7pqNNLDxjTVK14qCp2fjXilazvz2KLwPoq8YVsXSpttulCtKNJ35q3Ne86MCWwuMvygVMsh0d4WDnRho4S0NKUY9kXJP3+kxHJ6Kw3Q9H0XD4dvR237b737dywA3TUQMLlcIYdYWTnWhodJ62nJwe2luKXJbFZR7kaEY8OVTE1qelxhTnVc6dO6teMbW26r3sdEByqcYg0cthDDLCJy0KjwL3jr06dN72tf2Hxh8ohTwvQ05uHClRu3HXpkmm72tffsLEDdXUV+HyqFPDdETm4cJ0btx16Wmr3ta+/YfeBwMcNh40IOTjCGiLlZyat12SJoG6ajg+5DucjWwNOUqmKw8pcRVIwqSoqolNpaotdiSurbHZZbgKeGpxo0oqEY8lzu+ttvm/SSgXLK1McJir8vymFCtXrxc3KvKEppuLinFNLTZbc3zuas2yGjipRqSdSlUirRqU5ulUS7L9a9aLUE3V4zWlVlWRUsNOVVSrVako6HUqzdWem99K6kvUj6hktKOLljVr4kqfCe/iW23t27Lrt6CzA3TjFfWlTqpa7xkm7W1KUXfqdhQVKD1a5zla15apNLsWxYAbTigYhUqjUtUoyWylHVGVuzkMOqVNuSlKUns5S1SduzkTwNnHvtCqzpynCbk7wvbZ237dhVnTlOE3J3je2ztv27EyMk907mRs0hVZ05ThNyd4arbO2669iRh6utN/4mlz3XabQRZAABQAAAAAAAAAAAAAAAAAAAAAAAAAAAAAAAAAAAAAAAAAADBkoM8ry4mm7SUU7J23fWWTbOeXGbX4OO4j7X72fTcl5S95rg49f8deQc1xfChs/GlsvR2s5ziPtfvZhtvtf2l4JfW3O0W+RYr/ALT9cf7r+/vLs4xM+uI+1+9i4bTH1tTVdiDj9cu1+9hykubkveicGuv+OwBx3El2v3scR9r97LwOv+OxBx2uXa/exxJeVL3snA6/47EETLKrnSjKTu90/TZtf2JZh3l3NgACgAAAAAAAAAAAAAAAAAAAAAAAAAAAAAAAAAAM5zPP1z/yxOjKzMssdWSnGSTtZ3vZ+k1jdVz9XG3Hs58kKcWqab2WrVz65dZM7x1PKh975DvHU8qH3vkb3HnmGU+keEYbvxNtF/0tPN3t7LGqlZqauo3ta9+qSZN7x1PKh975DvHU8qH3vkNxeGXhE1QUY7J7rVu783fq/v2GY8NNrZ20pN3ipdr5ErvHU8qH3vkO8dTyofe+Q3Dhl4QlNaqbvyUb+jx2z7Uo8pNS8dyXNqKs+frduXYSu8dTyofe+Q7x1PKh975DcOGfhGg6d99L3hf9K3J6mvsMQ4bu3pXix2s+ene3tJXeOp5UPvfId46nlQ+98huHHLwiwlC6vZ/qk732WnxiKWneOp5UPvfId46nlQ+98huJcMvCxyb9RH1y/qZONOEoKnBQW9vtbd2bjnXqxmpAAEaAAAAAAAAAAAAAAAAAAAAAAAAAAAAAAAAAAAAAGDIAAAAAAAAAAAADBk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717032"/>
            <a:ext cx="4127231" cy="1715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0980"/>
            <a:ext cx="5385792" cy="81665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Kasus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Pelanggaran</a:t>
            </a:r>
            <a:r>
              <a:rPr lang="en-GB" dirty="0" smtClean="0">
                <a:solidFill>
                  <a:schemeClr val="bg1"/>
                </a:solidFill>
              </a:rPr>
              <a:t> DNS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 smtClean="0"/>
              <a:t>K</a:t>
            </a:r>
            <a:r>
              <a:rPr lang="id-ID" dirty="0" smtClean="0"/>
              <a:t>asus </a:t>
            </a:r>
            <a:r>
              <a:rPr lang="id-ID" dirty="0"/>
              <a:t>pelanggaran </a:t>
            </a:r>
            <a:r>
              <a:rPr lang="id-ID" dirty="0" smtClean="0"/>
              <a:t>merek</a:t>
            </a:r>
            <a:endParaRPr lang="en-GB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id-ID" dirty="0" smtClean="0"/>
              <a:t>Akibat</a:t>
            </a:r>
            <a:r>
              <a:rPr lang="en-GB" dirty="0" smtClean="0"/>
              <a:t> </a:t>
            </a:r>
            <a:r>
              <a:rPr lang="id-ID" dirty="0" smtClean="0"/>
              <a:t>penggunaan domain</a:t>
            </a:r>
            <a:endParaRPr lang="en-GB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id-ID" dirty="0" smtClean="0"/>
              <a:t> </a:t>
            </a:r>
            <a:r>
              <a:rPr lang="id-ID" dirty="0"/>
              <a:t>name di Internet: </a:t>
            </a:r>
            <a:endParaRPr lang="en-GB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id-ID" dirty="0"/>
          </a:p>
          <a:p>
            <a:pPr algn="just">
              <a:lnSpc>
                <a:spcPct val="150000"/>
              </a:lnSpc>
              <a:buNone/>
            </a:pPr>
            <a:r>
              <a:rPr lang="id-ID" dirty="0" smtClean="0"/>
              <a:t>	Amerika </a:t>
            </a:r>
            <a:r>
              <a:rPr lang="id-ID" dirty="0">
                <a:sym typeface="Wingdings" pitchFamily="2" charset="2"/>
              </a:rPr>
              <a:t> mcdonald.com, microsoft.com</a:t>
            </a:r>
          </a:p>
          <a:p>
            <a:pPr algn="just">
              <a:lnSpc>
                <a:spcPct val="150000"/>
              </a:lnSpc>
              <a:buNone/>
            </a:pPr>
            <a:r>
              <a:rPr lang="id-ID" dirty="0" smtClean="0">
                <a:sym typeface="Wingdings" pitchFamily="2" charset="2"/>
              </a:rPr>
              <a:t>	Indonesia  mustikaratu.com, kontan.com</a:t>
            </a:r>
          </a:p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916832"/>
            <a:ext cx="4666841" cy="27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215</TotalTime>
  <Words>585</Words>
  <Application>Microsoft Office PowerPoint</Application>
  <PresentationFormat>On-screen Show (4:3)</PresentationFormat>
  <Paragraphs>55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Perpetua</vt:lpstr>
      <vt:lpstr>Wingdings</vt:lpstr>
      <vt:lpstr>Wingdings 2</vt:lpstr>
      <vt:lpstr>Equity</vt:lpstr>
      <vt:lpstr>Perlindungan Hak Kekayaan Intelektual di Jaringan Internet</vt:lpstr>
      <vt:lpstr>Perlindungan Hak Cipta di Jaringan Internet</vt:lpstr>
      <vt:lpstr>Kasus Pelanggaran Hak Cipta di Internet</vt:lpstr>
      <vt:lpstr>Kasus Pelanggaran Hak Cipta di Internet</vt:lpstr>
      <vt:lpstr>Batasan Pelanggaran Hak Cipta di Internet</vt:lpstr>
      <vt:lpstr>Pengaturan Hak Cipta di Internet </vt:lpstr>
      <vt:lpstr>Studi Kasus Napster</vt:lpstr>
      <vt:lpstr>Perlindungan Merek di Jaringan Internet</vt:lpstr>
      <vt:lpstr>Kasus Pelanggaran DNS</vt:lpstr>
      <vt:lpstr>7 Top Level Domain</vt:lpstr>
      <vt:lpstr>Faktor – faktor penyebab timbulnya konflik antara hukum merek domain name di jaringan internet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Perlindungan Hak Kekayaan Intelektual di Jaringan Internet</dc:title>
  <dc:creator>Shomad</dc:creator>
  <cp:lastModifiedBy>User</cp:lastModifiedBy>
  <cp:revision>16</cp:revision>
  <dcterms:created xsi:type="dcterms:W3CDTF">2018-09-25T16:11:32Z</dcterms:created>
  <dcterms:modified xsi:type="dcterms:W3CDTF">2019-08-28T10:40:36Z</dcterms:modified>
</cp:coreProperties>
</file>