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4"/>
  </p:notesMasterIdLst>
  <p:sldIdLst>
    <p:sldId id="259" r:id="rId2"/>
    <p:sldId id="260" r:id="rId3"/>
    <p:sldId id="261" r:id="rId4"/>
    <p:sldId id="267" r:id="rId5"/>
    <p:sldId id="268" r:id="rId6"/>
    <p:sldId id="269" r:id="rId7"/>
    <p:sldId id="270" r:id="rId8"/>
    <p:sldId id="271" r:id="rId9"/>
    <p:sldId id="272" r:id="rId10"/>
    <p:sldId id="273" r:id="rId11"/>
    <p:sldId id="274" r:id="rId12"/>
    <p:sldId id="275" r:id="rId1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p:scale>
          <a:sx n="40" d="100"/>
          <a:sy n="40" d="100"/>
        </p:scale>
        <p:origin x="-1579" y="-29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pPr/>
              <a:t>15/03/2017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pPr/>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BDAE49-B4F7-43D9-B640-6263C2A50C13}"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Intrinsic cues </a:t>
            </a:r>
            <a:r>
              <a:rPr lang="en-US" smtClean="0"/>
              <a:t>are physical characteristics of the product itself, such as size, color, flavor, or aroma. In some cases, consumers use physical characteristics (e.g., the flavor of ice cream or cake) to judge product quality. Consumers like to believe that they base their evaluations of product</a:t>
            </a:r>
          </a:p>
          <a:p>
            <a:r>
              <a:rPr lang="en-US" smtClean="0"/>
              <a:t>quality on intrinsic cues, because that enables them to justify their product decisions (either positive or negative) as being “rational” or “objective” choices. More often than not, however, consumers use </a:t>
            </a:r>
            <a:r>
              <a:rPr lang="en-US" b="1" smtClean="0"/>
              <a:t>extrinsic cues</a:t>
            </a:r>
            <a:r>
              <a:rPr lang="en-US" smtClean="0"/>
              <a:t>—that is, characteristics that are not inherent in the product (e.g. color, packagin, brand image, price, manufacturer’s image)—to judge quality.</a:t>
            </a:r>
          </a:p>
          <a:p>
            <a:endParaRPr lang="en-US" smtClean="0"/>
          </a:p>
          <a:p>
            <a:r>
              <a:rPr lang="en-US" smtClean="0"/>
              <a:t>Services are </a:t>
            </a:r>
            <a:r>
              <a:rPr lang="en-US" i="1" smtClean="0"/>
              <a:t>intangible</a:t>
            </a:r>
            <a:r>
              <a:rPr lang="en-US" smtClean="0"/>
              <a:t>, they are </a:t>
            </a:r>
            <a:r>
              <a:rPr lang="en-US" i="1" smtClean="0"/>
              <a:t>variable</a:t>
            </a:r>
            <a:r>
              <a:rPr lang="en-US" smtClean="0"/>
              <a:t>, they are </a:t>
            </a:r>
            <a:r>
              <a:rPr lang="en-US" i="1" smtClean="0"/>
              <a:t>perishable</a:t>
            </a:r>
            <a:r>
              <a:rPr lang="en-US" smtClean="0"/>
              <a:t>, and they are </a:t>
            </a:r>
            <a:r>
              <a:rPr lang="en-US" i="1" smtClean="0"/>
              <a:t>simultaneously produced and consumed</a:t>
            </a:r>
            <a:r>
              <a:rPr lang="en-US" smtClean="0"/>
              <a:t>. Consumers often rely on surrogate cues (i.e., extrinsic cues) to evaluate service quality.  The most widely accepted framework for researching service quality stems from the premise that a consumer’s evaluation of service quality is a function of the magnitude and direction of the gap between the customer’s </a:t>
            </a:r>
            <a:r>
              <a:rPr lang="en-US" i="1" smtClean="0"/>
              <a:t>expectations of service </a:t>
            </a:r>
            <a:r>
              <a:rPr lang="en-US" smtClean="0"/>
              <a:t>and the customer’s </a:t>
            </a:r>
            <a:r>
              <a:rPr lang="en-US" i="1" smtClean="0"/>
              <a:t>assessment (perception) of the service </a:t>
            </a:r>
            <a:r>
              <a:rPr lang="en-US" smtClean="0"/>
              <a:t>actually delivered. The </a:t>
            </a:r>
            <a:r>
              <a:rPr lang="en-US" b="1" smtClean="0"/>
              <a:t>SERVQUAL scale </a:t>
            </a:r>
            <a:r>
              <a:rPr lang="en-US" smtClean="0"/>
              <a:t>measures the “gaps” between customers’ </a:t>
            </a:r>
            <a:r>
              <a:rPr lang="en-US" i="1" smtClean="0"/>
              <a:t>expectations </a:t>
            </a:r>
            <a:r>
              <a:rPr lang="en-US" smtClean="0"/>
              <a:t>of the services that they had </a:t>
            </a:r>
            <a:r>
              <a:rPr lang="en-US" i="1" smtClean="0"/>
              <a:t>purchased </a:t>
            </a:r>
            <a:r>
              <a:rPr lang="en-US" smtClean="0"/>
              <a:t>and their </a:t>
            </a:r>
            <a:r>
              <a:rPr lang="en-US" i="1" smtClean="0"/>
              <a:t>perceptions </a:t>
            </a:r>
            <a:r>
              <a:rPr lang="en-US" smtClean="0"/>
              <a:t>of the services that they had actually </a:t>
            </a:r>
            <a:r>
              <a:rPr lang="en-US" i="1" smtClean="0"/>
              <a:t>received </a:t>
            </a:r>
            <a:r>
              <a:rPr lang="en-US" smtClean="0"/>
              <a:t>on two factors: outcomes and processes.</a:t>
            </a:r>
          </a:p>
          <a:p>
            <a:endParaRPr lang="en-US" smtClean="0"/>
          </a:p>
          <a:p>
            <a:r>
              <a:rPr lang="en-US" smtClean="0"/>
              <a:t>A </a:t>
            </a:r>
            <a:r>
              <a:rPr lang="en-US" b="1" smtClean="0"/>
              <a:t>price/quality relationship </a:t>
            </a:r>
            <a:r>
              <a:rPr lang="en-US" smtClean="0"/>
              <a:t>forms when consumers rely on price as an indicator of product quality; in short, they believe more expensive products are better (you get what you pay for). Some consumers who decide according to a price/quality relationship are actually relying on a well-known (and, hence, more expensive) brand name as an indicator of quality without actually relying directly on price.</a:t>
            </a:r>
          </a:p>
          <a:p>
            <a:endParaRPr lang="en-US" smtClean="0"/>
          </a:p>
          <a:p>
            <a:r>
              <a:rPr lang="en-US" smtClean="0"/>
              <a:t>Store image stems from the merchandise it carries, the brands sold and their prices, the level of service, the store’s physical environment and ambiance, and its typical clientele (this can often be determined from the cars parked in the store’s parking lot). The width and type of product assortment affect retail store image. Customers often use brand, store image, and price together as a product quality indicators.</a:t>
            </a:r>
          </a:p>
          <a:p>
            <a:endParaRPr lang="en-US" smtClean="0"/>
          </a:p>
          <a:p>
            <a:r>
              <a:rPr lang="en-US" smtClean="0"/>
              <a:t>Manufacturers who enjoy a favorable image generally find that their new products are accepted more readily than those of manufacturers</a:t>
            </a:r>
          </a:p>
          <a:p>
            <a:r>
              <a:rPr lang="en-US" smtClean="0"/>
              <a:t>who have a less favorable or even a “neutral” image. Consumers also associate certain attributes with manufacturers. </a:t>
            </a:r>
            <a:r>
              <a:rPr lang="en-US" b="1" smtClean="0"/>
              <a:t>Institutional advertising </a:t>
            </a:r>
            <a:r>
              <a:rPr lang="en-US" smtClean="0"/>
              <a:t>is promotion that is designed to promote a company’s overall image without overtly referring to specific products.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4193BBE3-46A8-49A8-88B8-95312F044909}"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Consumer purchase decisions are determined by the degree of </a:t>
            </a:r>
            <a:r>
              <a:rPr lang="en-US" altLang="en-US" b="1" smtClean="0"/>
              <a:t>risk</a:t>
            </a:r>
            <a:r>
              <a:rPr lang="en-US" altLang="en-US" smtClean="0"/>
              <a:t> that consumers perceive, and their tolerance for risk.  The major types of risk are listed in this slide. The first, functional risk, deals with the risk that the product will not perform as expected.  Physical risk is the risk to self and others.  Financial risk is that the product will not be worth its cost and social risk is that the choice of the product might lead to social embarrassment.  Psychological risk is that a poor product choice will hurt the consumer's ego and time risk is that the time has been wasted in purchasing this product.</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248275D7-A1FC-4B9B-9AD4-87F23A7E3A62}"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t>How consumers handle risk will differ by their own individual strategy.  That being said, there are a handful of strategies that people tend to use when dealing with risk.  The first of these is to seek information so that they have more knowledge when they purchase.  Consumers can also stay brand loyal, thereby avoiding risk by sticking with a known product.  Consumers can select by brand image to reduce their risk because they may already know and trust the brand, perhaps from buying a different product by the same brand or company.  Some consumers will rely on store image to help them reduce risk.  Some customers buy the most expensive model assuming that the price/quality relationship will safely deliver them the best product.  Finally, consumers seek reassurance through money-back guarantees, warranties, seals of approval and free trials.</a:t>
            </a:r>
          </a:p>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06476FDD-8C76-4C7F-9406-1CE0EF53690D}" type="slidenum">
              <a:rPr lang="en-US" smtClean="0"/>
              <a:pPr/>
              <a:t>12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7097D5D1-8840-4B68-88FF-4BB781CEC1F7}"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Examples of stimuli (i.e., sensory inputs) include products, packages, brand names, advertisements, and commercials. </a:t>
            </a:r>
            <a:r>
              <a:rPr lang="en-US" altLang="en-US" b="1" smtClean="0"/>
              <a:t>Sensory receptors </a:t>
            </a:r>
            <a:r>
              <a:rPr lang="en-US" altLang="en-US" smtClean="0"/>
              <a:t>are the human organs (the eyes, ears, nose, mouth, and skin) that receive sensory inputs. As sensory input </a:t>
            </a:r>
            <a:r>
              <a:rPr lang="en-US" altLang="en-US" i="1" smtClean="0"/>
              <a:t>decreases</a:t>
            </a:r>
            <a:r>
              <a:rPr lang="en-US" altLang="en-US" smtClean="0"/>
              <a:t>, however, our ability to detect changes in input or intensity </a:t>
            </a:r>
            <a:r>
              <a:rPr lang="en-US" altLang="en-US" i="1" smtClean="0"/>
              <a:t>increases</a:t>
            </a:r>
            <a:r>
              <a:rPr lang="en-US" altLang="en-US" smtClean="0"/>
              <a:t>, to the point that we attain maximum sensitivity under conditions of minimal stimulation.</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26970F43-DE0B-425D-B61A-2840440B112B}"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D51CE2C7-6220-4AD5-A0B3-FD8CCF636595}"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Kellogg’s might want to change their ingredients, either to make the product healthier or because they have secured lower-priced raw materials.  They might want to reduce package size to avoid a price increase and they would not want this to be noticed.  Perhaps Tony the Tiger could look a little different.  At one point, Pillsbury made a decision to make the Pillsbury Dough Boy a bit thinner.  They wanted to make sure he still was cute but looked a bit more fit and lean.</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1ECC5A33-9A1F-4D54-9423-1549881330E2}"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Expectations: People usually see what they expect to see, and what they expect to see is usually based on familiarity, previous experience, or a preconditioned set of expectations. In a marketing context, a person tends to perceive products and product attributes according to his or her own expectations.</a:t>
            </a:r>
          </a:p>
          <a:p>
            <a:endParaRPr lang="en-US" altLang="en-US" smtClean="0"/>
          </a:p>
          <a:p>
            <a:r>
              <a:rPr lang="en-US" altLang="en-US" smtClean="0"/>
              <a:t>Motives:  People tend to perceive the things they need or want: The stronger the need, the greater the tendency to ignore unrelated stimuli in the environment. </a:t>
            </a:r>
          </a:p>
          <a:p>
            <a:endParaRPr lang="en-US" altLang="en-US" smtClean="0"/>
          </a:p>
          <a:p>
            <a:r>
              <a:rPr lang="en-US" altLang="en-US" smtClean="0"/>
              <a:t>The consumer’s selection of stimuli from the environment is based on the interaction of expectations and motives with the stimulus itself. </a:t>
            </a:r>
            <a:r>
              <a:rPr lang="en-US" altLang="en-US" b="1" smtClean="0"/>
              <a:t>Selective exposure </a:t>
            </a:r>
            <a:r>
              <a:rPr lang="en-US" altLang="en-US" smtClean="0"/>
              <a:t>occurs when consumers tune out messages that they find pleasant or with which they are sympathetic, and they actively avoid painful or threatening ones. They also selectively expose themselves to advertisements that reassure them of the wisdom of their purchase decisions.  </a:t>
            </a:r>
            <a:r>
              <a:rPr lang="en-US" altLang="en-US" b="1" smtClean="0"/>
              <a:t>Selective attention </a:t>
            </a:r>
            <a:r>
              <a:rPr lang="en-US" altLang="en-US" smtClean="0"/>
              <a:t>is consumers’ heightened awareness of stimuli that meet their needs or interests and minimal awareness of stimuli irrelevant to their needs. Thus, consumers are likely to note ads for products that would satisfy their needs and disregard those in which they have no interest. People also vary in terms of the kinds of information in which they are interested and the form of message and type of medium they prefer. </a:t>
            </a:r>
            <a:r>
              <a:rPr lang="en-US" altLang="en-US" b="1" smtClean="0"/>
              <a:t>Perceptual defense </a:t>
            </a:r>
            <a:r>
              <a:rPr lang="en-US" altLang="en-US" smtClean="0"/>
              <a:t>takes place when consumers subconsciously </a:t>
            </a:r>
            <a:r>
              <a:rPr lang="en-US" altLang="en-US" i="1" smtClean="0"/>
              <a:t>screen out </a:t>
            </a:r>
            <a:r>
              <a:rPr lang="en-US" altLang="en-US" smtClean="0"/>
              <a:t>stimuli that they find psychologically threatening, even though exposure has already taken place. Furthermore, individuals sometimes unconsciously distort information that is not consistent with their needs, values, and beliefs. Consumers often protect themselves from being bombarded with stimuli by simply “tuning out”—blocking such stimuli from conscious awareness. They do so out of self-protection, because of the visually overwhelming nature of the world in which we live.</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AFF4D8E4-E6AF-4A66-A329-665A67C48CE5}"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Individuals carry biased pictures in their minds of the meanings of various stimuli, which are termed </a:t>
            </a:r>
            <a:r>
              <a:rPr lang="en-US" altLang="en-US" b="1" smtClean="0"/>
              <a:t>stereotypes</a:t>
            </a:r>
            <a:r>
              <a:rPr lang="en-US" altLang="en-US" smtClean="0"/>
              <a:t>. Sometimes, when presented with sensory stimuli, people “add” these biases to what they see or hear and thus form distorted impressions. Generally, people stereotype because it makes the processing of sensory input quicker and easier. The triggers of stereotyping are physical appearance, descriptive terms, first impressions, and the halo effect. We often make decisions based on how people or products appear.  A beautiful spokesperson might be perceived as possessing expertise for beauty products.  A certain color to a food might make us think it is healthier. Stereotypes are often reflected in verbal messages/descriptive terms.  First impressions are lasting so a marketer should be careful how they advertise new products. The perceiver is trying to determine which stimuli are relevant, important, or predictive. The </a:t>
            </a:r>
            <a:r>
              <a:rPr lang="en-US" altLang="en-US" b="1" smtClean="0"/>
              <a:t>Halo effect </a:t>
            </a:r>
            <a:r>
              <a:rPr lang="en-US" altLang="en-US" smtClean="0"/>
              <a:t>refers to the overall evaluation of an object that is based on the evaluation of just one or a few dimensions. In marketing, the term refers to a prestigious image of a product “rubbing off on” other products marketed under the same brand name.</a:t>
            </a:r>
          </a:p>
          <a:p>
            <a:endParaRPr lang="en-US" altLang="en-US" smtClean="0"/>
          </a:p>
          <a:p>
            <a:endParaRPr lang="en-US" altLang="en-US" smtClean="0"/>
          </a:p>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0FF2C8EE-BBCD-4656-B6CC-772CD4EF8B92}"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this ad, the marketer uses descriptive terms; s/he has stereotyped the person who eats a cheeseburger vs. tofu and applied them in a descriptive sense to their product.</a:t>
            </a:r>
          </a:p>
          <a:p>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0B2C4699-B761-4E39-8620-AD2641A509C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desired outcome of effective </a:t>
            </a:r>
            <a:r>
              <a:rPr lang="en-US" altLang="en-US" b="1" smtClean="0"/>
              <a:t>positioning </a:t>
            </a:r>
            <a:r>
              <a:rPr lang="en-US" altLang="en-US" smtClean="0"/>
              <a:t>is a distinct “position” (or image) that a brand occupies in consumers’ minds. This mental “position” must be unique and represent the core benefit the brand provides. Table 4.2 shows the positioning of different detergent brands.</a:t>
            </a:r>
          </a:p>
          <a:p>
            <a:endParaRPr lang="en-US" altLang="en-US" smtClean="0"/>
          </a:p>
          <a:p>
            <a:r>
              <a:rPr lang="en-US" altLang="en-US" smtClean="0"/>
              <a:t>Occasionally, a brand’s image must be updated. Consumers often view products that have been around for a long time as boring, especially when newer alternatives are introduced.  Examples in Table 4.3 include Dell, StarKist, Quaker Oats, and Google.</a:t>
            </a:r>
          </a:p>
          <a:p>
            <a:endParaRPr lang="en-US" altLang="en-US" smtClean="0"/>
          </a:p>
          <a:p>
            <a:r>
              <a:rPr lang="en-US" altLang="en-US" smtClean="0"/>
              <a:t>In addition to the product’s name, appearance, and features, packaging also conveys the brand’s image.  For example, to buyers of perfumes, the only tangible evidence of the product’s nature and quality is the packaging, the cost of which often accounts for up to 50% of the total cost of the perfume.</a:t>
            </a:r>
          </a:p>
          <a:p>
            <a:endParaRPr lang="en-US" altLang="en-US" smtClean="0"/>
          </a:p>
          <a:p>
            <a:r>
              <a:rPr lang="en-US" altLang="en-US" smtClean="0"/>
              <a:t>Because services are intangible, image becomes a key factor in differentiating a service from its competition. Thus, the marketing objective is to enable the consumer to link a specific image with a specific brand name. Many service marketers have developed strategies to provide customers with visual images and tangible reminders of their service offerings (e.g. distinctive service environments, delivery vehicles painted in distinct colors, restaurant matchbooks, packaged hotel soaps and shampoos, featuring real service employees in their ads (as tangible cues) and using people-focused themes to differentiate themselves).</a:t>
            </a:r>
          </a:p>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DBE564EC-C4CC-4F1F-B56E-1CB193142B05}"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pPr/>
              <a:t>15/03/2017</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pPr/>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inition">
    <p:spTree>
      <p:nvGrpSpPr>
        <p:cNvPr id="1" name=""/>
        <p:cNvGrpSpPr/>
        <p:nvPr/>
      </p:nvGrpSpPr>
      <p:grpSpPr>
        <a:xfrm>
          <a:off x="0" y="0"/>
          <a:ext cx="0" cy="0"/>
          <a:chOff x="0" y="0"/>
          <a:chExt cx="0" cy="0"/>
        </a:xfrm>
      </p:grpSpPr>
      <p:sp>
        <p:nvSpPr>
          <p:cNvPr id="4" name="Trapezoid 3"/>
          <p:cNvSpPr/>
          <p:nvPr userDrawn="1"/>
        </p:nvSpPr>
        <p:spPr>
          <a:xfrm rot="18984247">
            <a:off x="-598488" y="452438"/>
            <a:ext cx="2763838" cy="569912"/>
          </a:xfrm>
          <a:prstGeom prst="trapezoid">
            <a:avLst>
              <a:gd name="adj" fmla="val 102674"/>
            </a:avLst>
          </a:prstGeom>
          <a:solidFill>
            <a:schemeClr val="tx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137160" anchor="ctr"/>
          <a:lstStyle/>
          <a:p>
            <a:pPr algn="ctr" eaLnBrk="1" fontAlgn="auto" hangingPunct="1">
              <a:spcBef>
                <a:spcPts val="0"/>
              </a:spcBef>
              <a:spcAft>
                <a:spcPts val="0"/>
              </a:spcAft>
              <a:defRPr/>
            </a:pPr>
            <a:r>
              <a:rPr lang="en-US" sz="3200" dirty="0">
                <a:latin typeface="Candara" panose="020E0502030303020204" pitchFamily="34" charset="0"/>
              </a:rPr>
              <a:t>Defined</a:t>
            </a:r>
          </a:p>
        </p:txBody>
      </p:sp>
      <p:sp>
        <p:nvSpPr>
          <p:cNvPr id="5" name="Footer Placeholder 4"/>
          <p:cNvSpPr txBox="1">
            <a:spLocks/>
          </p:cNvSpPr>
          <p:nvPr userDrawn="1"/>
        </p:nvSpPr>
        <p:spPr>
          <a:xfrm>
            <a:off x="457200" y="6629400"/>
            <a:ext cx="5715000" cy="228600"/>
          </a:xfrm>
          <a:prstGeom prst="rect">
            <a:avLst/>
          </a:prstGeom>
        </p:spPr>
        <p:txBody>
          <a:bodyPr anchor="ctr"/>
          <a:lstStyle>
            <a:lvl1pPr>
              <a:defRPr sz="1000">
                <a:solidFill>
                  <a:schemeClr val="accent6">
                    <a:lumMod val="10000"/>
                  </a:schemeClr>
                </a:solidFill>
                <a:latin typeface="Arial" pitchFamily="34" charset="0"/>
                <a:cs typeface="Arial" pitchFamily="34" charset="0"/>
              </a:defRPr>
            </a:lvl1pPr>
          </a:lstStyle>
          <a:p>
            <a:pPr eaLnBrk="1" fontAlgn="auto" hangingPunct="1">
              <a:spcBef>
                <a:spcPts val="0"/>
              </a:spcBef>
              <a:spcAft>
                <a:spcPts val="0"/>
              </a:spcAft>
              <a:defRPr/>
            </a:pPr>
            <a:r>
              <a:rPr lang="en-IN" sz="900" dirty="0" smtClean="0">
                <a:latin typeface="+mj-lt"/>
              </a:rPr>
              <a:t>Copyright © 2015 Pearson Education </a:t>
            </a:r>
            <a:endParaRPr lang="en-US" sz="900" dirty="0">
              <a:latin typeface="+mj-lt"/>
            </a:endParaRPr>
          </a:p>
        </p:txBody>
      </p:sp>
      <p:sp>
        <p:nvSpPr>
          <p:cNvPr id="7" name="Slide Number Placeholder 5"/>
          <p:cNvSpPr txBox="1">
            <a:spLocks/>
          </p:cNvSpPr>
          <p:nvPr userDrawn="1"/>
        </p:nvSpPr>
        <p:spPr bwMode="auto">
          <a:xfrm>
            <a:off x="8001000" y="662940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sz="900">
                <a:solidFill>
                  <a:srgbClr val="1D1000"/>
                </a:solidFill>
              </a:rPr>
              <a:t>Slide </a:t>
            </a:r>
            <a:fld id="{EB2F99A5-3785-4918-8808-A799B0100C9F}" type="slidenum">
              <a:rPr lang="en-US" sz="900">
                <a:solidFill>
                  <a:srgbClr val="1D1000"/>
                </a:solidFill>
              </a:rPr>
              <a:pPr algn="r" eaLnBrk="1" hangingPunct="1"/>
              <a:t>‹#›</a:t>
            </a:fld>
            <a:r>
              <a:rPr lang="en-US" sz="900">
                <a:solidFill>
                  <a:srgbClr val="1D1000"/>
                </a:solidFill>
              </a:rPr>
              <a:t> of 32</a:t>
            </a:r>
          </a:p>
        </p:txBody>
      </p:sp>
      <p:cxnSp>
        <p:nvCxnSpPr>
          <p:cNvPr id="8" name="Straight Connector 7"/>
          <p:cNvCxnSpPr/>
          <p:nvPr userDrawn="1"/>
        </p:nvCxnSpPr>
        <p:spPr>
          <a:xfrm>
            <a:off x="0" y="66294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838200" y="1981200"/>
            <a:ext cx="7620000" cy="3962400"/>
          </a:xfrm>
          <a:prstGeom prst="rect">
            <a:avLst/>
          </a:prstGeom>
        </p:spPr>
        <p:txBody>
          <a:bodyPr/>
          <a:lstStyle>
            <a:lvl1pPr marL="0" indent="0">
              <a:buNone/>
              <a:defRPr sz="3600">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143000" y="813204"/>
            <a:ext cx="7315200" cy="863196"/>
          </a:xfrm>
          <a:prstGeom prst="rect">
            <a:avLst/>
          </a:prstGeom>
        </p:spPr>
        <p:txBody>
          <a:bodyPr/>
          <a:lstStyle>
            <a:lvl1pPr algn="ctr">
              <a:defRPr>
                <a:latin typeface="Candara" panose="020E0502030303020204"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14582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
        <p:nvSpPr>
          <p:cNvPr id="7" name="Title 1"/>
          <p:cNvSpPr txBox="1">
            <a:spLocks/>
          </p:cNvSpPr>
          <p:nvPr userDrawn="1"/>
        </p:nvSpPr>
        <p:spPr>
          <a:xfrm>
            <a:off x="0" y="-23409"/>
            <a:ext cx="8121080" cy="35606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pPr/>
              <a:t>15/03/2017</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pPr/>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pPr/>
              <a:t>15/03/2017</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pPr/>
              <a:t>15/03/2017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pPr/>
              <a:t>‹#›</a:t>
            </a:fld>
            <a:endParaRPr lang="id-ID"/>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815B4FD-92E0-4978-907F-923BCA868FE5}" type="datetimeFigureOut">
              <a:rPr lang="id-ID" smtClean="0"/>
              <a:pPr/>
              <a:t>15/03/2017</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D71EAF9-DB67-464C-8987-984D7DE842F6}" type="slidenum">
              <a:rPr lang="id-ID" smtClean="0"/>
              <a:pPr/>
              <a:t>‹#›</a:t>
            </a:fld>
            <a:endParaRPr lang="id-ID"/>
          </a:p>
        </p:txBody>
      </p:sp>
      <p:pic>
        <p:nvPicPr>
          <p:cNvPr id="20" name="Picture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iming>
    <p:tnLst>
      <p:par>
        <p:cTn id="1" dur="indefinite" restart="never" nodeType="tmRoot"/>
      </p:par>
    </p:tnLst>
  </p:timing>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id-ID" b="1" dirty="0" smtClean="0">
                <a:latin typeface="Tahoma" pitchFamily="34" charset="0"/>
                <a:ea typeface="Tahoma" pitchFamily="34" charset="0"/>
                <a:cs typeface="Tahoma" pitchFamily="34" charset="0"/>
              </a:rPr>
              <a:t>Consumer Perception</a:t>
            </a:r>
            <a:endParaRPr lang="en-US" b="1" dirty="0">
              <a:latin typeface="Tahoma" pitchFamily="34" charset="0"/>
              <a:ea typeface="Tahoma" pitchFamily="34" charset="0"/>
              <a:cs typeface="Tahoma" pitchFamily="34" charset="0"/>
            </a:endParaRPr>
          </a:p>
        </p:txBody>
      </p:sp>
      <p:sp>
        <p:nvSpPr>
          <p:cNvPr id="5" name="Subtitle 4"/>
          <p:cNvSpPr>
            <a:spLocks noGrp="1"/>
          </p:cNvSpPr>
          <p:nvPr>
            <p:ph type="subTitle" idx="1"/>
          </p:nvPr>
        </p:nvSpPr>
        <p:spPr>
          <a:xfrm>
            <a:off x="1371600" y="4111895"/>
            <a:ext cx="6400800" cy="1752600"/>
          </a:xfrm>
        </p:spPr>
        <p:txBody>
          <a:bodyPr/>
          <a:lstStyle/>
          <a:p>
            <a:r>
              <a:rPr lang="id-ID" dirty="0" smtClean="0"/>
              <a:t>Chapter </a:t>
            </a:r>
            <a:r>
              <a:rPr lang="id-ID" dirty="0"/>
              <a:t>4</a:t>
            </a:r>
          </a:p>
        </p:txBody>
      </p:sp>
      <p:sp>
        <p:nvSpPr>
          <p:cNvPr id="2" name="Date Placeholder 1"/>
          <p:cNvSpPr>
            <a:spLocks noGrp="1"/>
          </p:cNvSpPr>
          <p:nvPr>
            <p:ph type="dt" sz="half" idx="10"/>
          </p:nvPr>
        </p:nvSpPr>
        <p:spPr/>
        <p:txBody>
          <a:bodyPr/>
          <a:lstStyle/>
          <a:p>
            <a:fld id="{549CF773-6CA5-40D6-B7B9-8995F9A8AE7D}" type="datetime1">
              <a:rPr lang="id-ID" smtClean="0"/>
              <a:t>15/03/2017</a:t>
            </a:fld>
            <a:endParaRPr lang="id-ID" dirty="0"/>
          </a:p>
        </p:txBody>
      </p:sp>
      <p:sp>
        <p:nvSpPr>
          <p:cNvPr id="3" name="Slide Number Placeholder 2"/>
          <p:cNvSpPr>
            <a:spLocks noGrp="1"/>
          </p:cNvSpPr>
          <p:nvPr>
            <p:ph type="sldNum" sz="quarter" idx="4294967295"/>
          </p:nvPr>
        </p:nvSpPr>
        <p:spPr>
          <a:xfrm>
            <a:off x="3810000" y="6324600"/>
            <a:ext cx="2133600" cy="365125"/>
          </a:xfrm>
          <a:prstGeom prst="rect">
            <a:avLst/>
          </a:prstGeom>
        </p:spPr>
        <p:txBody>
          <a:bodyPr/>
          <a:lstStyle/>
          <a:p>
            <a:fld id="{EDBCA963-CFA2-4001-93F5-F34DEA43DFD9}" type="slidenum">
              <a:rPr lang="id-ID" smtClean="0"/>
              <a:t>1</a:t>
            </a:fld>
            <a:endParaRPr lang="id-ID" dirty="0"/>
          </a:p>
        </p:txBody>
      </p:sp>
    </p:spTree>
    <p:extLst>
      <p:ext uri="{BB962C8B-B14F-4D97-AF65-F5344CB8AC3E}">
        <p14:creationId xmlns:p14="http://schemas.microsoft.com/office/powerpoint/2010/main" val="3507522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Product quality</a:t>
            </a:r>
          </a:p>
          <a:p>
            <a:pPr lvl="1"/>
            <a:r>
              <a:rPr lang="en-US" smtClean="0"/>
              <a:t>Intrinsic cues</a:t>
            </a:r>
          </a:p>
          <a:p>
            <a:pPr lvl="1"/>
            <a:r>
              <a:rPr lang="en-US" smtClean="0"/>
              <a:t>Extrinsic cues</a:t>
            </a:r>
          </a:p>
          <a:p>
            <a:r>
              <a:rPr lang="en-US" smtClean="0"/>
              <a:t>Service quality</a:t>
            </a:r>
          </a:p>
          <a:p>
            <a:r>
              <a:rPr lang="en-US" smtClean="0"/>
              <a:t>Price/quality relationship</a:t>
            </a:r>
          </a:p>
          <a:p>
            <a:r>
              <a:rPr lang="en-US" smtClean="0"/>
              <a:t>Store image</a:t>
            </a:r>
          </a:p>
          <a:p>
            <a:r>
              <a:rPr lang="en-US" smtClean="0"/>
              <a:t>Manufacturer image</a:t>
            </a:r>
          </a:p>
          <a:p>
            <a:pPr lvl="1"/>
            <a:endParaRPr lang="en-US" smtClean="0"/>
          </a:p>
        </p:txBody>
      </p:sp>
      <p:sp>
        <p:nvSpPr>
          <p:cNvPr id="3481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Quality</a:t>
            </a:r>
          </a:p>
        </p:txBody>
      </p:sp>
    </p:spTree>
    <p:extLst>
      <p:ext uri="{BB962C8B-B14F-4D97-AF65-F5344CB8AC3E}">
        <p14:creationId xmlns:p14="http://schemas.microsoft.com/office/powerpoint/2010/main" val="4243341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Perceived Risk</a:t>
            </a:r>
          </a:p>
        </p:txBody>
      </p:sp>
      <p:sp>
        <p:nvSpPr>
          <p:cNvPr id="63491" name="Content Placeholder 2"/>
          <p:cNvSpPr>
            <a:spLocks noGrp="1"/>
          </p:cNvSpPr>
          <p:nvPr>
            <p:ph idx="1"/>
          </p:nvPr>
        </p:nvSpPr>
        <p:spPr/>
        <p:txBody>
          <a:bodyPr/>
          <a:lstStyle/>
          <a:p>
            <a:pPr marL="0" indent="0" eaLnBrk="1" hangingPunct="1">
              <a:buFont typeface="Arial" pitchFamily="34" charset="0"/>
              <a:buNone/>
              <a:defRPr/>
            </a:pPr>
            <a:r>
              <a:rPr lang="en-US" altLang="en-US" sz="2800" dirty="0" smtClean="0"/>
              <a:t>The degree of uncertainty perceived by the consumer as to the consequences (outcome) of a specific purchase decision</a:t>
            </a:r>
          </a:p>
          <a:p>
            <a:pPr eaLnBrk="1" hangingPunct="1">
              <a:defRPr/>
            </a:pPr>
            <a:endParaRPr lang="en-US" altLang="en-US" sz="2800" b="1" dirty="0" smtClean="0"/>
          </a:p>
          <a:p>
            <a:pPr eaLnBrk="1" hangingPunct="1">
              <a:defRPr/>
            </a:pPr>
            <a:endParaRPr lang="en-US" altLang="en-US" dirty="0" smtClean="0"/>
          </a:p>
        </p:txBody>
      </p:sp>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3200400"/>
            <a:ext cx="88868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132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How Consumers Handle Risk</a:t>
            </a:r>
          </a:p>
        </p:txBody>
      </p:sp>
      <p:pic>
        <p:nvPicPr>
          <p:cNvPr id="38915"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8229600" cy="3481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004241"/>
      </p:ext>
    </p:extLst>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The process by which individuals select, organize, and interpret stimuli into a meaningful and coherent picture of the world. It can be described as “how we see the world around us.”</a:t>
            </a:r>
          </a:p>
        </p:txBody>
      </p:sp>
      <p:sp>
        <p:nvSpPr>
          <p:cNvPr id="12291" name="Title 2"/>
          <p:cNvSpPr>
            <a:spLocks noGrp="1"/>
          </p:cNvSpPr>
          <p:nvPr>
            <p:ph type="title"/>
          </p:nvPr>
        </p:nvSpPr>
        <p:spPr bwMode="auto">
          <a:xfrm>
            <a:off x="1143000" y="812800"/>
            <a:ext cx="73152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Perception</a:t>
            </a:r>
          </a:p>
        </p:txBody>
      </p:sp>
    </p:spTree>
    <p:extLst>
      <p:ext uri="{BB962C8B-B14F-4D97-AF65-F5344CB8AC3E}">
        <p14:creationId xmlns:p14="http://schemas.microsoft.com/office/powerpoint/2010/main" val="1332623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The immediate and direct response of the sensory organs to </a:t>
            </a:r>
            <a:r>
              <a:rPr lang="en-US" altLang="en-US" b="1" smtClean="0"/>
              <a:t>stimuli</a:t>
            </a:r>
            <a:r>
              <a:rPr lang="en-US" altLang="en-US" smtClean="0"/>
              <a:t> (units of input to the senses, as captured by the </a:t>
            </a:r>
            <a:r>
              <a:rPr lang="en-US" altLang="en-US" b="1" smtClean="0"/>
              <a:t>sensory receptors</a:t>
            </a:r>
            <a:r>
              <a:rPr lang="en-US" altLang="en-US" smtClean="0"/>
              <a:t>).</a:t>
            </a:r>
          </a:p>
        </p:txBody>
      </p:sp>
      <p:sp>
        <p:nvSpPr>
          <p:cNvPr id="14339" name="Title 2"/>
          <p:cNvSpPr>
            <a:spLocks noGrp="1"/>
          </p:cNvSpPr>
          <p:nvPr>
            <p:ph type="title"/>
          </p:nvPr>
        </p:nvSpPr>
        <p:spPr bwMode="auto">
          <a:xfrm>
            <a:off x="1143000" y="812800"/>
            <a:ext cx="73152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Sensation</a:t>
            </a:r>
          </a:p>
        </p:txBody>
      </p:sp>
    </p:spTree>
    <p:extLst>
      <p:ext uri="{BB962C8B-B14F-4D97-AF65-F5344CB8AC3E}">
        <p14:creationId xmlns:p14="http://schemas.microsoft.com/office/powerpoint/2010/main" val="2702860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4"/>
          <p:cNvSpPr>
            <a:spLocks noGrp="1"/>
          </p:cNvSpPr>
          <p:nvPr>
            <p:ph type="body" sz="quarter" idx="10"/>
          </p:nvPr>
        </p:nvSpPr>
        <p:spPr bwMode="auto">
          <a:xfrm>
            <a:off x="457200" y="1600200"/>
            <a:ext cx="83058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Placing ads in places where consumers do not expect to see them and cannot readily avoid them.</a:t>
            </a:r>
          </a:p>
        </p:txBody>
      </p:sp>
      <p:sp>
        <p:nvSpPr>
          <p:cNvPr id="17411" name="Title 3"/>
          <p:cNvSpPr>
            <a:spLocks noGrp="1"/>
          </p:cNvSpPr>
          <p:nvPr>
            <p:ph type="title"/>
          </p:nvPr>
        </p:nvSpPr>
        <p:spPr bwMode="auto">
          <a:xfrm>
            <a:off x="1143000" y="812800"/>
            <a:ext cx="73152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Ambush Marketing</a:t>
            </a:r>
          </a:p>
        </p:txBody>
      </p:sp>
      <p:sp>
        <p:nvSpPr>
          <p:cNvPr id="17412" name="Title 3"/>
          <p:cNvSpPr txBox="1">
            <a:spLocks/>
          </p:cNvSpPr>
          <p:nvPr/>
        </p:nvSpPr>
        <p:spPr bwMode="auto">
          <a:xfrm>
            <a:off x="1123950" y="3505200"/>
            <a:ext cx="7315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altLang="en-US" sz="4400" b="1">
                <a:latin typeface="Candara" pitchFamily="34" charset="0"/>
              </a:rPr>
              <a:t>Experiential Marketing</a:t>
            </a:r>
          </a:p>
        </p:txBody>
      </p:sp>
      <p:sp>
        <p:nvSpPr>
          <p:cNvPr id="17413" name="Text Placeholder 4"/>
          <p:cNvSpPr txBox="1">
            <a:spLocks/>
          </p:cNvSpPr>
          <p:nvPr/>
        </p:nvSpPr>
        <p:spPr bwMode="auto">
          <a:xfrm>
            <a:off x="314325" y="4216400"/>
            <a:ext cx="860107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en-US" altLang="en-US" sz="3600">
                <a:latin typeface="Candara" pitchFamily="34" charset="0"/>
              </a:rPr>
              <a:t>Allows customers to engage and interact with offerings in sensory ways in order to create emotional bonds between consumers and marketing offerings</a:t>
            </a:r>
          </a:p>
        </p:txBody>
      </p:sp>
    </p:spTree>
    <p:extLst>
      <p:ext uri="{BB962C8B-B14F-4D97-AF65-F5344CB8AC3E}">
        <p14:creationId xmlns:p14="http://schemas.microsoft.com/office/powerpoint/2010/main" val="211215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Discussion Question</a:t>
            </a:r>
          </a:p>
        </p:txBody>
      </p:sp>
      <p:sp>
        <p:nvSpPr>
          <p:cNvPr id="18435" name="Rectangle 3"/>
          <p:cNvSpPr>
            <a:spLocks noGrp="1" noChangeArrowheads="1"/>
          </p:cNvSpPr>
          <p:nvPr>
            <p:ph type="body" idx="1"/>
          </p:nvPr>
        </p:nvSpPr>
        <p:spPr bwMode="auto">
          <a:xfrm>
            <a:off x="457200" y="1752600"/>
            <a:ext cx="5257800" cy="437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How might a cereal manufacturer such as Kellogg’s use the </a:t>
            </a:r>
            <a:r>
              <a:rPr lang="en-US" altLang="en-US" dirty="0" err="1" smtClean="0"/>
              <a:t>j.n.d</a:t>
            </a:r>
            <a:r>
              <a:rPr lang="en-US" altLang="en-US" dirty="0" smtClean="0"/>
              <a:t>. </a:t>
            </a:r>
            <a:r>
              <a:rPr lang="id-ID" altLang="en-US" dirty="0" smtClean="0"/>
              <a:t>(just noticable difference) </a:t>
            </a:r>
            <a:r>
              <a:rPr lang="en-US" altLang="en-US" dirty="0" smtClean="0"/>
              <a:t>for </a:t>
            </a:r>
            <a:r>
              <a:rPr lang="en-US" altLang="en-US" dirty="0" smtClean="0"/>
              <a:t>Frosted Flakes in terms of:</a:t>
            </a:r>
          </a:p>
          <a:p>
            <a:pPr lvl="1" eaLnBrk="1" hangingPunct="1"/>
            <a:r>
              <a:rPr lang="en-US" altLang="en-US" dirty="0" smtClean="0"/>
              <a:t>Product decisions</a:t>
            </a:r>
          </a:p>
          <a:p>
            <a:pPr lvl="1" eaLnBrk="1" hangingPunct="1"/>
            <a:r>
              <a:rPr lang="en-US" altLang="en-US" dirty="0" smtClean="0"/>
              <a:t>Packaging decisions</a:t>
            </a:r>
          </a:p>
          <a:p>
            <a:pPr lvl="1" eaLnBrk="1" hangingPunct="1"/>
            <a:r>
              <a:rPr lang="en-US" altLang="en-US" dirty="0" smtClean="0"/>
              <a:t>Advertising decisions</a:t>
            </a:r>
          </a:p>
          <a:p>
            <a:pPr lvl="1" eaLnBrk="1" hangingPunct="1"/>
            <a:r>
              <a:rPr lang="en-US" altLang="en-US" dirty="0" smtClean="0"/>
              <a:t>Sales promotion decisions</a:t>
            </a:r>
          </a:p>
        </p:txBody>
      </p:sp>
      <p:pic>
        <p:nvPicPr>
          <p:cNvPr id="18436" name="Picture 8" descr="ch6 - Spo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39072"/>
            <a:ext cx="30480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158258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2075" y="158258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630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Expectations</a:t>
            </a:r>
          </a:p>
          <a:p>
            <a:r>
              <a:rPr lang="en-US" altLang="en-US" smtClean="0"/>
              <a:t>Motives</a:t>
            </a:r>
          </a:p>
          <a:p>
            <a:r>
              <a:rPr lang="en-US" altLang="en-US" smtClean="0"/>
              <a:t>Selective Perception</a:t>
            </a:r>
          </a:p>
          <a:p>
            <a:pPr lvl="1"/>
            <a:r>
              <a:rPr lang="en-US" altLang="en-US" smtClean="0"/>
              <a:t>Selective Exposure</a:t>
            </a:r>
          </a:p>
          <a:p>
            <a:pPr lvl="1"/>
            <a:r>
              <a:rPr lang="en-US" altLang="en-US" smtClean="0"/>
              <a:t>Selective Attention</a:t>
            </a:r>
          </a:p>
          <a:p>
            <a:pPr lvl="1"/>
            <a:r>
              <a:rPr lang="en-US" altLang="en-US" smtClean="0"/>
              <a:t>Perceptual Defense</a:t>
            </a:r>
          </a:p>
          <a:p>
            <a:pPr lvl="1"/>
            <a:r>
              <a:rPr lang="en-US" altLang="en-US" smtClean="0"/>
              <a:t>Perceptual Blocking</a:t>
            </a:r>
          </a:p>
          <a:p>
            <a:pPr lvl="1"/>
            <a:endParaRPr lang="en-US" altLang="en-US" smtClean="0"/>
          </a:p>
        </p:txBody>
      </p:sp>
      <p:sp>
        <p:nvSpPr>
          <p:cNvPr id="2355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Perceptions are affected by…</a:t>
            </a:r>
          </a:p>
        </p:txBody>
      </p:sp>
    </p:spTree>
    <p:extLst>
      <p:ext uri="{BB962C8B-B14F-4D97-AF65-F5344CB8AC3E}">
        <p14:creationId xmlns:p14="http://schemas.microsoft.com/office/powerpoint/2010/main" val="3189848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Stereotyping</a:t>
            </a:r>
          </a:p>
          <a:p>
            <a:r>
              <a:rPr lang="en-US" altLang="en-US" smtClean="0"/>
              <a:t>Triggers</a:t>
            </a:r>
          </a:p>
          <a:p>
            <a:pPr lvl="1"/>
            <a:r>
              <a:rPr lang="en-US" altLang="en-US" smtClean="0"/>
              <a:t>Physical appearance</a:t>
            </a:r>
          </a:p>
          <a:p>
            <a:pPr lvl="1"/>
            <a:r>
              <a:rPr lang="en-US" altLang="en-US" smtClean="0"/>
              <a:t>Descriptive terms</a:t>
            </a:r>
          </a:p>
          <a:p>
            <a:pPr lvl="1"/>
            <a:r>
              <a:rPr lang="en-US" altLang="en-US" smtClean="0"/>
              <a:t>First impressions</a:t>
            </a:r>
          </a:p>
          <a:p>
            <a:pPr lvl="1"/>
            <a:r>
              <a:rPr lang="en-US" altLang="en-US" smtClean="0"/>
              <a:t>Halo Effect</a:t>
            </a:r>
          </a:p>
          <a:p>
            <a:endParaRPr lang="en-US" altLang="en-US" smtClean="0"/>
          </a:p>
        </p:txBody>
      </p:sp>
      <p:sp>
        <p:nvSpPr>
          <p:cNvPr id="2867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Perceptual Interpretation</a:t>
            </a:r>
          </a:p>
        </p:txBody>
      </p:sp>
    </p:spTree>
    <p:extLst>
      <p:ext uri="{BB962C8B-B14F-4D97-AF65-F5344CB8AC3E}">
        <p14:creationId xmlns:p14="http://schemas.microsoft.com/office/powerpoint/2010/main" val="4078124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bwMode="auto">
          <a:xfrm>
            <a:off x="152400" y="457200"/>
            <a:ext cx="5571728" cy="11967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How Does This Ad Depict Perceptual Interpretation?</a:t>
            </a:r>
          </a:p>
        </p:txBody>
      </p:sp>
      <p:pic>
        <p:nvPicPr>
          <p:cNvPr id="29699" name="Content Placeholder 7" descr="fig06_0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3938" y="1752600"/>
            <a:ext cx="7096125" cy="437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050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p:cNvSpPr>
            <a:spLocks noGrp="1"/>
          </p:cNvSpPr>
          <p:nvPr>
            <p:ph sz="half" idx="1"/>
          </p:nvPr>
        </p:nvSpPr>
        <p:spPr bwMode="auto">
          <a:xfrm>
            <a:off x="457200" y="1219200"/>
            <a:ext cx="85344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Positioning</a:t>
            </a:r>
          </a:p>
          <a:p>
            <a:r>
              <a:rPr lang="en-US" altLang="en-US" smtClean="0"/>
              <a:t>Brand image updates</a:t>
            </a:r>
          </a:p>
          <a:p>
            <a:r>
              <a:rPr lang="en-US" altLang="en-US" smtClean="0"/>
              <a:t>Package image</a:t>
            </a:r>
          </a:p>
          <a:p>
            <a:r>
              <a:rPr lang="en-US" altLang="en-US" smtClean="0"/>
              <a:t>Service image</a:t>
            </a:r>
          </a:p>
        </p:txBody>
      </p:sp>
      <p:pic>
        <p:nvPicPr>
          <p:cNvPr id="3174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8093075"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le 3"/>
          <p:cNvSpPr>
            <a:spLocks noGrp="1"/>
          </p:cNvSpPr>
          <p:nvPr>
            <p:ph type="title"/>
          </p:nvPr>
        </p:nvSpPr>
        <p:spPr bwMode="auto">
          <a:xfrm>
            <a:off x="457200" y="5334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Brand Image</a:t>
            </a:r>
          </a:p>
        </p:txBody>
      </p:sp>
    </p:spTree>
    <p:extLst>
      <p:ext uri="{BB962C8B-B14F-4D97-AF65-F5344CB8AC3E}">
        <p14:creationId xmlns:p14="http://schemas.microsoft.com/office/powerpoint/2010/main" val="1091941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3048</TotalTime>
  <Words>1967</Words>
  <Application>Microsoft Office PowerPoint</Application>
  <PresentationFormat>On-screen Show (4:3)</PresentationFormat>
  <Paragraphs>92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Urban</vt:lpstr>
      <vt:lpstr>Consumer Perception</vt:lpstr>
      <vt:lpstr>Perception</vt:lpstr>
      <vt:lpstr>Sensation</vt:lpstr>
      <vt:lpstr>Ambush Marketing</vt:lpstr>
      <vt:lpstr>Discussion Question</vt:lpstr>
      <vt:lpstr>Perceptions are affected by…</vt:lpstr>
      <vt:lpstr>Perceptual Interpretation</vt:lpstr>
      <vt:lpstr>How Does This Ad Depict Perceptual Interpretation?</vt:lpstr>
      <vt:lpstr>Brand Image</vt:lpstr>
      <vt:lpstr>Quality</vt:lpstr>
      <vt:lpstr>Perceived Risk</vt:lpstr>
      <vt:lpstr>How Consumers Handle Risk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Irma</dc:creator>
  <cp:lastModifiedBy>irma</cp:lastModifiedBy>
  <cp:revision>309</cp:revision>
  <dcterms:created xsi:type="dcterms:W3CDTF">2011-09-16T02:11:44Z</dcterms:created>
  <dcterms:modified xsi:type="dcterms:W3CDTF">2017-03-15T08:47:21Z</dcterms:modified>
</cp:coreProperties>
</file>