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6"/>
  </p:notesMasterIdLst>
  <p:sldIdLst>
    <p:sldId id="258" r:id="rId2"/>
    <p:sldId id="260" r:id="rId3"/>
    <p:sldId id="261" r:id="rId4"/>
    <p:sldId id="262" r:id="rId5"/>
    <p:sldId id="263" r:id="rId6"/>
    <p:sldId id="264" r:id="rId7"/>
    <p:sldId id="265" r:id="rId8"/>
    <p:sldId id="268" r:id="rId9"/>
    <p:sldId id="259" r:id="rId10"/>
    <p:sldId id="266" r:id="rId11"/>
    <p:sldId id="269" r:id="rId12"/>
    <p:sldId id="270" r:id="rId13"/>
    <p:sldId id="271" r:id="rId14"/>
    <p:sldId id="272"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p:scale>
          <a:sx n="40" d="100"/>
          <a:sy n="40" d="100"/>
        </p:scale>
        <p:origin x="-1579" y="-29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pPr/>
              <a:t>15/03/2017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pPr/>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BDAE49-B4F7-43D9-B640-6263C2A50C13}"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It Captures Some of the Mystery and The Excitement Associated With the “Forces” of Primitive Drives.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A8E43B7-834D-4C41-9246-65F3FDBB46F0}"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Verbalizers </a:t>
            </a:r>
            <a:r>
              <a:rPr lang="en-US" altLang="en-US" smtClean="0"/>
              <a:t>prefer promotional messages containing a lot of written, textual, and verbal information. </a:t>
            </a:r>
            <a:r>
              <a:rPr lang="en-US" altLang="en-US" b="1" smtClean="0"/>
              <a:t>Visualizers </a:t>
            </a:r>
            <a:r>
              <a:rPr lang="en-US" altLang="en-US" smtClean="0"/>
              <a:t>are more receptive to pictorial images, and include: </a:t>
            </a:r>
            <a:r>
              <a:rPr lang="en-US" altLang="en-US" b="1" smtClean="0"/>
              <a:t>1. </a:t>
            </a:r>
            <a:r>
              <a:rPr lang="en-US" altLang="en-US" i="1" smtClean="0"/>
              <a:t>Object visualizers</a:t>
            </a:r>
            <a:r>
              <a:rPr lang="en-US" altLang="en-US" smtClean="0"/>
              <a:t>, who encode and process images as a single perceptual unit. </a:t>
            </a:r>
            <a:r>
              <a:rPr lang="en-US" altLang="en-US" b="1" smtClean="0"/>
              <a:t>2. </a:t>
            </a:r>
            <a:r>
              <a:rPr lang="en-US" altLang="en-US" i="1" smtClean="0"/>
              <a:t>Spatial visualizers</a:t>
            </a:r>
            <a:r>
              <a:rPr lang="en-US" altLang="en-US" smtClean="0"/>
              <a:t>, who process images piece by piece.</a:t>
            </a:r>
          </a:p>
          <a:p>
            <a:endParaRPr lang="en-US" altLang="en-US" smtClean="0"/>
          </a:p>
          <a:p>
            <a:r>
              <a:rPr lang="en-US" altLang="en-US" b="1" smtClean="0"/>
              <a:t>Materialism </a:t>
            </a:r>
            <a:r>
              <a:rPr lang="en-US" altLang="en-US" smtClean="0"/>
              <a:t>gauges the extent to which an individual is preoccupied with purchasing and showing off physical possessions that are mostly nonessential and often conspicuous luxury goods.</a:t>
            </a:r>
          </a:p>
          <a:p>
            <a:endParaRPr lang="en-US" altLang="en-US" smtClean="0"/>
          </a:p>
          <a:p>
            <a:r>
              <a:rPr lang="en-US" altLang="en-US" b="1" smtClean="0"/>
              <a:t>Ethnocentrism </a:t>
            </a:r>
            <a:r>
              <a:rPr lang="en-US" altLang="en-US" smtClean="0"/>
              <a:t>is the consumer’s willingness to buy or not buy foreign-made products.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E59E7ABF-83A2-4003-858D-5C756E10DBD8}"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Figure 3.14 depicts 5 underlying dimensions of a brand’s personality—sincerity, excitement, competence, sophistication, and ruggedness—and 15 more narrowly defined characteristics, such as down-to-earth, daring, reliable, upper class, and outdoors.</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74778DC4-6298-4171-BCFB-32C04C67AAE2}" type="slidenum">
              <a:rPr lang="en-US" smtClean="0"/>
              <a:pPr/>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Brand personification occurs when consumers attribute human traits or characteristics to a brand. A “brand personality” provides an emotional identity for a brand, which produces sentiments and feelings toward the brand among consumers. Brand personification is a form of anthropomorphism, which refers to attributing human characteristics to something that is not human. Mr. Clean is one of America’s most beloved and instantly recognized “persons.” The brand and mascot are owned by Procter and Gamble and used for positioning and marketing cleaning solutions and related items. The mascot was introduced in the 1950s, quickly became a best seller, and “his” product line now includes bathroom cleaners, a magic eraser, </a:t>
            </a:r>
            <a:r>
              <a:rPr lang="en-US" altLang="en-US" dirty="0" err="1" smtClean="0"/>
              <a:t>multisurface</a:t>
            </a:r>
            <a:r>
              <a:rPr lang="en-US" altLang="en-US" dirty="0" smtClean="0"/>
              <a:t> liquids and sprays, cleaning tools, and “Pro” items for heavy and outdoor cleaning.</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20D2A62-E000-4732-B086-CE7B4C53859F}"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Individuals strive both consciously and subconsciously to reduce tension that is created by unfulfilled needs through selecting goals and subsequent behavior that they anticipate will fulfill their needs and thus relieve them of the tension they feel. Whether gratification is actually achieved depends on the course of action pursued.  Personality characteristics guide the goals that people set and the courses of action they take to attain</a:t>
            </a:r>
          </a:p>
          <a:p>
            <a:r>
              <a:rPr lang="en-US" altLang="en-US" smtClean="0"/>
              <a:t>these goals.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DDAE09F8-846F-42F7-AB9B-C808345F7313}"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Physiological needs </a:t>
            </a:r>
            <a:r>
              <a:rPr lang="en-US" altLang="en-US" dirty="0" smtClean="0"/>
              <a:t>are innate (biogenic, primary) and fulfilling them sustains biological existence. They include the need for food, water, air, protection of the body from the outside environment (i.e., clothing and shelter), and sex.  </a:t>
            </a:r>
            <a:r>
              <a:rPr lang="en-US" altLang="en-US" b="1" dirty="0" smtClean="0"/>
              <a:t>Psychological needs </a:t>
            </a:r>
            <a:r>
              <a:rPr lang="en-US" altLang="en-US" dirty="0" smtClean="0"/>
              <a:t>are learned from our parents, social environment, and interactions with others. Among many others, they include the needs for self-esteem, prestige, affection, power, learning, and achievement.</a:t>
            </a:r>
          </a:p>
          <a:p>
            <a:r>
              <a:rPr lang="en-US" altLang="en-US" b="1" dirty="0" smtClean="0"/>
              <a:t>Goals </a:t>
            </a:r>
            <a:r>
              <a:rPr lang="en-US" altLang="en-US" dirty="0" smtClean="0"/>
              <a:t>are the sought-after results of motivated behavior, and all human behavior is goal oriented.   There are two types of goals: </a:t>
            </a:r>
            <a:r>
              <a:rPr lang="en-US" altLang="en-US" b="1" dirty="0" smtClean="0"/>
              <a:t>Generic goals </a:t>
            </a:r>
            <a:r>
              <a:rPr lang="en-US" altLang="en-US" dirty="0" smtClean="0"/>
              <a:t>are outcomes that consumers seek in order to satisfy physiological and psychological needs. </a:t>
            </a:r>
            <a:r>
              <a:rPr lang="en-US" altLang="en-US" b="1" dirty="0" smtClean="0"/>
              <a:t>Product-specific goals </a:t>
            </a:r>
            <a:r>
              <a:rPr lang="en-US" altLang="en-US" dirty="0" smtClean="0"/>
              <a:t>are outcomes that consumers seek</a:t>
            </a:r>
          </a:p>
          <a:p>
            <a:r>
              <a:rPr lang="en-US" altLang="en-US" dirty="0" smtClean="0"/>
              <a:t>by using a given product or service.  When a consumer states they want a pair of jeans, they have stated a </a:t>
            </a:r>
            <a:r>
              <a:rPr lang="en-US" altLang="en-US" b="1" dirty="0" smtClean="0"/>
              <a:t>generic goal</a:t>
            </a:r>
            <a:r>
              <a:rPr lang="en-US" altLang="en-US" dirty="0" smtClean="0"/>
              <a:t>.  When they announce they really want a pair of Calvin Klein jeans, then they have stated </a:t>
            </a:r>
            <a:r>
              <a:rPr lang="en-US" altLang="en-US" b="1" dirty="0" smtClean="0"/>
              <a:t>product-specific </a:t>
            </a:r>
            <a:r>
              <a:rPr lang="en-US" altLang="en-US" dirty="0" smtClean="0"/>
              <a:t>goals.</a:t>
            </a:r>
          </a:p>
          <a:p>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31D1C327-452F-491E-8BD2-3B3D9F48ADF1}"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Needs can be aroused by internal stimuli found in the individual’s physiological condition, emotional or cognitive processes, or stimuli in the outside environment. Many promotional messages are cues designed to arouse consumer needs. Creative marketing messages arouse needs by</a:t>
            </a:r>
          </a:p>
          <a:p>
            <a:r>
              <a:rPr lang="en-US" altLang="en-US" smtClean="0"/>
              <a:t>stimulating a psychological desire or imbalance in consumers’ minds. The goal then becomes to act on the desire, and reduce the felt imbalance by buying products.</a:t>
            </a:r>
          </a:p>
          <a:p>
            <a:r>
              <a:rPr lang="en-US" altLang="en-US" smtClean="0"/>
              <a:t>Purchase-related goals usually satisfy more than one need. And, for any given need, there are many different and appropriate goals. The goals that individuals select depend on those individuals’ personal experiences and knowledge, physical capacity, prevailing cultural norms and values, and the goal’s accessibility in the individuals’ physical and social environments. The goal object has to be both socially acceptable and physically accessible. The motivation to select goals can be either positive or negative. We may feel a driving force </a:t>
            </a:r>
            <a:r>
              <a:rPr lang="en-US" altLang="en-US" i="1" smtClean="0"/>
              <a:t>toward </a:t>
            </a:r>
            <a:r>
              <a:rPr lang="en-US" altLang="en-US" smtClean="0"/>
              <a:t>some object or condition or a driving force </a:t>
            </a:r>
            <a:r>
              <a:rPr lang="en-US" altLang="en-US" i="1" smtClean="0"/>
              <a:t>away </a:t>
            </a:r>
            <a:r>
              <a:rPr lang="en-US" altLang="en-US" smtClean="0"/>
              <a:t>from some object or condition. Positive outcomes that we seek are called </a:t>
            </a:r>
            <a:r>
              <a:rPr lang="en-US" altLang="en-US" b="1" smtClean="0"/>
              <a:t>approach objects</a:t>
            </a:r>
            <a:r>
              <a:rPr lang="en-US" altLang="en-US" smtClean="0"/>
              <a:t>; negative outcomes that we want to prevent are called</a:t>
            </a:r>
          </a:p>
          <a:p>
            <a:r>
              <a:rPr lang="en-US" altLang="en-US" b="1" smtClean="0"/>
              <a:t>avoidance objects</a:t>
            </a:r>
            <a:r>
              <a:rPr lang="en-US" altLang="en-US" smtClean="0"/>
              <a:t>.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D6C660D3-8D3C-4CC1-A697-DB04534A7CD8}"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Needs and goals are interdependent; neither exists without the other. However, people are often not as aware of their needs as they are of their goals.</a:t>
            </a:r>
          </a:p>
          <a:p>
            <a:endParaRPr lang="en-US" altLang="en-US" smtClean="0"/>
          </a:p>
          <a:p>
            <a:r>
              <a:rPr lang="en-US" altLang="en-US" smtClean="0"/>
              <a:t>Human needs are never fully or permanently satisfied. As individuals attain their goals, they develop new ones. If they do not attain their goals, they continue to strive for old goals or they develop substitute goals.</a:t>
            </a:r>
          </a:p>
          <a:p>
            <a:endParaRPr lang="en-US" altLang="en-US" smtClean="0"/>
          </a:p>
          <a:p>
            <a:r>
              <a:rPr lang="en-US" altLang="en-US" smtClean="0"/>
              <a:t>Some motivational theorists believe that a hierarchy of needs exists and that new, higher-order needs emerge as lower-order needs are fulfilled.</a:t>
            </a:r>
          </a:p>
          <a:p>
            <a:endParaRPr lang="en-US" altLang="en-US" smtClean="0"/>
          </a:p>
          <a:p>
            <a:r>
              <a:rPr lang="en-US" altLang="en-US" smtClean="0"/>
              <a:t>Individuals who achieve their goals usually set new and higher goals for themselves. Conversely, those who do not reach their goals sometimes lower their aspirations.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B09AF5C8-A2EC-47DF-8EFD-AA9158B71D9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Psychologist Abraham Maslow formulated a theory of human motivation based on the notion that there is a hierarchy of human needs which rank in order of importance from lower-level (biogenic) needs to higher-level (psychogenic) needs. Individuals seek to satisfy lower-level needs before</a:t>
            </a:r>
          </a:p>
          <a:p>
            <a:r>
              <a:rPr lang="en-US" altLang="en-US" smtClean="0"/>
              <a:t>higher-level needs.  The needs appear to be mutually exclusive, but there is some overlap.  </a:t>
            </a:r>
          </a:p>
          <a:p>
            <a:endParaRPr lang="en-US" altLang="en-US" smtClean="0"/>
          </a:p>
          <a:p>
            <a:r>
              <a:rPr lang="en-US" altLang="en-US" smtClean="0"/>
              <a:t>Maslow maintained that </a:t>
            </a:r>
            <a:r>
              <a:rPr lang="en-US" altLang="en-US" b="1" smtClean="0"/>
              <a:t>physiological needs </a:t>
            </a:r>
            <a:r>
              <a:rPr lang="en-US" altLang="en-US" smtClean="0"/>
              <a:t>(primary needs which are required to sustain biological life, including food, water, air, shelter, clothing,</a:t>
            </a:r>
          </a:p>
          <a:p>
            <a:r>
              <a:rPr lang="en-US" altLang="en-US" smtClean="0"/>
              <a:t>and sex—all biogenic needs) are the first and most basic level of human needs. After physiological needs have been satisfied, </a:t>
            </a:r>
            <a:r>
              <a:rPr lang="en-US" altLang="en-US" b="1" smtClean="0"/>
              <a:t>safety and security needs </a:t>
            </a:r>
            <a:r>
              <a:rPr lang="en-US" altLang="en-US" smtClean="0"/>
              <a:t>(physical safety, order, stability, routine, familiarity, and control over one’s life and environment) become the driving force behind an individual’s behavior. The third level of Maslow’s hierarchy consists of </a:t>
            </a:r>
            <a:r>
              <a:rPr lang="en-US" altLang="en-US" b="1" smtClean="0"/>
              <a:t>social needs</a:t>
            </a:r>
            <a:r>
              <a:rPr lang="en-US" altLang="en-US" smtClean="0"/>
              <a:t>, such as love, affection, belonging, and acceptance. When social needs are more or less satisfied, </a:t>
            </a:r>
            <a:r>
              <a:rPr lang="en-US" altLang="en-US" b="1" smtClean="0"/>
              <a:t>egoistic needs</a:t>
            </a:r>
            <a:r>
              <a:rPr lang="en-US" altLang="en-US" smtClean="0"/>
              <a:t> (inwardly directed: needs for self-acceptance, self-esteem, success, independence, and personal satisfaction; outwardly directed:  needs for prestige, reputation, status, and recognition from others) become operative. The fifth level, </a:t>
            </a:r>
            <a:r>
              <a:rPr lang="en-US" altLang="en-US" b="1" smtClean="0"/>
              <a:t>self-actualization need, </a:t>
            </a:r>
            <a:r>
              <a:rPr lang="en-US" altLang="en-US" smtClean="0"/>
              <a:t>refers to an individual’s desire to fulfill his or her potential—to become everything that he or she is capable of becoming.</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4D645396-DEFC-4E5F-9887-C0C03E0E9EB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ad appeals to both Physiological and Social Needs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B75FAA74-AD5D-4597-8B4E-83B72496430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Although research does not agree regarding the role of heredity and early childhood experiences on personality development vs. the role of broader social and environmental influences or on whether personality should be viewed ad a unified whole or as specific traits, researchers agree that: (1) personality reflects individual differences; (2) personality is generally consistent and enduring; and (3) although it is enduring, personality can sometimes change.</a:t>
            </a:r>
          </a:p>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E9416E26-E009-49C2-8384-44660D010BA3}"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90108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pPr/>
              <a:t>15/03/2017</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pPr/>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inition">
    <p:spTree>
      <p:nvGrpSpPr>
        <p:cNvPr id="1" name=""/>
        <p:cNvGrpSpPr/>
        <p:nvPr/>
      </p:nvGrpSpPr>
      <p:grpSpPr>
        <a:xfrm>
          <a:off x="0" y="0"/>
          <a:ext cx="0" cy="0"/>
          <a:chOff x="0" y="0"/>
          <a:chExt cx="0" cy="0"/>
        </a:xfrm>
      </p:grpSpPr>
      <p:sp>
        <p:nvSpPr>
          <p:cNvPr id="4" name="Trapezoid 3"/>
          <p:cNvSpPr/>
          <p:nvPr userDrawn="1"/>
        </p:nvSpPr>
        <p:spPr>
          <a:xfrm rot="18984247">
            <a:off x="-598488" y="452438"/>
            <a:ext cx="2763838" cy="569912"/>
          </a:xfrm>
          <a:prstGeom prst="trapezoid">
            <a:avLst>
              <a:gd name="adj" fmla="val 102674"/>
            </a:avLst>
          </a:prstGeom>
          <a:solidFill>
            <a:schemeClr val="tx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137160" anchor="ctr"/>
          <a:lstStyle/>
          <a:p>
            <a:pPr algn="ctr" eaLnBrk="1" fontAlgn="auto" hangingPunct="1">
              <a:spcBef>
                <a:spcPts val="0"/>
              </a:spcBef>
              <a:spcAft>
                <a:spcPts val="0"/>
              </a:spcAft>
              <a:defRPr/>
            </a:pPr>
            <a:r>
              <a:rPr lang="en-US" sz="3200" dirty="0">
                <a:latin typeface="Candara" panose="020E0502030303020204" pitchFamily="34" charset="0"/>
              </a:rPr>
              <a:t>Defined</a:t>
            </a:r>
          </a:p>
        </p:txBody>
      </p:sp>
      <p:sp>
        <p:nvSpPr>
          <p:cNvPr id="5" name="Footer Placeholder 4"/>
          <p:cNvSpPr txBox="1">
            <a:spLocks/>
          </p:cNvSpPr>
          <p:nvPr userDrawn="1"/>
        </p:nvSpPr>
        <p:spPr>
          <a:xfrm>
            <a:off x="457200" y="6629400"/>
            <a:ext cx="5715000" cy="228600"/>
          </a:xfrm>
          <a:prstGeom prst="rect">
            <a:avLst/>
          </a:prstGeom>
        </p:spPr>
        <p:txBody>
          <a:bodyPr anchor="ctr"/>
          <a:lstStyle>
            <a:lvl1pPr>
              <a:defRPr sz="1000">
                <a:solidFill>
                  <a:schemeClr val="accent6">
                    <a:lumMod val="10000"/>
                  </a:schemeClr>
                </a:solidFill>
                <a:latin typeface="Arial" pitchFamily="34" charset="0"/>
                <a:cs typeface="Arial" pitchFamily="34" charset="0"/>
              </a:defRPr>
            </a:lvl1pPr>
          </a:lstStyle>
          <a:p>
            <a:pPr eaLnBrk="1" fontAlgn="auto" hangingPunct="1">
              <a:spcBef>
                <a:spcPts val="0"/>
              </a:spcBef>
              <a:spcAft>
                <a:spcPts val="0"/>
              </a:spcAft>
              <a:defRPr/>
            </a:pPr>
            <a:r>
              <a:rPr lang="en-IN" sz="900" dirty="0" smtClean="0">
                <a:latin typeface="+mj-lt"/>
              </a:rPr>
              <a:t>Copyright © 2015 Pearson Education</a:t>
            </a:r>
            <a:endParaRPr lang="en-US" sz="900" dirty="0">
              <a:latin typeface="+mj-lt"/>
            </a:endParaRPr>
          </a:p>
        </p:txBody>
      </p:sp>
      <p:sp>
        <p:nvSpPr>
          <p:cNvPr id="7" name="Slide Number Placeholder 5"/>
          <p:cNvSpPr txBox="1">
            <a:spLocks/>
          </p:cNvSpPr>
          <p:nvPr userDrawn="1"/>
        </p:nvSpPr>
        <p:spPr bwMode="auto">
          <a:xfrm>
            <a:off x="8001000" y="662940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sz="900">
                <a:solidFill>
                  <a:srgbClr val="1D1000"/>
                </a:solidFill>
              </a:rPr>
              <a:t>Slide </a:t>
            </a:r>
            <a:fld id="{07DE3BE8-4687-49BB-9163-4291FDEDED38}" type="slidenum">
              <a:rPr lang="en-US" sz="900">
                <a:solidFill>
                  <a:srgbClr val="1D1000"/>
                </a:solidFill>
              </a:rPr>
              <a:pPr algn="r" eaLnBrk="1" hangingPunct="1"/>
              <a:t>‹#›</a:t>
            </a:fld>
            <a:r>
              <a:rPr lang="en-US" sz="900">
                <a:solidFill>
                  <a:srgbClr val="1D1000"/>
                </a:solidFill>
              </a:rPr>
              <a:t> of 35</a:t>
            </a:r>
          </a:p>
        </p:txBody>
      </p:sp>
      <p:cxnSp>
        <p:nvCxnSpPr>
          <p:cNvPr id="8" name="Straight Connector 7"/>
          <p:cNvCxnSpPr/>
          <p:nvPr userDrawn="1"/>
        </p:nvCxnSpPr>
        <p:spPr>
          <a:xfrm>
            <a:off x="0" y="66294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838200" y="1981200"/>
            <a:ext cx="7620000" cy="3962400"/>
          </a:xfrm>
          <a:prstGeom prst="rect">
            <a:avLst/>
          </a:prstGeom>
        </p:spPr>
        <p:txBody>
          <a:bodyPr/>
          <a:lstStyle>
            <a:lvl1pPr marL="0" indent="0">
              <a:buNone/>
              <a:defRPr sz="3600">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143000" y="813204"/>
            <a:ext cx="7315200" cy="863196"/>
          </a:xfrm>
          <a:prstGeom prst="rect">
            <a:avLst/>
          </a:prstGeom>
        </p:spPr>
        <p:txBody>
          <a:bodyPr/>
          <a:lstStyle>
            <a:lvl1pPr algn="ctr">
              <a:defRPr>
                <a:latin typeface="Candara" panose="020E0502030303020204"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54938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
        <p:nvSpPr>
          <p:cNvPr id="7" name="Title 1"/>
          <p:cNvSpPr txBox="1">
            <a:spLocks/>
          </p:cNvSpPr>
          <p:nvPr userDrawn="1"/>
        </p:nvSpPr>
        <p:spPr>
          <a:xfrm>
            <a:off x="0" y="-23409"/>
            <a:ext cx="8121080" cy="35606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pPr/>
              <a:t>15/03/2017</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pPr/>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pPr/>
              <a:t>15/03/2017</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943136"/>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815B4FD-92E0-4978-907F-923BCA868FE5}" type="datetimeFigureOut">
              <a:rPr lang="id-ID" smtClean="0"/>
              <a:pPr/>
              <a:t>15/03/2017</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D71EAF9-DB67-464C-8987-984D7DE842F6}" type="slidenum">
              <a:rPr lang="id-ID" smtClean="0"/>
              <a:pPr/>
              <a:t>‹#›</a:t>
            </a:fld>
            <a:endParaRPr lang="id-ID"/>
          </a:p>
        </p:txBody>
      </p:sp>
      <p:pic>
        <p:nvPicPr>
          <p:cNvPr id="20" name="Picture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iming>
    <p:tnLst>
      <p:par>
        <p:cTn id="1" dur="indefinite" restart="never" nodeType="tmRoot"/>
      </p:par>
    </p:tnLst>
  </p:timing>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fontScale="90000"/>
          </a:bodyPr>
          <a:lstStyle/>
          <a:p>
            <a:r>
              <a:rPr lang="id-ID" b="1" dirty="0" smtClean="0">
                <a:latin typeface="Tahoma" pitchFamily="34" charset="0"/>
                <a:ea typeface="Tahoma" pitchFamily="34" charset="0"/>
                <a:cs typeface="Tahoma" pitchFamily="34" charset="0"/>
              </a:rPr>
              <a:t/>
            </a:r>
            <a:br>
              <a:rPr lang="id-ID" b="1" dirty="0" smtClean="0">
                <a:latin typeface="Tahoma" pitchFamily="34" charset="0"/>
                <a:ea typeface="Tahoma" pitchFamily="34" charset="0"/>
                <a:cs typeface="Tahoma" pitchFamily="34" charset="0"/>
              </a:rPr>
            </a:br>
            <a:r>
              <a:rPr lang="id-ID" b="1" dirty="0" smtClean="0">
                <a:latin typeface="Tahoma" pitchFamily="34" charset="0"/>
                <a:ea typeface="Tahoma" pitchFamily="34" charset="0"/>
                <a:cs typeface="Tahoma" pitchFamily="34" charset="0"/>
              </a:rPr>
              <a:t>Consumer Motivation and Personality</a:t>
            </a:r>
            <a:endParaRPr lang="en-US" b="1" dirty="0">
              <a:latin typeface="Tahoma" pitchFamily="34" charset="0"/>
              <a:ea typeface="Tahoma" pitchFamily="34" charset="0"/>
              <a:cs typeface="Tahoma" pitchFamily="34" charset="0"/>
            </a:endParaRPr>
          </a:p>
        </p:txBody>
      </p:sp>
      <p:sp>
        <p:nvSpPr>
          <p:cNvPr id="5" name="Subtitle 4"/>
          <p:cNvSpPr>
            <a:spLocks noGrp="1"/>
          </p:cNvSpPr>
          <p:nvPr>
            <p:ph type="subTitle" idx="1"/>
          </p:nvPr>
        </p:nvSpPr>
        <p:spPr>
          <a:xfrm>
            <a:off x="1371600" y="4111895"/>
            <a:ext cx="6400800" cy="1752600"/>
          </a:xfrm>
        </p:spPr>
        <p:txBody>
          <a:bodyPr/>
          <a:lstStyle/>
          <a:p>
            <a:r>
              <a:rPr lang="id-ID" dirty="0" smtClean="0"/>
              <a:t>Chapter 3</a:t>
            </a:r>
            <a:endParaRPr lang="id-ID" dirty="0"/>
          </a:p>
        </p:txBody>
      </p:sp>
      <p:sp>
        <p:nvSpPr>
          <p:cNvPr id="2" name="Date Placeholder 1"/>
          <p:cNvSpPr>
            <a:spLocks noGrp="1"/>
          </p:cNvSpPr>
          <p:nvPr>
            <p:ph type="dt" sz="half" idx="10"/>
          </p:nvPr>
        </p:nvSpPr>
        <p:spPr/>
        <p:txBody>
          <a:bodyPr/>
          <a:lstStyle/>
          <a:p>
            <a:fld id="{549CF773-6CA5-40D6-B7B9-8995F9A8AE7D}" type="datetime1">
              <a:rPr lang="id-ID" smtClean="0"/>
              <a:t>15/03/2017</a:t>
            </a:fld>
            <a:endParaRPr lang="id-ID" dirty="0"/>
          </a:p>
        </p:txBody>
      </p:sp>
      <p:sp>
        <p:nvSpPr>
          <p:cNvPr id="3" name="Slide Number Placeholder 2"/>
          <p:cNvSpPr>
            <a:spLocks noGrp="1"/>
          </p:cNvSpPr>
          <p:nvPr>
            <p:ph type="sldNum" sz="quarter" idx="4294967295"/>
          </p:nvPr>
        </p:nvSpPr>
        <p:spPr>
          <a:xfrm>
            <a:off x="3810000" y="6324600"/>
            <a:ext cx="2133600" cy="365125"/>
          </a:xfrm>
          <a:prstGeom prst="rect">
            <a:avLst/>
          </a:prstGeom>
        </p:spPr>
        <p:txBody>
          <a:bodyPr/>
          <a:lstStyle/>
          <a:p>
            <a:fld id="{EDBCA963-CFA2-4001-93F5-F34DEA43DFD9}" type="slidenum">
              <a:rPr lang="id-ID" smtClean="0"/>
              <a:t>1</a:t>
            </a:fld>
            <a:endParaRPr lang="id-ID" dirty="0"/>
          </a:p>
        </p:txBody>
      </p:sp>
    </p:spTree>
    <p:extLst>
      <p:ext uri="{BB962C8B-B14F-4D97-AF65-F5344CB8AC3E}">
        <p14:creationId xmlns:p14="http://schemas.microsoft.com/office/powerpoint/2010/main" val="2357964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8149" y="1714500"/>
            <a:ext cx="4267200" cy="2400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398" y="1676400"/>
            <a:ext cx="3793067" cy="2438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132" y="4114800"/>
            <a:ext cx="4504268" cy="2533651"/>
          </a:xfrm>
          <a:prstGeom prst="rect">
            <a:avLst/>
          </a:prstGeom>
        </p:spPr>
      </p:pic>
    </p:spTree>
    <p:extLst>
      <p:ext uri="{BB962C8B-B14F-4D97-AF65-F5344CB8AC3E}">
        <p14:creationId xmlns:p14="http://schemas.microsoft.com/office/powerpoint/2010/main" val="367900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The inner psychological characteristics (the specific qualities, attributes, traits, factors, and mannerisms that distinguish one individual from other individuals) that both determine and reflect how we think and act. </a:t>
            </a:r>
          </a:p>
        </p:txBody>
      </p:sp>
      <p:sp>
        <p:nvSpPr>
          <p:cNvPr id="34819" name="Title 2"/>
          <p:cNvSpPr>
            <a:spLocks noGrp="1"/>
          </p:cNvSpPr>
          <p:nvPr>
            <p:ph type="title"/>
          </p:nvPr>
        </p:nvSpPr>
        <p:spPr bwMode="auto">
          <a:xfrm>
            <a:off x="1143000" y="812800"/>
            <a:ext cx="73152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Personality</a:t>
            </a:r>
          </a:p>
        </p:txBody>
      </p:sp>
    </p:spTree>
    <p:extLst>
      <p:ext uri="{BB962C8B-B14F-4D97-AF65-F5344CB8AC3E}">
        <p14:creationId xmlns:p14="http://schemas.microsoft.com/office/powerpoint/2010/main" val="855397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bwMode="auto">
          <a:xfrm>
            <a:off x="0" y="457200"/>
            <a:ext cx="5359896" cy="692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2400" dirty="0" smtClean="0"/>
              <a:t>How Does This Marketing Message Apply the Notion of the Id?</a:t>
            </a:r>
          </a:p>
        </p:txBody>
      </p:sp>
      <p:pic>
        <p:nvPicPr>
          <p:cNvPr id="36867" name="Content Placeholder 5" descr="fig05_0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0400" y="1219200"/>
            <a:ext cx="3810000" cy="532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176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9512" y="1196752"/>
            <a:ext cx="4343400" cy="4525963"/>
          </a:xfrm>
        </p:spPr>
        <p:txBody>
          <a:bodyPr>
            <a:normAutofit fontScale="92500"/>
          </a:bodyPr>
          <a:lstStyle/>
          <a:p>
            <a:pPr marL="342900" lvl="1" indent="-342900">
              <a:buFont typeface="Arial" pitchFamily="34" charset="0"/>
              <a:buChar char="•"/>
              <a:defRPr/>
            </a:pPr>
            <a:r>
              <a:rPr lang="en-US" sz="3200" dirty="0"/>
              <a:t>Visualizers vs. </a:t>
            </a:r>
            <a:r>
              <a:rPr lang="en-US" sz="3200" dirty="0" smtClean="0"/>
              <a:t>Verbalizers</a:t>
            </a:r>
          </a:p>
          <a:p>
            <a:pPr marL="342900" lvl="1" indent="-342900">
              <a:buFont typeface="Arial" pitchFamily="34" charset="0"/>
              <a:buChar char="•"/>
              <a:defRPr/>
            </a:pPr>
            <a:r>
              <a:rPr lang="en-US" sz="3200" dirty="0" smtClean="0"/>
              <a:t>Materialism</a:t>
            </a:r>
          </a:p>
          <a:p>
            <a:pPr marL="342900" lvl="1" indent="-342900">
              <a:buFont typeface="Arial" pitchFamily="34" charset="0"/>
              <a:buChar char="•"/>
              <a:defRPr/>
            </a:pPr>
            <a:r>
              <a:rPr lang="en-US" sz="3200" dirty="0" smtClean="0"/>
              <a:t>Ethnocentrism</a:t>
            </a:r>
          </a:p>
          <a:p>
            <a:pPr marL="342900" lvl="1" indent="-342900">
              <a:buFont typeface="Arial" pitchFamily="34" charset="0"/>
              <a:buChar char="•"/>
              <a:defRPr/>
            </a:pPr>
            <a:endParaRPr lang="en-US" sz="3200" dirty="0"/>
          </a:p>
          <a:p>
            <a:pPr marL="0" lvl="1" indent="0">
              <a:buFont typeface="Arial" pitchFamily="34" charset="0"/>
              <a:buNone/>
              <a:defRPr/>
            </a:pPr>
            <a:r>
              <a:rPr lang="en-US" sz="3200" b="1" dirty="0" smtClean="0"/>
              <a:t>Is the ad trying to appeal to visualizers or verbalizers? Explain.</a:t>
            </a:r>
            <a:endParaRPr lang="en-US" sz="3200" b="1" dirty="0"/>
          </a:p>
          <a:p>
            <a:pPr>
              <a:defRPr/>
            </a:pPr>
            <a:endParaRPr lang="en-US" dirty="0"/>
          </a:p>
        </p:txBody>
      </p:sp>
      <p:pic>
        <p:nvPicPr>
          <p:cNvPr id="39939"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b="5928"/>
          <a:stretch>
            <a:fillRect/>
          </a:stretch>
        </p:blipFill>
        <p:spPr bwMode="auto">
          <a:xfrm>
            <a:off x="4613275" y="1143000"/>
            <a:ext cx="4237038"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itle 2"/>
          <p:cNvSpPr>
            <a:spLocks noGrp="1"/>
          </p:cNvSpPr>
          <p:nvPr>
            <p:ph type="title"/>
          </p:nvPr>
        </p:nvSpPr>
        <p:spPr bwMode="auto">
          <a:xfrm>
            <a:off x="-108520" y="404664"/>
            <a:ext cx="5832648" cy="432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3200" dirty="0" smtClean="0"/>
              <a:t>Other Personality Factors</a:t>
            </a:r>
          </a:p>
        </p:txBody>
      </p:sp>
    </p:spTree>
    <p:extLst>
      <p:ext uri="{BB962C8B-B14F-4D97-AF65-F5344CB8AC3E}">
        <p14:creationId xmlns:p14="http://schemas.microsoft.com/office/powerpoint/2010/main" val="282743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8297863"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Brand Personality Framework</a:t>
            </a:r>
          </a:p>
        </p:txBody>
      </p:sp>
    </p:spTree>
    <p:extLst>
      <p:ext uri="{BB962C8B-B14F-4D97-AF65-F5344CB8AC3E}">
        <p14:creationId xmlns:p14="http://schemas.microsoft.com/office/powerpoint/2010/main" val="3888608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title"/>
          </p:nvPr>
        </p:nvSpPr>
        <p:spPr bwMode="auto">
          <a:xfrm>
            <a:off x="152400" y="533400"/>
            <a:ext cx="5508612" cy="7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2800" dirty="0" smtClean="0"/>
              <a:t>Opening example: Brand personification</a:t>
            </a:r>
          </a:p>
        </p:txBody>
      </p:sp>
      <p:pic>
        <p:nvPicPr>
          <p:cNvPr id="1026" name="Picture 2" descr="D:\Irma\Picture picture\Pictures\KFC\Sukawangi Bandung\Sukawangi Bandung.JPG"/>
          <p:cNvPicPr>
            <a:picLocks noChangeAspect="1" noChangeArrowheads="1"/>
          </p:cNvPicPr>
          <p:nvPr/>
        </p:nvPicPr>
        <p:blipFill rotWithShape="1">
          <a:blip r:embed="rId3">
            <a:extLst>
              <a:ext uri="{28A0092B-C50C-407E-A947-70E740481C1C}">
                <a14:useLocalDpi xmlns:a14="http://schemas.microsoft.com/office/drawing/2010/main" val="0"/>
              </a:ext>
            </a:extLst>
          </a:blip>
          <a:srcRect l="10996" r="36367" b="8680"/>
          <a:stretch/>
        </p:blipFill>
        <p:spPr bwMode="auto">
          <a:xfrm rot="5400000">
            <a:off x="2629949" y="1109510"/>
            <a:ext cx="3312370" cy="4494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975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528763"/>
            <a:ext cx="9144000" cy="4670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The Motivation Process</a:t>
            </a:r>
          </a:p>
        </p:txBody>
      </p:sp>
    </p:spTree>
    <p:extLst>
      <p:ext uri="{BB962C8B-B14F-4D97-AF65-F5344CB8AC3E}">
        <p14:creationId xmlns:p14="http://schemas.microsoft.com/office/powerpoint/2010/main" val="549354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Needs</a:t>
            </a:r>
          </a:p>
          <a:p>
            <a:pPr lvl="1"/>
            <a:r>
              <a:rPr lang="en-US" altLang="en-US" smtClean="0"/>
              <a:t>Physiological</a:t>
            </a:r>
          </a:p>
          <a:p>
            <a:pPr lvl="1"/>
            <a:r>
              <a:rPr lang="en-US" altLang="en-US" smtClean="0"/>
              <a:t>Psychological</a:t>
            </a:r>
          </a:p>
          <a:p>
            <a:r>
              <a:rPr lang="en-US" altLang="en-US" smtClean="0"/>
              <a:t>Goals</a:t>
            </a:r>
          </a:p>
          <a:p>
            <a:pPr lvl="1"/>
            <a:r>
              <a:rPr lang="en-US" altLang="en-US" smtClean="0"/>
              <a:t>Generic</a:t>
            </a:r>
          </a:p>
          <a:p>
            <a:pPr lvl="1"/>
            <a:r>
              <a:rPr lang="en-US" altLang="en-US" smtClean="0"/>
              <a:t>Product-specific</a:t>
            </a:r>
          </a:p>
          <a:p>
            <a:endParaRPr lang="en-US" altLang="en-US" smtClean="0"/>
          </a:p>
          <a:p>
            <a:endParaRPr lang="en-US" altLang="en-US" smtClean="0"/>
          </a:p>
          <a:p>
            <a:endParaRPr lang="en-US" altLang="en-US" smtClean="0"/>
          </a:p>
        </p:txBody>
      </p:sp>
      <p:sp>
        <p:nvSpPr>
          <p:cNvPr id="16387"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Needs and Goals</a:t>
            </a:r>
          </a:p>
        </p:txBody>
      </p:sp>
      <p:pic>
        <p:nvPicPr>
          <p:cNvPr id="16388" name="Picture 7" descr="ch4 - man with burg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1188" y="1752600"/>
            <a:ext cx="42656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799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t>Need Arousal</a:t>
            </a:r>
          </a:p>
        </p:txBody>
      </p:sp>
      <p:sp>
        <p:nvSpPr>
          <p:cNvPr id="19459" name="Content Placeholder 5"/>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Internal stimuli</a:t>
            </a:r>
          </a:p>
          <a:p>
            <a:r>
              <a:rPr lang="en-US" altLang="en-US" smtClean="0"/>
              <a:t>Emotional or cognitive processes</a:t>
            </a:r>
          </a:p>
          <a:p>
            <a:r>
              <a:rPr lang="en-US" altLang="en-US" smtClean="0"/>
              <a:t>External stimuli</a:t>
            </a:r>
          </a:p>
        </p:txBody>
      </p:sp>
      <p:sp>
        <p:nvSpPr>
          <p:cNvPr id="19460" name="Text Placeholder 6"/>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t>Selecting Goals</a:t>
            </a:r>
          </a:p>
        </p:txBody>
      </p:sp>
      <p:sp>
        <p:nvSpPr>
          <p:cNvPr id="19461" name="Content Placeholder 7"/>
          <p:cNvSpPr>
            <a:spLocks noGrp="1"/>
          </p:cNvSpPr>
          <p:nvPr>
            <p:ph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Factors</a:t>
            </a:r>
          </a:p>
          <a:p>
            <a:pPr lvl="1"/>
            <a:r>
              <a:rPr lang="en-US" altLang="en-US" smtClean="0"/>
              <a:t>personal experiences and knowledge</a:t>
            </a:r>
          </a:p>
          <a:p>
            <a:pPr lvl="1"/>
            <a:r>
              <a:rPr lang="en-US" altLang="en-US" smtClean="0"/>
              <a:t>physical capacity</a:t>
            </a:r>
          </a:p>
          <a:p>
            <a:pPr lvl="1"/>
            <a:r>
              <a:rPr lang="en-US" altLang="en-US" smtClean="0"/>
              <a:t>cultural norms and values</a:t>
            </a:r>
          </a:p>
          <a:p>
            <a:pPr lvl="1"/>
            <a:r>
              <a:rPr lang="en-US" altLang="en-US" smtClean="0"/>
              <a:t>goal accessibility</a:t>
            </a:r>
          </a:p>
          <a:p>
            <a:r>
              <a:rPr lang="en-US" altLang="en-US" smtClean="0"/>
              <a:t>Approach objects</a:t>
            </a:r>
          </a:p>
          <a:p>
            <a:r>
              <a:rPr lang="en-US" altLang="en-US" smtClean="0"/>
              <a:t>Avoidance objects</a:t>
            </a:r>
          </a:p>
        </p:txBody>
      </p:sp>
      <p:sp>
        <p:nvSpPr>
          <p:cNvPr id="1946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Need Arousal and Selecting Goals</a:t>
            </a:r>
          </a:p>
        </p:txBody>
      </p:sp>
      <p:pic>
        <p:nvPicPr>
          <p:cNvPr id="19463" name="Picture 7" descr="ch4 - Woman shoppin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191000"/>
            <a:ext cx="2112963"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678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7"/>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Needs and goals are interdependent</a:t>
            </a:r>
          </a:p>
          <a:p>
            <a:r>
              <a:rPr lang="en-US" altLang="en-US" smtClean="0"/>
              <a:t>Needs are never fully satisfied</a:t>
            </a:r>
          </a:p>
          <a:p>
            <a:r>
              <a:rPr lang="en-US" altLang="en-US" smtClean="0"/>
              <a:t>New needs emerge as old ones are satisfied</a:t>
            </a:r>
          </a:p>
          <a:p>
            <a:r>
              <a:rPr lang="en-US" altLang="en-US" smtClean="0"/>
              <a:t>Success and failure influence goals</a:t>
            </a:r>
          </a:p>
        </p:txBody>
      </p:sp>
      <p:sp>
        <p:nvSpPr>
          <p:cNvPr id="20483" name="Title 6"/>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Needs and Goals</a:t>
            </a:r>
          </a:p>
        </p:txBody>
      </p:sp>
    </p:spTree>
    <p:extLst>
      <p:ext uri="{BB962C8B-B14F-4D97-AF65-F5344CB8AC3E}">
        <p14:creationId xmlns:p14="http://schemas.microsoft.com/office/powerpoint/2010/main" val="724273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923338"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Maslow’s Hierarchy of Needs</a:t>
            </a:r>
          </a:p>
        </p:txBody>
      </p:sp>
    </p:spTree>
    <p:extLst>
      <p:ext uri="{BB962C8B-B14F-4D97-AF65-F5344CB8AC3E}">
        <p14:creationId xmlns:p14="http://schemas.microsoft.com/office/powerpoint/2010/main" val="2292822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152400" y="457200"/>
            <a:ext cx="5571728" cy="536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2400" dirty="0" smtClean="0"/>
              <a:t>To Which of Maslow’s Needs Does This Ad Appeal?</a:t>
            </a:r>
          </a:p>
        </p:txBody>
      </p:sp>
      <p:pic>
        <p:nvPicPr>
          <p:cNvPr id="27651" name="Content Placeholder 4" descr="fig04_0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0" y="1447800"/>
            <a:ext cx="3962400" cy="528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55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dirty="0"/>
          </a:p>
        </p:txBody>
      </p:sp>
      <p:pic>
        <p:nvPicPr>
          <p:cNvPr id="1026" name="Picture 2" descr="C:\Users\irma\Downloads\IMG-20170312-WA0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8200"/>
            <a:ext cx="5349240" cy="534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26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3037</TotalTime>
  <Words>1384</Words>
  <Application>Microsoft Office PowerPoint</Application>
  <PresentationFormat>On-screen Show (4:3)</PresentationFormat>
  <Paragraphs>87</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 Consumer Motivation and Personality</vt:lpstr>
      <vt:lpstr>Opening example: Brand personification</vt:lpstr>
      <vt:lpstr>The Motivation Process</vt:lpstr>
      <vt:lpstr>Needs and Goals</vt:lpstr>
      <vt:lpstr>Need Arousal and Selecting Goals</vt:lpstr>
      <vt:lpstr>Needs and Goals</vt:lpstr>
      <vt:lpstr>Maslow’s Hierarchy of Needs</vt:lpstr>
      <vt:lpstr>To Which of Maslow’s Needs Does This Ad Appeal?</vt:lpstr>
      <vt:lpstr>PowerPoint Presentation</vt:lpstr>
      <vt:lpstr>PowerPoint Presentation</vt:lpstr>
      <vt:lpstr>Personality</vt:lpstr>
      <vt:lpstr>How Does This Marketing Message Apply the Notion of the Id?</vt:lpstr>
      <vt:lpstr>Other Personality Factors</vt:lpstr>
      <vt:lpstr>Brand Personality Framework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Irma</dc:creator>
  <cp:lastModifiedBy>irma</cp:lastModifiedBy>
  <cp:revision>306</cp:revision>
  <dcterms:created xsi:type="dcterms:W3CDTF">2011-09-16T02:11:44Z</dcterms:created>
  <dcterms:modified xsi:type="dcterms:W3CDTF">2017-03-15T08:36:30Z</dcterms:modified>
</cp:coreProperties>
</file>