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sldIdLst>
    <p:sldId id="261" r:id="rId2"/>
    <p:sldId id="260" r:id="rId3"/>
    <p:sldId id="262" r:id="rId4"/>
    <p:sldId id="263" r:id="rId5"/>
    <p:sldId id="264" r:id="rId6"/>
    <p:sldId id="265" r:id="rId7"/>
    <p:sldId id="266" r:id="rId8"/>
    <p:sldId id="257" r:id="rId9"/>
    <p:sldId id="259" r:id="rId10"/>
    <p:sldId id="269" r:id="rId11"/>
    <p:sldId id="270" r:id="rId12"/>
    <p:sldId id="271" r:id="rId13"/>
    <p:sldId id="273" r:id="rId14"/>
    <p:sldId id="275" r:id="rId15"/>
    <p:sldId id="276" r:id="rId16"/>
    <p:sldId id="277" r:id="rId17"/>
    <p:sldId id="278" r:id="rId18"/>
    <p:sldId id="279" r:id="rId19"/>
    <p:sldId id="280" r:id="rId20"/>
    <p:sldId id="281" r:id="rId21"/>
    <p:sldId id="282" r:id="rId22"/>
    <p:sldId id="283" r:id="rId23"/>
    <p:sldId id="284" r:id="rId24"/>
    <p:sldId id="288" r:id="rId25"/>
    <p:sldId id="285" r:id="rId26"/>
    <p:sldId id="286" r:id="rId27"/>
    <p:sldId id="287" r:id="rId28"/>
    <p:sldId id="289" r:id="rId29"/>
    <p:sldId id="258" r:id="rId30"/>
    <p:sldId id="267" r:id="rId31"/>
    <p:sldId id="268" r:id="rId32"/>
    <p:sldId id="272" r:id="rId33"/>
    <p:sldId id="274" r:id="rId34"/>
    <p:sldId id="290"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9535"/>
    <a:srgbClr val="EEE1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18" autoAdjust="0"/>
    <p:restoredTop sz="94660"/>
  </p:normalViewPr>
  <p:slideViewPr>
    <p:cSldViewPr>
      <p:cViewPr>
        <p:scale>
          <a:sx n="50" d="100"/>
          <a:sy n="50" d="100"/>
        </p:scale>
        <p:origin x="-1416" y="-77"/>
      </p:cViewPr>
      <p:guideLst>
        <p:guide orient="horz" pos="2160"/>
        <p:guide pos="2880"/>
      </p:guideLst>
    </p:cSldViewPr>
  </p:slideViewPr>
  <p:notesTextViewPr>
    <p:cViewPr>
      <p:scale>
        <a:sx n="100" d="100"/>
        <a:sy n="100" d="100"/>
      </p:scale>
      <p:origin x="0" y="0"/>
    </p:cViewPr>
  </p:notesTextViewPr>
  <p:sorterViewPr>
    <p:cViewPr>
      <p:scale>
        <a:sx n="50" d="100"/>
        <a:sy n="50" d="100"/>
      </p:scale>
      <p:origin x="0" y="6"/>
    </p:cViewPr>
  </p:sorterViewPr>
  <p:notesViewPr>
    <p:cSldViewPr>
      <p:cViewPr>
        <p:scale>
          <a:sx n="75" d="100"/>
          <a:sy n="75" d="100"/>
        </p:scale>
        <p:origin x="-2430"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DEE6EA8-5D4B-4B64-8D21-7140A2D68580}" type="slidenum">
              <a:rPr lang="en-US"/>
              <a:pPr>
                <a:defRPr/>
              </a:pPr>
              <a:t>‹#›</a:t>
            </a:fld>
            <a:endParaRPr lang="en-US"/>
          </a:p>
        </p:txBody>
      </p:sp>
    </p:spTree>
    <p:extLst>
      <p:ext uri="{BB962C8B-B14F-4D97-AF65-F5344CB8AC3E}">
        <p14:creationId xmlns:p14="http://schemas.microsoft.com/office/powerpoint/2010/main" val="38088424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7097FEC-5117-4044-B740-B53721ED4889}" type="slidenum">
              <a:rPr lang="en-US"/>
              <a:pPr eaLnBrk="1" hangingPunct="1"/>
              <a:t>1</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en-US" smtClean="0"/>
              <a:t>Chapter 18: Global Human Resource Management</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B7A42C3-B806-4E55-AC3D-68A03244B7ED}" type="slidenum">
              <a:rPr lang="en-US"/>
              <a:pPr eaLnBrk="1" hangingPunct="1"/>
              <a:t>10</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smtClean="0"/>
              <a:t>Firms that decide to use </a:t>
            </a:r>
            <a:r>
              <a:rPr lang="en-US" b="1" smtClean="0"/>
              <a:t>expatiate managers</a:t>
            </a:r>
            <a:r>
              <a:rPr lang="en-US" smtClean="0"/>
              <a:t>, or citizens of one country who are working on another country, need to think about how they can help the managers be successful.  </a:t>
            </a:r>
            <a:endParaRPr lang="en-US" b="1" smtClean="0"/>
          </a:p>
          <a:p>
            <a:pPr eaLnBrk="1" hangingPunct="1"/>
            <a:r>
              <a:rPr lang="en-US" b="1" smtClean="0"/>
              <a:t>Expatriate failure</a:t>
            </a:r>
            <a:r>
              <a:rPr lang="en-US" smtClean="0"/>
              <a:t>, or the premature return of an expatriate, is common.  </a:t>
            </a:r>
          </a:p>
          <a:p>
            <a:pPr eaLnBrk="1" hangingPunct="1"/>
            <a:r>
              <a:rPr lang="en-US" smtClean="0"/>
              <a:t>Studies show that between 16 and 40 percent of American expatriates on assignment in other developed countries come home early.  </a:t>
            </a:r>
          </a:p>
          <a:p>
            <a:pPr eaLnBrk="1" hangingPunct="1"/>
            <a:r>
              <a:rPr lang="en-US" smtClean="0"/>
              <a:t>About 70 percent fail to complete their assignments in developing countries!   </a:t>
            </a:r>
          </a:p>
          <a:p>
            <a:pPr eaLnBrk="1" hangingPunct="1"/>
            <a:r>
              <a:rPr lang="en-US" smtClean="0"/>
              <a:t>The cost of failure is high – it can be as much as $1 million per employee!</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E0D592-BE13-43DD-8ECA-92CB7D1616C3}" type="slidenum">
              <a:rPr lang="en-US"/>
              <a:pPr eaLnBrk="1" hangingPunct="1"/>
              <a:t>11</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US" smtClean="0"/>
              <a:t>Here you can see the failure rates of expatriates.  You’ll notice that U.S.-based firms have a much higher expatriate failure rate than firms from either Europe or Japan.</a:t>
            </a:r>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1D66E74-63EB-4A94-8FEF-F2FDAF8DA12C}" type="slidenum">
              <a:rPr lang="en-US"/>
              <a:pPr eaLnBrk="1" hangingPunct="1"/>
              <a:t>12</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smtClean="0"/>
              <a:t>What are the reasons for expatriate failure in U.S. firms?</a:t>
            </a:r>
          </a:p>
          <a:p>
            <a:pPr eaLnBrk="1" hangingPunct="1"/>
            <a:r>
              <a:rPr lang="en-US" smtClean="0"/>
              <a:t>One study that tried to answer this question showed that for American firms, the main reasons for expatriate failure include the inability of a spouse to adapt to a foreign culture, the inability of the manager to adjust, other family related reasons, the manager’s personal or emotional maturity level, and the manager’s inability to cope with larger overseas responsibilities. </a:t>
            </a:r>
          </a:p>
          <a:p>
            <a:pPr eaLnBrk="1" hangingPunct="1"/>
            <a:r>
              <a:rPr lang="en-US" smtClean="0"/>
              <a:t>In Europe, only one reason consistently explains expatriate failure -- the inability of the manager’s spouse to adapt to a new environment. </a:t>
            </a:r>
          </a:p>
          <a:p>
            <a:pPr eaLnBrk="1" hangingPunct="1"/>
            <a:r>
              <a:rPr lang="en-US" smtClean="0"/>
              <a:t>For Japanese firms, the main reasons for expatriate failure were the manager’s inability to cope with larger overseas responsibilities, difficulties with the new environment, personal or emotional problems of the manager, the expatriate’s lack of technical competence, and the inability of the spouse to adjust. </a:t>
            </a:r>
          </a:p>
          <a:p>
            <a:pPr eaLnBrk="1" hangingPunct="1"/>
            <a:r>
              <a:rPr lang="en-US" smtClean="0"/>
              <a:t>Royal Dutch/Shell has tried to address some of the concerns revealed by this study.  The company surveyed its expatriates to determine their concerns, and then implemented various programs designed to respond to the concerns.  </a:t>
            </a:r>
          </a:p>
          <a:p>
            <a:pPr eaLnBrk="1" hangingPunct="1"/>
            <a:r>
              <a:rPr lang="en-US" smtClean="0"/>
              <a:t>You can read more about Royal Dutch/Shell’s survey and response in the Management Focus in your text. </a:t>
            </a:r>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A28900-AE5F-475F-8C7F-141ADAEB61B1}" type="slidenum">
              <a:rPr lang="en-US"/>
              <a:pPr eaLnBrk="1" hangingPunct="1"/>
              <a:t>13</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lnSpc>
                <a:spcPct val="90000"/>
              </a:lnSpc>
            </a:pPr>
            <a:r>
              <a:rPr lang="en-US" smtClean="0"/>
              <a:t>One way to reduce expatriate failure is to improve the selection process.  </a:t>
            </a:r>
          </a:p>
          <a:p>
            <a:pPr eaLnBrk="1" hangingPunct="1">
              <a:lnSpc>
                <a:spcPct val="90000"/>
              </a:lnSpc>
            </a:pPr>
            <a:r>
              <a:rPr lang="en-US" smtClean="0"/>
              <a:t>Mendenhall and Oddou identified four dimensions that predict expatriate success, self-orientation, others-orientation, perceptual ability, and cultural toughness. </a:t>
            </a:r>
            <a:r>
              <a:rPr lang="en-US" b="1" smtClean="0"/>
              <a:t>Self-orientation</a:t>
            </a:r>
            <a:r>
              <a:rPr lang="en-US" smtClean="0"/>
              <a:t> attributes strengthen the expatriate’s self-esteem, self-confidence, and mental well-being.  </a:t>
            </a:r>
          </a:p>
          <a:p>
            <a:pPr eaLnBrk="1" hangingPunct="1">
              <a:lnSpc>
                <a:spcPct val="90000"/>
              </a:lnSpc>
            </a:pPr>
            <a:r>
              <a:rPr lang="en-US" smtClean="0"/>
              <a:t>As you’ve probably guessed, expatriates that have high self-esteem, self-confidence, and mental well-being are most likely to succeed in foreign assignments.</a:t>
            </a:r>
            <a:endParaRPr lang="en-US" b="1" smtClean="0"/>
          </a:p>
          <a:p>
            <a:pPr eaLnBrk="1" hangingPunct="1">
              <a:lnSpc>
                <a:spcPct val="90000"/>
              </a:lnSpc>
            </a:pPr>
            <a:r>
              <a:rPr lang="en-US" b="1" smtClean="0"/>
              <a:t>Others-orientation</a:t>
            </a:r>
            <a:r>
              <a:rPr lang="en-US" smtClean="0"/>
              <a:t> refers to how the attributes of this dimension enhance the expatriate’s ability to interact effectively with host country nationals.  </a:t>
            </a:r>
          </a:p>
          <a:p>
            <a:pPr eaLnBrk="1" hangingPunct="1">
              <a:lnSpc>
                <a:spcPct val="90000"/>
              </a:lnSpc>
            </a:pPr>
            <a:r>
              <a:rPr lang="en-US" smtClean="0"/>
              <a:t>The better an expatriate can interact with host country nationals, the more likely she is to be successful.</a:t>
            </a:r>
            <a:endParaRPr lang="en-US" b="1" smtClean="0"/>
          </a:p>
          <a:p>
            <a:pPr eaLnBrk="1" hangingPunct="1">
              <a:lnSpc>
                <a:spcPct val="90000"/>
              </a:lnSpc>
            </a:pPr>
            <a:r>
              <a:rPr lang="en-US" b="1" smtClean="0"/>
              <a:t>Perceptual ability</a:t>
            </a:r>
            <a:r>
              <a:rPr lang="en-US" smtClean="0"/>
              <a:t> refers to the ability to understand why people of other countries behave the way they do.  </a:t>
            </a:r>
          </a:p>
          <a:p>
            <a:pPr eaLnBrk="1" hangingPunct="1">
              <a:lnSpc>
                <a:spcPct val="90000"/>
              </a:lnSpc>
            </a:pPr>
            <a:r>
              <a:rPr lang="en-US" smtClean="0"/>
              <a:t>Expatriates that don’t have this ability tend to run into problems.  </a:t>
            </a:r>
          </a:p>
          <a:p>
            <a:pPr eaLnBrk="1" hangingPunct="1">
              <a:lnSpc>
                <a:spcPct val="90000"/>
              </a:lnSpc>
            </a:pPr>
            <a:r>
              <a:rPr lang="en-US" smtClean="0"/>
              <a:t>Finally, </a:t>
            </a:r>
            <a:r>
              <a:rPr lang="en-US" b="1" smtClean="0"/>
              <a:t>cultural toughness</a:t>
            </a:r>
            <a:r>
              <a:rPr lang="en-US" smtClean="0"/>
              <a:t> refers to the fact that how well an expatriate adjusts to a particular posting tends to be related to the country of assignment.   </a:t>
            </a:r>
          </a:p>
          <a:p>
            <a:pPr eaLnBrk="1" hangingPunct="1">
              <a:lnSpc>
                <a:spcPct val="90000"/>
              </a:lnSpc>
            </a:pPr>
            <a:r>
              <a:rPr lang="en-US" smtClean="0"/>
              <a:t>Countries that are perceived to be more similar to an expatriate’s home country are usually easier to adapt to.  </a:t>
            </a:r>
          </a:p>
          <a:p>
            <a:pPr eaLnBrk="1" hangingPunct="1">
              <a:lnSpc>
                <a:spcPct val="90000"/>
              </a:lnSpc>
            </a:pPr>
            <a:r>
              <a:rPr lang="en-US" smtClean="0"/>
              <a:t>Many Americans for example, find it relatively easy to adapt to working in Britain, but not to working in India. </a:t>
            </a:r>
          </a:p>
          <a:p>
            <a:pPr eaLnBrk="1" hangingPunct="1">
              <a:lnSpc>
                <a:spcPct val="90000"/>
              </a:lnSpc>
            </a:pPr>
            <a:endParaRPr lang="en-US" smtClean="0"/>
          </a:p>
          <a:p>
            <a:pPr eaLnBrk="1" hangingPunct="1">
              <a:lnSpc>
                <a:spcPct val="90000"/>
              </a:lnSpc>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65E4F0F-5B5B-4B8F-A401-70FECAA89C40}" type="slidenum">
              <a:rPr lang="en-US"/>
              <a:pPr eaLnBrk="1" hangingPunct="1"/>
              <a:t>14</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smtClean="0"/>
              <a:t>What do you need to be a good global manager?  </a:t>
            </a:r>
          </a:p>
          <a:p>
            <a:pPr eaLnBrk="1" hangingPunct="1"/>
            <a:r>
              <a:rPr lang="en-US" smtClean="0"/>
              <a:t>Well, some experts believe that a global mindset is the fundamental attribute of a global manager.  </a:t>
            </a:r>
          </a:p>
          <a:p>
            <a:pPr eaLnBrk="1" hangingPunct="1"/>
            <a:r>
              <a:rPr lang="en-US" smtClean="0"/>
              <a:t>This mindset is often acquired early in life from a bicultural family, living in a foreign country, or learning a foreign language as a regular part family life.</a:t>
            </a:r>
          </a:p>
          <a:p>
            <a:pPr eaLnBrk="1" hangingPunct="1"/>
            <a:r>
              <a:rPr lang="en-US" smtClean="0"/>
              <a:t>Recall from the Opening Case that AstraZeneca promotes the notion of a global mindset by encouraging its managers to accept foreign postings and to be comfortable working with people from different countries and cultures.  </a:t>
            </a:r>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1198144-DF4E-4D55-B27A-773302FC6821}" type="slidenum">
              <a:rPr lang="en-US"/>
              <a:pPr eaLnBrk="1" hangingPunct="1"/>
              <a:t>15</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smtClean="0"/>
              <a:t>Once a manager has been selected for a job, it’s time for training and management development.  </a:t>
            </a:r>
            <a:endParaRPr lang="en-US" b="1" smtClean="0"/>
          </a:p>
          <a:p>
            <a:pPr eaLnBrk="1" hangingPunct="1"/>
            <a:r>
              <a:rPr lang="en-US" b="1" smtClean="0"/>
              <a:t>Training </a:t>
            </a:r>
            <a:r>
              <a:rPr lang="en-US" smtClean="0"/>
              <a:t>refers to preparing the manager for a specific job, while </a:t>
            </a:r>
            <a:r>
              <a:rPr lang="en-US" b="1" smtClean="0"/>
              <a:t>management development</a:t>
            </a:r>
            <a:r>
              <a:rPr lang="en-US" smtClean="0"/>
              <a:t> focuses on developing the skills of the manager over the course of his career at the firm.  </a:t>
            </a:r>
          </a:p>
          <a:p>
            <a:pPr eaLnBrk="1" hangingPunct="1"/>
            <a:r>
              <a:rPr lang="en-US" smtClean="0"/>
              <a:t>In the past, firms have emphasized training over management development, but recently there has been a realization that management development can be an essential component in a firm’s overall strategy.   </a:t>
            </a:r>
          </a:p>
          <a:p>
            <a:pPr eaLnBrk="1" hangingPunct="1"/>
            <a:r>
              <a:rPr lang="en-US" smtClean="0"/>
              <a:t>Let’s look more closely at both of these.</a:t>
            </a:r>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75683CD-535F-4CAD-9074-08034A4ED104}" type="slidenum">
              <a:rPr lang="en-US"/>
              <a:pPr eaLnBrk="1" hangingPunct="1"/>
              <a:t>16</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smtClean="0"/>
              <a:t>Recall that the inability of both the manager, and the manager’s spouse to adjust to the new environment were among the most common reasons for expatriate failure.  </a:t>
            </a:r>
          </a:p>
          <a:p>
            <a:pPr eaLnBrk="1" hangingPunct="1"/>
            <a:r>
              <a:rPr lang="en-US" smtClean="0"/>
              <a:t>We know that cultural training, language training, and practical training all can help reduce this type of failure.  Yet, at least one study found that only about a third of managers sent on longer term foreign assignments received this type of training!  Most managers received no training at all!</a:t>
            </a:r>
          </a:p>
          <a:p>
            <a:pPr eaLnBrk="1" hangingPunct="1"/>
            <a:r>
              <a:rPr lang="en-US" b="1" smtClean="0"/>
              <a:t>Cultural training</a:t>
            </a:r>
            <a:r>
              <a:rPr lang="en-US" smtClean="0"/>
              <a:t> is designed to develop an appreciation for the host country culture that should help the manager deal with host country nationals.  Given that spouses and other family members also have difficulty adapting to new cultures, the entire family should receive cultural training prior to going on an assignment.</a:t>
            </a:r>
          </a:p>
          <a:p>
            <a:pPr eaLnBrk="1" hangingPunct="1"/>
            <a:r>
              <a:rPr lang="en-US" smtClean="0"/>
              <a:t>You may be wondering whether, given that English is the world language of business, it’s important to get language training. The answer is yes!  Relying exclusively on English limits a manager’s ability to interact with host country nationals.  Knowing even a little of the local language can help a manager build rapport with local employees. </a:t>
            </a:r>
          </a:p>
          <a:p>
            <a:pPr eaLnBrk="1" hangingPunct="1"/>
            <a:r>
              <a:rPr lang="en-US" b="1" smtClean="0"/>
              <a:t>Practical training</a:t>
            </a:r>
            <a:r>
              <a:rPr lang="en-US" smtClean="0"/>
              <a:t> helps the manager and her family ease into the daily life of the new country.  Having a support network of other expatriates can help with this process. </a:t>
            </a:r>
          </a:p>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E0FB0B5-23C4-45ED-98FE-849C54FC0515}" type="slidenum">
              <a:rPr lang="en-US"/>
              <a:pPr eaLnBrk="1" hangingPunct="1"/>
              <a:t>17</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smtClean="0"/>
              <a:t>So far, we’ve focused on how to be sure an expatriate is successful in his foreign assignment.  Now, suppose he’s successfully completed his assignment and it’s time to come home.  </a:t>
            </a:r>
          </a:p>
          <a:p>
            <a:pPr eaLnBrk="1" hangingPunct="1"/>
            <a:r>
              <a:rPr lang="en-US" smtClean="0"/>
              <a:t>Once a manager has successfully completed a foreign assignment, a new set of challenges begin.  The </a:t>
            </a:r>
            <a:r>
              <a:rPr lang="en-US" b="1" smtClean="0"/>
              <a:t>repatriation</a:t>
            </a:r>
            <a:r>
              <a:rPr lang="en-US" smtClean="0"/>
              <a:t> process can be just as difficult as going on the assignment in the first place!</a:t>
            </a:r>
          </a:p>
          <a:p>
            <a:pPr eaLnBrk="1" hangingPunct="1"/>
            <a:r>
              <a:rPr lang="en-US" smtClean="0"/>
              <a:t>Sometimes, managers that have had lots of responsibility and autonomy while on assignment will return only to find that they have no clear position waiting for them, or a position that doesn’t really utilize the new skills they’ve developed.  </a:t>
            </a:r>
          </a:p>
          <a:p>
            <a:pPr eaLnBrk="1" hangingPunct="1"/>
            <a:r>
              <a:rPr lang="en-US" smtClean="0"/>
              <a:t>One study showed that between 60 and 70 percent of repatriated employees had no idea what their position would be when they returned home!</a:t>
            </a:r>
          </a:p>
          <a:p>
            <a:pPr eaLnBrk="1" hangingPunct="1"/>
            <a:r>
              <a:rPr lang="en-US" smtClean="0"/>
              <a:t>Firms have to prepare expatriates for their reentry into their home country.  </a:t>
            </a:r>
          </a:p>
          <a:p>
            <a:pPr eaLnBrk="1" hangingPunct="1"/>
            <a:r>
              <a:rPr lang="en-US" smtClean="0"/>
              <a:t>Firms that don’t have a program in place that re-integrates employees into the home country organization may not be able to capitalize on the knowledge the expatriate gained while on assignment.  </a:t>
            </a:r>
          </a:p>
          <a:p>
            <a:pPr eaLnBrk="1" hangingPunct="1"/>
            <a:r>
              <a:rPr lang="en-US" smtClean="0"/>
              <a:t>Monsanto has developed a repatriation program designed to avoid these problems.  You can learn more about Monsanto’s program in the Management Focus in your text. </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809F5E-C8CE-4220-948A-CCD57EB6A925}" type="slidenum">
              <a:rPr lang="en-US"/>
              <a:pPr eaLnBrk="1" hangingPunct="1"/>
              <a:t>18</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r>
              <a:rPr lang="en-US" smtClean="0"/>
              <a:t>In contrast to management training, recall that </a:t>
            </a:r>
            <a:r>
              <a:rPr lang="en-US" b="1" smtClean="0"/>
              <a:t>management development</a:t>
            </a:r>
            <a:r>
              <a:rPr lang="en-US" smtClean="0"/>
              <a:t> focused on increasing the overall skill levels of managers through management education and the rotation of managers through various positions in the firm.  </a:t>
            </a:r>
          </a:p>
          <a:p>
            <a:pPr eaLnBrk="1" hangingPunct="1"/>
            <a:r>
              <a:rPr lang="en-US" smtClean="0"/>
              <a:t>The goal is to develop managers with experience in a variety of areas.  </a:t>
            </a:r>
          </a:p>
          <a:p>
            <a:pPr eaLnBrk="1" hangingPunct="1"/>
            <a:r>
              <a:rPr lang="en-US" smtClean="0"/>
              <a:t>L.M. Ericsson, the Swedish telecommunications firm, transfers people back and forth between headquarters and subsidiaries as part of its management development program.</a:t>
            </a:r>
          </a:p>
          <a:p>
            <a:pPr eaLnBrk="1" hangingPunct="1"/>
            <a:r>
              <a:rPr lang="en-US" smtClean="0"/>
              <a:t>Management development can be used as a strategic tool to build a strong, unifying culture, and an informal management network. Both of these support a transnational or global standardization strategy.</a:t>
            </a:r>
          </a:p>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F4AF8B5-BEC3-4A33-B59A-3ED30906F1D2}" type="slidenum">
              <a:rPr lang="en-US"/>
              <a:pPr eaLnBrk="1" hangingPunct="1"/>
              <a:t>19</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r>
              <a:rPr lang="en-US" sz="1000" smtClean="0"/>
              <a:t>Imagine you’ve been posted to a foreign subsidiary, and it’s time for your performance appraisal.  </a:t>
            </a:r>
          </a:p>
          <a:p>
            <a:pPr eaLnBrk="1" hangingPunct="1"/>
            <a:r>
              <a:rPr lang="en-US" sz="1000" smtClean="0"/>
              <a:t>Who should conduct your appraisal? Your colleagues at the subsidiary or your boss back home?  </a:t>
            </a:r>
          </a:p>
          <a:p>
            <a:pPr eaLnBrk="1" hangingPunct="1"/>
            <a:r>
              <a:rPr lang="en-US" sz="1000" smtClean="0"/>
              <a:t>What should it be based on?  The performance of the subsidiary or the firm as a whole?  </a:t>
            </a:r>
          </a:p>
          <a:p>
            <a:pPr eaLnBrk="1" hangingPunct="1"/>
            <a:r>
              <a:rPr lang="en-US" sz="1000" smtClean="0"/>
              <a:t>The answer is, it depends!  </a:t>
            </a:r>
          </a:p>
          <a:p>
            <a:pPr eaLnBrk="1" hangingPunct="1"/>
            <a:r>
              <a:rPr lang="en-US" sz="1000" smtClean="0"/>
              <a:t>Usually, two groups evaluate expatriate managers, host country managers and home country managers.  </a:t>
            </a:r>
          </a:p>
          <a:p>
            <a:pPr eaLnBrk="1" hangingPunct="1"/>
            <a:r>
              <a:rPr lang="en-US" sz="1000" smtClean="0"/>
              <a:t>Unfortunately, both groups can be biased!  </a:t>
            </a:r>
          </a:p>
          <a:p>
            <a:pPr eaLnBrk="1" hangingPunct="1"/>
            <a:r>
              <a:rPr lang="en-US" sz="1000" smtClean="0"/>
              <a:t>Home country managers tend to rely on hard data when they evaluate expatriates.  If a home country manager doesn’t really know what’s going on in the subsidiary, she may just look at numbers like profitability or market share which may not give a good picture of what the subsidiary has actually accomplished.  Think for a moment of how a change in exchange rates might affect a unit’s profit!</a:t>
            </a:r>
          </a:p>
          <a:p>
            <a:pPr eaLnBrk="1" hangingPunct="1"/>
            <a:r>
              <a:rPr lang="en-US" sz="1000" smtClean="0"/>
              <a:t>Host country managers can be biased toward their own frame of reference.  </a:t>
            </a:r>
          </a:p>
          <a:p>
            <a:pPr eaLnBrk="1" hangingPunct="1"/>
            <a:r>
              <a:rPr lang="en-US" sz="1000" smtClean="0"/>
              <a:t>Cultural differences for example, may affect how they interpret a manager’s style, and could result in a negative evaluation.  </a:t>
            </a:r>
          </a:p>
          <a:p>
            <a:pPr eaLnBrk="1" hangingPunct="1"/>
            <a:r>
              <a:rPr lang="en-US" sz="1000" smtClean="0"/>
              <a:t>Problems with the evaluation process are so bad, that one study found that 56 percent of the managers surveyed thought that a foreign assignment could be either detrimental or immaterial to a manager’s career!</a:t>
            </a:r>
          </a:p>
          <a:p>
            <a:pPr eaLnBrk="1" hangingPunct="1"/>
            <a:endParaRPr lang="en-US" sz="10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FA58DE4-E5D4-48D8-98BE-60BCD15140B1}" type="slidenum">
              <a:rPr lang="en-US"/>
              <a:pPr eaLnBrk="1" hangingPunct="1"/>
              <a:t>2</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lnSpc>
                <a:spcPct val="90000"/>
              </a:lnSpc>
            </a:pPr>
            <a:r>
              <a:rPr lang="en-US" sz="1000" smtClean="0"/>
              <a:t>You’ve just been assigned responsibility for staffing your company’s new facility in China.  </a:t>
            </a:r>
          </a:p>
          <a:p>
            <a:pPr eaLnBrk="1" hangingPunct="1">
              <a:lnSpc>
                <a:spcPct val="90000"/>
              </a:lnSpc>
            </a:pPr>
            <a:r>
              <a:rPr lang="en-US" sz="1000" smtClean="0"/>
              <a:t>The facility will not only be responsible for manufacturing and assembling your product, it will also be an export center for the entire region.  </a:t>
            </a:r>
          </a:p>
          <a:p>
            <a:pPr eaLnBrk="1" hangingPunct="1">
              <a:lnSpc>
                <a:spcPct val="90000"/>
              </a:lnSpc>
            </a:pPr>
            <a:r>
              <a:rPr lang="en-US" sz="1000" smtClean="0"/>
              <a:t>Should you hire local managers to run the facility?  Should you bring in your own people?  Should you try to have both local managers and managers from the headquarters?  How will you deal with the labor force in China?</a:t>
            </a:r>
          </a:p>
          <a:p>
            <a:pPr eaLnBrk="1" hangingPunct="1">
              <a:lnSpc>
                <a:spcPct val="90000"/>
              </a:lnSpc>
            </a:pPr>
            <a:r>
              <a:rPr lang="en-US" sz="1000" smtClean="0"/>
              <a:t>The answers to these questions are all part of a company’s human resource strategy.  </a:t>
            </a:r>
            <a:r>
              <a:rPr lang="en-US" sz="1000" b="1" smtClean="0"/>
              <a:t>Human resource management, </a:t>
            </a:r>
            <a:r>
              <a:rPr lang="en-US" sz="1000" smtClean="0"/>
              <a:t>or</a:t>
            </a:r>
            <a:r>
              <a:rPr lang="en-US" sz="1000" b="1" smtClean="0"/>
              <a:t> HRM,</a:t>
            </a:r>
            <a:r>
              <a:rPr lang="en-US" sz="1000" smtClean="0"/>
              <a:t> refers to the activities an organization carries out to utilize its human resources effectively. </a:t>
            </a:r>
          </a:p>
          <a:p>
            <a:pPr eaLnBrk="1" hangingPunct="1">
              <a:lnSpc>
                <a:spcPct val="90000"/>
              </a:lnSpc>
            </a:pPr>
            <a:r>
              <a:rPr lang="en-US" sz="1000" smtClean="0"/>
              <a:t>It includes activities like determining the overall human resource strategy, how a firm should be staffed, how managers will be evaluated, how management development will be achieved, what compensation packages will look like, and how the firm will manage its relationship with labor.  </a:t>
            </a:r>
          </a:p>
          <a:p>
            <a:pPr eaLnBrk="1" hangingPunct="1">
              <a:lnSpc>
                <a:spcPct val="90000"/>
              </a:lnSpc>
            </a:pPr>
            <a:r>
              <a:rPr lang="en-US" sz="1000" smtClean="0"/>
              <a:t>As companies have become more dependent on foreign markets both as a source of revenues and as a source of low cost labor and materials, human resource strategy has become increasingly important for firms. </a:t>
            </a:r>
          </a:p>
          <a:p>
            <a:pPr eaLnBrk="1" hangingPunct="1">
              <a:lnSpc>
                <a:spcPct val="90000"/>
              </a:lnSpc>
            </a:pPr>
            <a:r>
              <a:rPr lang="en-US" sz="1000" smtClean="0"/>
              <a:t>What is the link between strategy and HRM? </a:t>
            </a:r>
          </a:p>
          <a:p>
            <a:pPr eaLnBrk="1" hangingPunct="1">
              <a:lnSpc>
                <a:spcPct val="90000"/>
              </a:lnSpc>
            </a:pPr>
            <a:r>
              <a:rPr lang="en-US" sz="1000" smtClean="0"/>
              <a:t>It’s critical that a firm’s human resource strategy be congruent with the firm’s strategy.  Remember that a firm’s strategy is implemented through its organization, and if the right organization isn’t there, the strategy won’t work.  </a:t>
            </a:r>
          </a:p>
          <a:p>
            <a:pPr eaLnBrk="1" hangingPunct="1">
              <a:lnSpc>
                <a:spcPct val="90000"/>
              </a:lnSpc>
            </a:pPr>
            <a:r>
              <a:rPr lang="en-US" sz="1000" smtClean="0"/>
              <a:t>For example, a firm pursuing a localization strategy need to be sure that local managers are involved in decision making.  </a:t>
            </a:r>
          </a:p>
          <a:p>
            <a:pPr eaLnBrk="1" hangingPunct="1">
              <a:lnSpc>
                <a:spcPct val="90000"/>
              </a:lnSpc>
            </a:pPr>
            <a:r>
              <a:rPr lang="en-US" sz="1000" smtClean="0"/>
              <a:t>Similarly, a firm with a transnational strategy need to have the means to transfer and disseminate information throughout the firm.</a:t>
            </a:r>
          </a:p>
          <a:p>
            <a:pPr eaLnBrk="1" hangingPunct="1">
              <a:lnSpc>
                <a:spcPct val="90000"/>
              </a:lnSpc>
            </a:pPr>
            <a:endParaRPr lang="en-US" sz="10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7C7AA1-31F7-4BCE-87A9-CEAD9C4345DF}" type="slidenum">
              <a:rPr lang="en-US"/>
              <a:pPr eaLnBrk="1" hangingPunct="1"/>
              <a:t>20</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smtClean="0"/>
              <a:t>How can a firm do a better job with performance appraisal? </a:t>
            </a:r>
          </a:p>
          <a:p>
            <a:pPr eaLnBrk="1" hangingPunct="1"/>
            <a:r>
              <a:rPr lang="en-US" smtClean="0"/>
              <a:t>Many managers believe that more weight should be given to an on-site manager’s appraisal than to an off-site manager’s appraisal.  </a:t>
            </a:r>
          </a:p>
          <a:p>
            <a:pPr eaLnBrk="1" hangingPunct="1"/>
            <a:r>
              <a:rPr lang="en-US" smtClean="0"/>
              <a:t>In addition, including a former expatriate who has worked in the same location in the process could minimize bias.   </a:t>
            </a:r>
          </a:p>
          <a:p>
            <a:pPr eaLnBrk="1" hangingPunct="1"/>
            <a:r>
              <a:rPr lang="en-US" smtClean="0"/>
              <a:t>Finally, if an on-site manager is responsible for evaluation, the home office should be consulted prior to completing a termination evaluation. </a:t>
            </a:r>
          </a:p>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516F13F-CD1E-4E6B-B22E-BA2F24CF27AD}" type="slidenum">
              <a:rPr lang="en-US"/>
              <a:pPr eaLnBrk="1" hangingPunct="1"/>
              <a:t>21</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smtClean="0"/>
              <a:t>Another area of human resources that generates a lot of discussion is compensation.  </a:t>
            </a:r>
          </a:p>
          <a:p>
            <a:pPr eaLnBrk="1" hangingPunct="1"/>
            <a:r>
              <a:rPr lang="en-US" smtClean="0"/>
              <a:t>How much should a manager be paid?  </a:t>
            </a:r>
          </a:p>
          <a:p>
            <a:pPr eaLnBrk="1" hangingPunct="1"/>
            <a:r>
              <a:rPr lang="en-US" smtClean="0"/>
              <a:t>Should an American working in China be paid the same amount as his Chinese colleague in a similar position, or should he be paid what he’d make at home in a similar position?  Should the Chinese manager make what the American gets paid?  </a:t>
            </a:r>
          </a:p>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B451AC-01CB-4152-B6F8-111CE3E6DA47}" type="slidenum">
              <a:rPr lang="en-US"/>
              <a:pPr eaLnBrk="1" hangingPunct="1"/>
              <a:t>22</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smtClean="0"/>
              <a:t>In the U.S., the average CEO makes $2.25 million, but in Taiwan, a CEO makes less than $250,000!  </a:t>
            </a:r>
          </a:p>
          <a:p>
            <a:pPr eaLnBrk="1" hangingPunct="1"/>
            <a:r>
              <a:rPr lang="en-US" smtClean="0"/>
              <a:t>Is that fair?</a:t>
            </a:r>
          </a:p>
          <a:p>
            <a:pPr eaLnBrk="1" hangingPunct="1"/>
            <a:r>
              <a:rPr lang="en-US" smtClean="0"/>
              <a:t>In 2003, McDonald’s revamped its compensation and performance appraisal systems to create a system that is perceived by employees as being more equitable across borders.  </a:t>
            </a:r>
          </a:p>
          <a:p>
            <a:pPr eaLnBrk="1" hangingPunct="1"/>
            <a:r>
              <a:rPr lang="en-US" smtClean="0"/>
              <a:t>To achieve this, McDonald’s instituted performance and compensation guidelines, yet left room for local managers to customize the program.  </a:t>
            </a:r>
          </a:p>
          <a:p>
            <a:pPr eaLnBrk="1" hangingPunct="1"/>
            <a:r>
              <a:rPr lang="en-US" smtClean="0"/>
              <a:t>You can learn more about McDonald’s new program in the Management Focus in your text. </a:t>
            </a:r>
          </a:p>
          <a:p>
            <a:pPr eaLnBrk="1" hangingPunct="1"/>
            <a:endParaRPr lang="en-US" smtClean="0"/>
          </a:p>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1B49098-B70B-4360-8719-464E66C743DE}" type="slidenum">
              <a:rPr lang="en-US"/>
              <a:pPr eaLnBrk="1" hangingPunct="1"/>
              <a:t>23</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smtClean="0"/>
              <a:t>Most international firms use a </a:t>
            </a:r>
            <a:r>
              <a:rPr lang="en-US" b="1" smtClean="0"/>
              <a:t>balance sheet</a:t>
            </a:r>
            <a:r>
              <a:rPr lang="en-US" smtClean="0"/>
              <a:t> approach to compensation.  </a:t>
            </a:r>
          </a:p>
          <a:p>
            <a:pPr eaLnBrk="1" hangingPunct="1"/>
            <a:r>
              <a:rPr lang="en-US" smtClean="0"/>
              <a:t>This method equalizes purchasing power across countries so that employees have the same standard of living as they had at home, plus a financial incentive for accepting the foreign assignment.</a:t>
            </a:r>
          </a:p>
          <a:p>
            <a:pPr eaLnBrk="1" hangingPunct="1"/>
            <a:r>
              <a:rPr lang="en-US" smtClean="0"/>
              <a:t>Compensation packages are usually comprised of a </a:t>
            </a:r>
            <a:r>
              <a:rPr lang="en-US" b="1" smtClean="0"/>
              <a:t>base salary</a:t>
            </a:r>
            <a:r>
              <a:rPr lang="en-US" smtClean="0"/>
              <a:t>, a foreign service premium, various allowances, tax differentials, and benefits.  </a:t>
            </a:r>
          </a:p>
          <a:p>
            <a:pPr eaLnBrk="1" hangingPunct="1"/>
            <a:r>
              <a:rPr lang="en-US" smtClean="0"/>
              <a:t>Let’s look at each of these beginning with base salary. </a:t>
            </a:r>
          </a:p>
          <a:p>
            <a:pPr eaLnBrk="1" hangingPunct="1"/>
            <a:r>
              <a:rPr lang="en-US" smtClean="0"/>
              <a:t>Expatriate base salaries are generally set in a similar range as the base salaries for similar positions in the home country. </a:t>
            </a:r>
          </a:p>
          <a:p>
            <a:pPr eaLnBrk="1" hangingPunct="1"/>
            <a:r>
              <a:rPr lang="en-US" smtClean="0"/>
              <a:t>However, expatriates are usually paid some sort of </a:t>
            </a:r>
            <a:r>
              <a:rPr lang="en-US" b="1" smtClean="0"/>
              <a:t>premium</a:t>
            </a:r>
            <a:r>
              <a:rPr lang="en-US" smtClean="0"/>
              <a:t> for taking on the foreign assignment ranging from 10 to 30 percent of the base salary.</a:t>
            </a:r>
          </a:p>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7536FD7-9CE3-4C38-8267-A643FA725DDB}" type="slidenum">
              <a:rPr lang="en-US"/>
              <a:pPr eaLnBrk="1" hangingPunct="1"/>
              <a:t>24</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smtClean="0"/>
              <a:t>In addition, to the base pay and foreign service premium, expatriates usually also receive some </a:t>
            </a:r>
            <a:r>
              <a:rPr lang="en-US" b="1" smtClean="0"/>
              <a:t>allowances</a:t>
            </a:r>
            <a:r>
              <a:rPr lang="en-US" smtClean="0"/>
              <a:t>.  </a:t>
            </a:r>
          </a:p>
          <a:p>
            <a:pPr eaLnBrk="1" hangingPunct="1"/>
            <a:r>
              <a:rPr lang="en-US" smtClean="0"/>
              <a:t>There are four types of allowances, hardship allowances, housing allowances, cost-of-living allowances, and education allowances.  </a:t>
            </a:r>
          </a:p>
          <a:p>
            <a:pPr eaLnBrk="1" hangingPunct="1"/>
            <a:r>
              <a:rPr lang="en-US" smtClean="0"/>
              <a:t>Hardship allowances are usually paid when the location of the assignment is particularly challenging and deficient by home country standards.  </a:t>
            </a:r>
          </a:p>
          <a:p>
            <a:pPr eaLnBrk="1" hangingPunct="1"/>
            <a:r>
              <a:rPr lang="en-US" smtClean="0"/>
              <a:t>Cost-of-living allowances are given so that the expatriate can have a similar standard of housing as he would have in the home country.  </a:t>
            </a:r>
          </a:p>
          <a:p>
            <a:pPr eaLnBrk="1" hangingPunct="1"/>
            <a:r>
              <a:rPr lang="en-US" smtClean="0"/>
              <a:t>So, if an expatriate is moving from Fargo, North Dakota to London, England, she won’t have to live in a one room apartment!  </a:t>
            </a:r>
          </a:p>
          <a:p>
            <a:pPr eaLnBrk="1" hangingPunct="1"/>
            <a:r>
              <a:rPr lang="en-US" smtClean="0"/>
              <a:t>Finally, education allowances ensure that children receive adequate schooling.</a:t>
            </a:r>
          </a:p>
          <a:p>
            <a:pPr eaLnBrk="1" hangingPunct="1"/>
            <a:r>
              <a:rPr lang="en-US" smtClean="0"/>
              <a:t>So that expatriates don’t have to pay </a:t>
            </a:r>
            <a:r>
              <a:rPr lang="en-US" b="1" smtClean="0"/>
              <a:t>taxes</a:t>
            </a:r>
            <a:r>
              <a:rPr lang="en-US" smtClean="0"/>
              <a:t> in both the home country and the host country, firms will usually pick-up host country taxes if the countries involved don’t have a reciprocal tax treaty.  </a:t>
            </a:r>
          </a:p>
          <a:p>
            <a:pPr eaLnBrk="1" hangingPunct="1"/>
            <a:r>
              <a:rPr lang="en-US" smtClean="0"/>
              <a:t>Finally, </a:t>
            </a:r>
            <a:r>
              <a:rPr lang="en-US" b="1" smtClean="0"/>
              <a:t>benefits</a:t>
            </a:r>
            <a:r>
              <a:rPr lang="en-US" smtClean="0"/>
              <a:t> packages are usually paid to make sure the expatriate has similar medical and pension benefits as he would get if he worked at home.</a:t>
            </a:r>
          </a:p>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5D04ED-43E1-47DD-8883-B806D04D3DAC}" type="slidenum">
              <a:rPr lang="en-US"/>
              <a:pPr eaLnBrk="1" hangingPunct="1"/>
              <a:t>25</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smtClean="0"/>
              <a:t>Remember that in addition to dealing with the challenges of staffing foreign operations at the management level, firms must also deal with the local labor force.  </a:t>
            </a:r>
          </a:p>
          <a:p>
            <a:pPr eaLnBrk="1" hangingPunct="1"/>
            <a:r>
              <a:rPr lang="en-US" smtClean="0"/>
              <a:t>The key issue here is the degree to which organized labor is able to limit the choices available to international companies.  </a:t>
            </a:r>
          </a:p>
          <a:p>
            <a:pPr eaLnBrk="1" hangingPunct="1"/>
            <a:r>
              <a:rPr lang="en-US" smtClean="0"/>
              <a:t>Sometimes, labor unions can actually limit a firm’s ability to follow a transnational or global standardization strategy.  </a:t>
            </a:r>
          </a:p>
          <a:p>
            <a:pPr eaLnBrk="1" hangingPunct="1"/>
            <a:r>
              <a:rPr lang="en-US" smtClean="0"/>
              <a:t>GM for example, was unable to consolidate its operations in the most efficient manner because labor unions objected to the proposed changes. </a:t>
            </a:r>
          </a:p>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B83456-ED67-49AF-B168-5831B3FA68C3}" type="slidenum">
              <a:rPr lang="en-US"/>
              <a:pPr eaLnBrk="1" hangingPunct="1"/>
              <a:t>26</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smtClean="0"/>
              <a:t>What concerns organized labor?  </a:t>
            </a:r>
          </a:p>
          <a:p>
            <a:pPr eaLnBrk="1" hangingPunct="1"/>
            <a:r>
              <a:rPr lang="en-US" smtClean="0"/>
              <a:t>A main concern for labor is that the MNE can essentially counter union bargaining power by threatening to move production to another country.  </a:t>
            </a:r>
          </a:p>
          <a:p>
            <a:pPr eaLnBrk="1" hangingPunct="1"/>
            <a:r>
              <a:rPr lang="en-US" smtClean="0"/>
              <a:t>Ford for example, threatened to move production elsewhere in Europe when British workers voiced their displeasure with their lot. </a:t>
            </a:r>
          </a:p>
          <a:p>
            <a:pPr eaLnBrk="1" hangingPunct="1"/>
            <a:r>
              <a:rPr lang="en-US" smtClean="0"/>
              <a:t>Labor also worries that MNEs will only bring low-skilled tasks to foreign operations, and keep the high skilled tasks at home.  </a:t>
            </a:r>
          </a:p>
          <a:p>
            <a:pPr eaLnBrk="1" hangingPunct="1"/>
            <a:r>
              <a:rPr lang="en-US" smtClean="0"/>
              <a:t>If a company does this, it’s easier to switch production to another country.</a:t>
            </a:r>
          </a:p>
          <a:p>
            <a:pPr eaLnBrk="1" hangingPunct="1"/>
            <a:r>
              <a:rPr lang="en-US" smtClean="0"/>
              <a:t>Another concern for labor is that MNEs will try to impose unfamiliar labor practices imported from other countries.  </a:t>
            </a:r>
          </a:p>
          <a:p>
            <a:pPr eaLnBrk="1" hangingPunct="1"/>
            <a:r>
              <a:rPr lang="en-US" smtClean="0"/>
              <a:t>Many Japanese companies have tried to bring their labor practices to foreign markets.  In the U.S. for example, Japanese auto plants are not unionized. </a:t>
            </a:r>
          </a:p>
          <a:p>
            <a:pPr eaLnBrk="1" hangingPunct="1"/>
            <a:endParaRPr lang="en-US" smtClean="0"/>
          </a:p>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61D260-C4A5-4751-9E46-F4DA5DBEE919}" type="slidenum">
              <a:rPr lang="en-US"/>
              <a:pPr eaLnBrk="1" hangingPunct="1"/>
              <a:t>27</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r>
              <a:rPr lang="en-US" smtClean="0"/>
              <a:t>Does labor have any bargaining power?  </a:t>
            </a:r>
          </a:p>
          <a:p>
            <a:pPr eaLnBrk="1" hangingPunct="1"/>
            <a:r>
              <a:rPr lang="en-US" smtClean="0"/>
              <a:t>Not much!  </a:t>
            </a:r>
          </a:p>
          <a:p>
            <a:pPr eaLnBrk="1" hangingPunct="1"/>
            <a:r>
              <a:rPr lang="en-US" smtClean="0"/>
              <a:t>Organized labor has tried to minimize the power of MNEs by setting up their own international organizations, by lobbying for national legislation to restrict MNEs, and by trying to get international organizations like the UN involved in regulating MNE behavior. </a:t>
            </a:r>
          </a:p>
          <a:p>
            <a:pPr eaLnBrk="1" hangingPunct="1"/>
            <a:r>
              <a:rPr lang="en-US" smtClean="0"/>
              <a:t>So far, these efforts haven’t been very successful. </a:t>
            </a:r>
          </a:p>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293132A-3CC8-4E04-893F-A7B5D13BB108}" type="slidenum">
              <a:rPr lang="en-US"/>
              <a:pPr eaLnBrk="1" hangingPunct="1"/>
              <a:t>28</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r>
              <a:rPr lang="en-US" smtClean="0"/>
              <a:t>How do companies approach labor relations?  </a:t>
            </a:r>
          </a:p>
          <a:p>
            <a:pPr eaLnBrk="1" hangingPunct="1"/>
            <a:r>
              <a:rPr lang="en-US" smtClean="0"/>
              <a:t>In the past, companies usually delegated labor relations to individual subsidiaries.  </a:t>
            </a:r>
          </a:p>
          <a:p>
            <a:pPr eaLnBrk="1" hangingPunct="1"/>
            <a:r>
              <a:rPr lang="en-US" smtClean="0"/>
              <a:t>More recently, companies have been shifting to a centralized approach with the goal of increasing their bargaining power.  </a:t>
            </a:r>
          </a:p>
          <a:p>
            <a:pPr eaLnBrk="1" hangingPunct="1"/>
            <a:r>
              <a:rPr lang="en-US" smtClean="0"/>
              <a:t>Firms are realizing that how work is organized in a facility can be important to the firm’s competitive advantage. You might think for example, of the advantages Japanese companies have as a result of their approach to labor. </a:t>
            </a:r>
          </a:p>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D61B09F-9769-4E14-A4AA-8280AA64E8C6}" type="slidenum">
              <a:rPr lang="en-US"/>
              <a:pPr eaLnBrk="1" hangingPunct="1"/>
              <a:t>29</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smtClean="0"/>
              <a:t>Now, let’s see how well you understand the material in this chapter.  I’ll ask you a few questions.  See if you can get them right.  Ready?</a:t>
            </a:r>
          </a:p>
          <a:p>
            <a:pPr eaLnBrk="1" hangingPunct="1"/>
            <a:endParaRPr lang="en-US" smtClean="0"/>
          </a:p>
          <a:p>
            <a:pPr eaLnBrk="1" hangingPunct="1"/>
            <a:r>
              <a:rPr lang="en-US" smtClean="0"/>
              <a:t>The three types of staffing approaches for international firms include all of the following </a:t>
            </a:r>
            <a:r>
              <a:rPr lang="en-US" i="1" smtClean="0"/>
              <a:t>except </a:t>
            </a:r>
            <a:endParaRPr lang="en-US" smtClean="0"/>
          </a:p>
          <a:p>
            <a:pPr eaLnBrk="1" hangingPunct="1"/>
            <a:endParaRPr lang="en-US" smtClean="0"/>
          </a:p>
          <a:p>
            <a:pPr eaLnBrk="1" hangingPunct="1"/>
            <a:r>
              <a:rPr lang="en-US" smtClean="0"/>
              <a:t>a) Transnational</a:t>
            </a:r>
          </a:p>
          <a:p>
            <a:pPr eaLnBrk="1" hangingPunct="1"/>
            <a:r>
              <a:rPr lang="en-US" smtClean="0"/>
              <a:t>b) Ethnocentric</a:t>
            </a:r>
          </a:p>
          <a:p>
            <a:pPr eaLnBrk="1" hangingPunct="1"/>
            <a:r>
              <a:rPr lang="en-US" smtClean="0"/>
              <a:t>c) Geocentric</a:t>
            </a:r>
          </a:p>
          <a:p>
            <a:pPr eaLnBrk="1" hangingPunct="1"/>
            <a:r>
              <a:rPr lang="en-US" smtClean="0"/>
              <a:t>d) Polycentric</a:t>
            </a:r>
          </a:p>
          <a:p>
            <a:pPr eaLnBrk="1" hangingPunct="1"/>
            <a:endParaRPr lang="en-US" smtClean="0"/>
          </a:p>
          <a:p>
            <a:pPr eaLnBrk="1" hangingPunct="1"/>
            <a:r>
              <a:rPr lang="en-US" smtClean="0"/>
              <a:t>The answer is a.</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112AB7-0A99-418D-9BC8-8C7C16179C0E}" type="slidenum">
              <a:rPr lang="en-US"/>
              <a:pPr eaLnBrk="1" hangingPunct="1"/>
              <a:t>3</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en-US" smtClean="0"/>
              <a:t>Human resource management tends to be more complex in international companies as compared to domestic companies because of differences in labor markets, culture, legal systems, economic systems, and so on.  </a:t>
            </a:r>
          </a:p>
          <a:p>
            <a:pPr eaLnBrk="1" hangingPunct="1"/>
            <a:r>
              <a:rPr lang="en-US" smtClean="0"/>
              <a:t>If firms bring in their own managers to a foreign location, the firm has to deal with issues related to </a:t>
            </a:r>
            <a:r>
              <a:rPr lang="en-US" b="1" smtClean="0"/>
              <a:t>expatriates</a:t>
            </a:r>
            <a:r>
              <a:rPr lang="en-US" smtClean="0"/>
              <a:t>, or citizens of one country who is working abroad.  </a:t>
            </a:r>
          </a:p>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D07C830-9ED0-40BB-A7F0-A0A353A96434}" type="slidenum">
              <a:rPr lang="en-US"/>
              <a:pPr eaLnBrk="1" hangingPunct="1"/>
              <a:t>30</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smtClean="0"/>
              <a:t>Firms using _______ fill all key management positions with parent-country nationals. </a:t>
            </a:r>
          </a:p>
          <a:p>
            <a:pPr eaLnBrk="1" hangingPunct="1"/>
            <a:endParaRPr lang="en-US" smtClean="0"/>
          </a:p>
          <a:p>
            <a:pPr eaLnBrk="1" hangingPunct="1"/>
            <a:r>
              <a:rPr lang="en-US" smtClean="0"/>
              <a:t> a) An ethnocentric staffing policy</a:t>
            </a:r>
          </a:p>
          <a:p>
            <a:pPr eaLnBrk="1" hangingPunct="1"/>
            <a:r>
              <a:rPr lang="en-US" smtClean="0"/>
              <a:t> b) A geocentric staffing policy</a:t>
            </a:r>
          </a:p>
          <a:p>
            <a:pPr eaLnBrk="1" hangingPunct="1"/>
            <a:r>
              <a:rPr lang="en-US" smtClean="0"/>
              <a:t> c) A polycentric staffing policy</a:t>
            </a:r>
          </a:p>
          <a:p>
            <a:pPr eaLnBrk="1" hangingPunct="1"/>
            <a:r>
              <a:rPr lang="en-US" smtClean="0"/>
              <a:t> d) A transcentric staffing policy</a:t>
            </a:r>
          </a:p>
          <a:p>
            <a:pPr eaLnBrk="1" hangingPunct="1"/>
            <a:endParaRPr lang="en-US" smtClean="0"/>
          </a:p>
          <a:p>
            <a:pPr eaLnBrk="1" hangingPunct="1"/>
            <a:r>
              <a:rPr lang="en-US" smtClean="0"/>
              <a:t>The answer is a.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EED4B4-9A11-4D25-BE82-44F5A17F2D4C}" type="slidenum">
              <a:rPr lang="en-US"/>
              <a:pPr eaLnBrk="1" hangingPunct="1"/>
              <a:t>31</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r>
              <a:rPr lang="en-US" smtClean="0"/>
              <a:t>When a firm wants to pursue a transnational strategy, a _________ approach to staffing makes sense.</a:t>
            </a:r>
          </a:p>
          <a:p>
            <a:pPr eaLnBrk="1" hangingPunct="1"/>
            <a:endParaRPr lang="en-US" smtClean="0"/>
          </a:p>
          <a:p>
            <a:pPr eaLnBrk="1" hangingPunct="1"/>
            <a:r>
              <a:rPr lang="en-US" smtClean="0"/>
              <a:t> a) Ethnocentric</a:t>
            </a:r>
          </a:p>
          <a:p>
            <a:pPr eaLnBrk="1" hangingPunct="1"/>
            <a:r>
              <a:rPr lang="en-US" smtClean="0"/>
              <a:t> b) Geocentric</a:t>
            </a:r>
          </a:p>
          <a:p>
            <a:pPr eaLnBrk="1" hangingPunct="1"/>
            <a:r>
              <a:rPr lang="en-US" smtClean="0"/>
              <a:t> c) Polycentric</a:t>
            </a:r>
          </a:p>
          <a:p>
            <a:pPr eaLnBrk="1" hangingPunct="1"/>
            <a:r>
              <a:rPr lang="en-US" smtClean="0"/>
              <a:t> d) Transcentric</a:t>
            </a:r>
          </a:p>
          <a:p>
            <a:pPr eaLnBrk="1" hangingPunct="1"/>
            <a:endParaRPr lang="en-US" smtClean="0"/>
          </a:p>
          <a:p>
            <a:pPr eaLnBrk="1" hangingPunct="1"/>
            <a:r>
              <a:rPr lang="en-US" smtClean="0"/>
              <a:t>The answer is b.</a:t>
            </a:r>
          </a:p>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F7F1724-9976-4B81-B3F1-F827B1FE1EFF}" type="slidenum">
              <a:rPr lang="en-US"/>
              <a:pPr eaLnBrk="1" hangingPunct="1"/>
              <a:t>32</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r>
              <a:rPr lang="en-US" smtClean="0"/>
              <a:t>The most common reason for expatriate failure is</a:t>
            </a:r>
          </a:p>
          <a:p>
            <a:pPr eaLnBrk="1" hangingPunct="1"/>
            <a:endParaRPr lang="en-US" smtClean="0"/>
          </a:p>
          <a:p>
            <a:pPr eaLnBrk="1" hangingPunct="1"/>
            <a:r>
              <a:rPr lang="en-US" smtClean="0"/>
              <a:t> a) The manager’s inability to adjust</a:t>
            </a:r>
          </a:p>
          <a:p>
            <a:pPr eaLnBrk="1" hangingPunct="1"/>
            <a:r>
              <a:rPr lang="en-US" smtClean="0"/>
              <a:t> b) The manager’s emotional or personal maturity</a:t>
            </a:r>
          </a:p>
          <a:p>
            <a:pPr eaLnBrk="1" hangingPunct="1"/>
            <a:r>
              <a:rPr lang="en-US" smtClean="0"/>
              <a:t> c) The inability of the spouse to adjust</a:t>
            </a:r>
          </a:p>
          <a:p>
            <a:pPr eaLnBrk="1" hangingPunct="1"/>
            <a:r>
              <a:rPr lang="en-US" smtClean="0"/>
              <a:t> d) The manager’s lack of technical competence</a:t>
            </a:r>
          </a:p>
          <a:p>
            <a:pPr eaLnBrk="1" hangingPunct="1"/>
            <a:endParaRPr lang="en-US" smtClean="0"/>
          </a:p>
          <a:p>
            <a:pPr eaLnBrk="1" hangingPunct="1"/>
            <a:r>
              <a:rPr lang="en-US" smtClean="0"/>
              <a:t>The answer is c.</a:t>
            </a:r>
          </a:p>
          <a:p>
            <a:pPr eaLnBrk="1" hangingPunct="1"/>
            <a:endParaRPr lang="en-US" smtClean="0"/>
          </a:p>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7BFC43-9AFD-481F-A9E3-FC3D7036ACE3}" type="slidenum">
              <a:rPr lang="en-US"/>
              <a:pPr eaLnBrk="1" hangingPunct="1"/>
              <a:t>33</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r>
              <a:rPr lang="en-US" smtClean="0"/>
              <a:t>Which of the following does </a:t>
            </a:r>
            <a:r>
              <a:rPr lang="en-US" i="1" smtClean="0"/>
              <a:t>not </a:t>
            </a:r>
            <a:r>
              <a:rPr lang="en-US" smtClean="0"/>
              <a:t>help predict success in a foreign positing?</a:t>
            </a:r>
            <a:endParaRPr lang="en-US" i="1" smtClean="0"/>
          </a:p>
          <a:p>
            <a:pPr eaLnBrk="1" hangingPunct="1"/>
            <a:endParaRPr lang="en-US" smtClean="0"/>
          </a:p>
          <a:p>
            <a:pPr eaLnBrk="1" hangingPunct="1"/>
            <a:r>
              <a:rPr lang="en-US" smtClean="0"/>
              <a:t> a) Others-orientation</a:t>
            </a:r>
          </a:p>
          <a:p>
            <a:pPr eaLnBrk="1" hangingPunct="1"/>
            <a:r>
              <a:rPr lang="en-US" smtClean="0"/>
              <a:t> b) Cultural toughness</a:t>
            </a:r>
          </a:p>
          <a:p>
            <a:pPr eaLnBrk="1" hangingPunct="1"/>
            <a:r>
              <a:rPr lang="en-US" smtClean="0"/>
              <a:t> c) Perceptual ability</a:t>
            </a:r>
          </a:p>
          <a:p>
            <a:pPr eaLnBrk="1" hangingPunct="1"/>
            <a:r>
              <a:rPr lang="en-US" smtClean="0"/>
              <a:t> d) Technical expertise</a:t>
            </a:r>
          </a:p>
          <a:p>
            <a:pPr eaLnBrk="1" hangingPunct="1"/>
            <a:endParaRPr lang="en-US" smtClean="0"/>
          </a:p>
          <a:p>
            <a:pPr eaLnBrk="1" hangingPunct="1"/>
            <a:r>
              <a:rPr lang="en-US" smtClean="0"/>
              <a:t>The answer is d.</a:t>
            </a:r>
          </a:p>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B9ED01-78AD-4DAA-929F-9289374A0C2C}" type="slidenum">
              <a:rPr lang="en-US"/>
              <a:pPr eaLnBrk="1" hangingPunct="1"/>
              <a:t>34</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r>
              <a:rPr lang="en-US" smtClean="0"/>
              <a:t>Which of the following is </a:t>
            </a:r>
            <a:r>
              <a:rPr lang="en-US" i="1" smtClean="0"/>
              <a:t>not </a:t>
            </a:r>
            <a:r>
              <a:rPr lang="en-US" smtClean="0"/>
              <a:t> a response by labor to the increased bargaining power of multinationals?</a:t>
            </a:r>
          </a:p>
          <a:p>
            <a:pPr eaLnBrk="1" hangingPunct="1"/>
            <a:endParaRPr lang="en-US" smtClean="0"/>
          </a:p>
          <a:p>
            <a:pPr eaLnBrk="1" hangingPunct="1"/>
            <a:r>
              <a:rPr lang="en-US" smtClean="0"/>
              <a:t> a) Establishing global unions</a:t>
            </a:r>
          </a:p>
          <a:p>
            <a:pPr eaLnBrk="1" hangingPunct="1"/>
            <a:r>
              <a:rPr lang="en-US" smtClean="0"/>
              <a:t> b) Setting-up their own international organizations</a:t>
            </a:r>
          </a:p>
          <a:p>
            <a:pPr eaLnBrk="1" hangingPunct="1"/>
            <a:r>
              <a:rPr lang="en-US" smtClean="0"/>
              <a:t> c) Lobbying for national legislation to restrict multinationals</a:t>
            </a:r>
          </a:p>
          <a:p>
            <a:pPr eaLnBrk="1" hangingPunct="1"/>
            <a:r>
              <a:rPr lang="en-US" smtClean="0"/>
              <a:t> d) Trying to achieve regulations of multinationals through international organization such as the United Nations</a:t>
            </a:r>
          </a:p>
          <a:p>
            <a:pPr eaLnBrk="1" hangingPunct="1"/>
            <a:endParaRPr lang="en-US" smtClean="0"/>
          </a:p>
          <a:p>
            <a:pPr eaLnBrk="1" hangingPunct="1"/>
            <a:r>
              <a:rPr lang="en-US" smtClean="0"/>
              <a:t>The answer is a.</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336353-376C-484C-A280-20344BC2A924}" type="slidenum">
              <a:rPr lang="en-US"/>
              <a:pPr eaLnBrk="1" hangingPunct="1"/>
              <a:t>4</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en-US" smtClean="0"/>
              <a:t>Here you can see the role of human resources in shaping organizational architecture. </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FFD7F5-C2B2-4E12-9ED6-BA8FB5254994}" type="slidenum">
              <a:rPr lang="en-US"/>
              <a:pPr eaLnBrk="1" hangingPunct="1"/>
              <a:t>5</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smtClean="0"/>
              <a:t>What is a staffing policy?</a:t>
            </a:r>
          </a:p>
          <a:p>
            <a:pPr eaLnBrk="1" hangingPunct="1"/>
            <a:r>
              <a:rPr lang="en-US" smtClean="0"/>
              <a:t>A firm’s </a:t>
            </a:r>
            <a:r>
              <a:rPr lang="en-US" b="1" smtClean="0"/>
              <a:t>staffing policy</a:t>
            </a:r>
            <a:r>
              <a:rPr lang="en-US" smtClean="0"/>
              <a:t> involves the selection of employees who fit the needs of a specific job, and who will be effective at promoting the firm’s </a:t>
            </a:r>
            <a:r>
              <a:rPr lang="en-US" b="1" smtClean="0"/>
              <a:t>corporate culture</a:t>
            </a:r>
            <a:r>
              <a:rPr lang="en-US" smtClean="0"/>
              <a:t>.  </a:t>
            </a:r>
          </a:p>
          <a:p>
            <a:pPr eaLnBrk="1" hangingPunct="1"/>
            <a:r>
              <a:rPr lang="en-US" smtClean="0"/>
              <a:t>General Electric, for example, hires people who not only have the skills necessary for a particular job, but who also have behavioral styles, beliefs, and value systems that fit with the company’s corporate culture.     </a:t>
            </a:r>
          </a:p>
          <a:p>
            <a:pPr eaLnBrk="1" hangingPunct="1"/>
            <a:r>
              <a:rPr lang="en-US" smtClean="0"/>
              <a:t>There are three main approaches to staffing in an international firm, the ethnocentric approach, the polycentric approach, and the geocentric approach.  Let’s talk about each one. </a:t>
            </a:r>
          </a:p>
          <a:p>
            <a:pPr eaLnBrk="1" hangingPunct="1"/>
            <a:endParaRPr lang="en-US" smtClean="0"/>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4088A0-86AD-47C3-9EED-FE6F0875E4D3}" type="slidenum">
              <a:rPr lang="en-US"/>
              <a:pPr eaLnBrk="1" hangingPunct="1"/>
              <a:t>6</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sz="1000" smtClean="0"/>
              <a:t>Firms with an </a:t>
            </a:r>
            <a:r>
              <a:rPr lang="en-US" sz="1000" b="1" smtClean="0"/>
              <a:t>ethnocentric approach</a:t>
            </a:r>
            <a:r>
              <a:rPr lang="en-US" sz="1000" smtClean="0"/>
              <a:t> to staffing fill key management positions with parent country nationals.  </a:t>
            </a:r>
          </a:p>
          <a:p>
            <a:pPr eaLnBrk="1" hangingPunct="1"/>
            <a:r>
              <a:rPr lang="en-US" sz="1000" smtClean="0"/>
              <a:t>In the past, this approach was very popular.  </a:t>
            </a:r>
          </a:p>
          <a:p>
            <a:pPr eaLnBrk="1" hangingPunct="1"/>
            <a:r>
              <a:rPr lang="en-US" sz="1000" smtClean="0"/>
              <a:t>Companies like Proctor &amp; Gamble, Phillips, and Matsushita for example, all had ethnocentric approaches to staffing. </a:t>
            </a:r>
          </a:p>
          <a:p>
            <a:pPr eaLnBrk="1" hangingPunct="1"/>
            <a:r>
              <a:rPr lang="en-US" sz="1000" smtClean="0"/>
              <a:t>Why follow an ethnocentric approach to staffing?  </a:t>
            </a:r>
          </a:p>
          <a:p>
            <a:pPr eaLnBrk="1" hangingPunct="1"/>
            <a:r>
              <a:rPr lang="en-US" sz="1000" smtClean="0"/>
              <a:t>Well, there are three main reasons.  </a:t>
            </a:r>
          </a:p>
          <a:p>
            <a:pPr eaLnBrk="1" hangingPunct="1"/>
            <a:r>
              <a:rPr lang="en-US" sz="1000" smtClean="0"/>
              <a:t>Sometimes firms bring in parent country nationals because they believe that there’s a lack of qualified individuals in the host country.  </a:t>
            </a:r>
          </a:p>
          <a:p>
            <a:pPr eaLnBrk="1" hangingPunct="1"/>
            <a:r>
              <a:rPr lang="en-US" sz="1000" smtClean="0"/>
              <a:t>Second, firms often choose an ethnocentric approach because they feel it’s the best way to maintain a unified corporate culture.  Many Japanese companies transfer managers to foreign operations for this reason.</a:t>
            </a:r>
          </a:p>
          <a:p>
            <a:pPr eaLnBrk="1" hangingPunct="1"/>
            <a:r>
              <a:rPr lang="en-US" sz="1000" smtClean="0"/>
              <a:t>Third, a firm may see an ethnocentric approach to staffing as being the best way to create value.  They do it by transferring core competencies via managers from the parent company. </a:t>
            </a:r>
          </a:p>
          <a:p>
            <a:pPr eaLnBrk="1" hangingPunct="1"/>
            <a:r>
              <a:rPr lang="en-US" sz="1000" smtClean="0"/>
              <a:t>What are the disadvantages of ethnocentric staffing? </a:t>
            </a:r>
          </a:p>
          <a:p>
            <a:pPr eaLnBrk="1" hangingPunct="1"/>
            <a:r>
              <a:rPr lang="en-US" sz="1000" smtClean="0"/>
              <a:t>There are two main  disadvantages.  First, it limits opportunities for advancement for host country nationals.  </a:t>
            </a:r>
          </a:p>
          <a:p>
            <a:pPr eaLnBrk="1" hangingPunct="1"/>
            <a:r>
              <a:rPr lang="en-US" sz="1000" smtClean="0"/>
              <a:t>If local managers don’t think there’s room for advancement, they won’t be motivated to go the extra mile for the firm.  </a:t>
            </a:r>
          </a:p>
          <a:p>
            <a:pPr eaLnBrk="1" hangingPunct="1"/>
            <a:r>
              <a:rPr lang="en-US" sz="1000" smtClean="0"/>
              <a:t>Second, an ethnocentric approach can lead to cultural myopia where a firm doesn’t really understand host country cultural differences and what they mean for marketing and management.</a:t>
            </a:r>
          </a:p>
          <a:p>
            <a:pPr eaLnBrk="1" hangingPunct="1"/>
            <a:endParaRPr lang="en-US" sz="10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52AAA3-BD2A-4E14-9F4D-57D207C12E43}" type="slidenum">
              <a:rPr lang="en-US"/>
              <a:pPr eaLnBrk="1" hangingPunct="1"/>
              <a:t>7</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lnSpc>
                <a:spcPct val="90000"/>
              </a:lnSpc>
            </a:pPr>
            <a:r>
              <a:rPr lang="en-US" smtClean="0"/>
              <a:t>Firms that follow a </a:t>
            </a:r>
            <a:r>
              <a:rPr lang="en-US" b="1" smtClean="0"/>
              <a:t>polycentric approach</a:t>
            </a:r>
            <a:r>
              <a:rPr lang="en-US" smtClean="0"/>
              <a:t> to staffing recruit host country nationals to manage subsidiaries in their own countries, while parent country nationals fill key slots at headquarters.  </a:t>
            </a:r>
          </a:p>
          <a:p>
            <a:pPr eaLnBrk="1" hangingPunct="1">
              <a:lnSpc>
                <a:spcPct val="90000"/>
              </a:lnSpc>
            </a:pPr>
            <a:r>
              <a:rPr lang="en-US" smtClean="0"/>
              <a:t>You’ve probably already guessed that an advantage of this approach is that it avoids the cultural myopia that can be a problem with the ethnocentric approach. This of course, would be especially beneficial to a company following a localization strategy.  </a:t>
            </a:r>
          </a:p>
          <a:p>
            <a:pPr eaLnBrk="1" hangingPunct="1">
              <a:lnSpc>
                <a:spcPct val="90000"/>
              </a:lnSpc>
            </a:pPr>
            <a:r>
              <a:rPr lang="en-US" smtClean="0"/>
              <a:t>A polycentric approach can also be less expensive to implement because it avoids the cost of expatriate managers. </a:t>
            </a:r>
          </a:p>
          <a:p>
            <a:pPr eaLnBrk="1" hangingPunct="1">
              <a:lnSpc>
                <a:spcPct val="90000"/>
              </a:lnSpc>
            </a:pPr>
            <a:r>
              <a:rPr lang="en-US" smtClean="0"/>
              <a:t>However, a key drawback of the polycentric approach is that it creates a gap between the home country and host country operations.  </a:t>
            </a:r>
          </a:p>
          <a:p>
            <a:pPr eaLnBrk="1" hangingPunct="1">
              <a:lnSpc>
                <a:spcPct val="90000"/>
              </a:lnSpc>
            </a:pPr>
            <a:r>
              <a:rPr lang="en-US" smtClean="0"/>
              <a:t>This gap can make it difficult to transfer core competencies, or achieve experience curve or location economies.</a:t>
            </a:r>
          </a:p>
          <a:p>
            <a:pPr eaLnBrk="1" hangingPunct="1">
              <a:lnSpc>
                <a:spcPct val="90000"/>
              </a:lnSpc>
            </a:pPr>
            <a:r>
              <a:rPr lang="en-US" smtClean="0"/>
              <a:t>Firms that follow a polycentric approach often have a hard time shifting to new strategies.  </a:t>
            </a:r>
          </a:p>
          <a:p>
            <a:pPr eaLnBrk="1" hangingPunct="1">
              <a:lnSpc>
                <a:spcPct val="90000"/>
              </a:lnSpc>
            </a:pPr>
            <a:r>
              <a:rPr lang="en-US" smtClean="0"/>
              <a:t>Unilever found this out when it tried to shift to a transnational strategy.  The company’s subsidiaries had been operating more or less autonomously and resisted pressure to give up that sovereignty.  </a:t>
            </a:r>
          </a:p>
          <a:p>
            <a:pPr eaLnBrk="1" hangingPunct="1">
              <a:lnSpc>
                <a:spcPct val="90000"/>
              </a:lnSpc>
            </a:pPr>
            <a:r>
              <a:rPr lang="en-US" smtClean="0"/>
              <a:t>In addition, another drawback with a polycentric staffing policy is that host country nationals, because they only have limited opportunities to gain experience outside their own countries, have difficulty progressing beyond senior positions within their own subsidiary. </a:t>
            </a:r>
          </a:p>
          <a:p>
            <a:pPr eaLnBrk="1" hangingPunct="1">
              <a:lnSpc>
                <a:spcPct val="90000"/>
              </a:lnSpc>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5D9B157-6E59-4049-A97E-3CF4B27E6A45}" type="slidenum">
              <a:rPr lang="en-US"/>
              <a:pPr eaLnBrk="1" hangingPunct="1"/>
              <a:t>8</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r>
              <a:rPr lang="en-US" smtClean="0"/>
              <a:t>Between the extremes of the ethnocentric approach and the polycentric approach is the </a:t>
            </a:r>
            <a:r>
              <a:rPr lang="en-US" b="1" smtClean="0"/>
              <a:t>geocentric approach</a:t>
            </a:r>
            <a:r>
              <a:rPr lang="en-US" smtClean="0"/>
              <a:t> where the best people, regardless of their nationality, are sought for key jobs throughout the organization.   </a:t>
            </a:r>
          </a:p>
          <a:p>
            <a:pPr eaLnBrk="1" hangingPunct="1"/>
            <a:r>
              <a:rPr lang="en-US" smtClean="0"/>
              <a:t>This approach allows firms to build a unifying corporate culture, and so makes sense for companies pursuing transnational or global standardization strategies.</a:t>
            </a:r>
          </a:p>
          <a:p>
            <a:pPr eaLnBrk="1" hangingPunct="1"/>
            <a:r>
              <a:rPr lang="en-US" smtClean="0"/>
              <a:t>Keep in mind though, that a firm might not be able to pursue this strategy if immigration policies limit their ability to hire certain individuals.</a:t>
            </a:r>
          </a:p>
          <a:p>
            <a:pPr eaLnBrk="1" hangingPunct="1"/>
            <a:r>
              <a:rPr lang="en-US" smtClean="0"/>
              <a:t>In the U.S. for example, extensive documentation is needed to hire a foreigner rather than a local citizen. </a:t>
            </a:r>
          </a:p>
          <a:p>
            <a:pPr eaLnBrk="1" hangingPunct="1"/>
            <a:r>
              <a:rPr lang="en-US" smtClean="0"/>
              <a:t>Why choose the geocentric approach?  </a:t>
            </a:r>
          </a:p>
          <a:p>
            <a:pPr eaLnBrk="1" hangingPunct="1"/>
            <a:r>
              <a:rPr lang="en-US" smtClean="0"/>
              <a:t>Well, it allows the firm to use its human resources effectively, and it helps the firm build a cadre of international managers who feel comfortable working in a number of different cultures.  </a:t>
            </a:r>
          </a:p>
          <a:p>
            <a:pPr eaLnBrk="1" hangingPunct="1"/>
            <a:r>
              <a:rPr lang="en-US" smtClean="0"/>
              <a:t>These managers can be the first step to building a strong corporate culture.  </a:t>
            </a:r>
          </a:p>
          <a:p>
            <a:pPr eaLnBrk="1" hangingPunct="1"/>
            <a:r>
              <a:rPr lang="en-US" smtClean="0"/>
              <a:t>A geocentric staffing policy can also help firms reduce cultural myopia and be more responsive to local markets.</a:t>
            </a:r>
          </a:p>
          <a:p>
            <a:pPr eaLnBrk="1" hangingPunct="1"/>
            <a:r>
              <a:rPr lang="en-US" smtClean="0"/>
              <a:t>Keep in mind though, that a geocentric strategy can be costly and difficult because of the training and relocation costs involved. </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2A96DCC-ABAD-41F8-8536-E8E386E3DECD}" type="slidenum">
              <a:rPr lang="en-US"/>
              <a:pPr eaLnBrk="1" hangingPunct="1"/>
              <a:t>9</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r>
              <a:rPr lang="en-US" smtClean="0"/>
              <a:t>Here you can see a comparison of the three approaches to staffing.</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18-</a:t>
            </a:r>
            <a:fld id="{E90BE903-92AC-4DC3-BB06-D7BA33615BF8}" type="slidenum">
              <a:rPr lang="en-US"/>
              <a:pPr>
                <a:defRPr/>
              </a:pPr>
              <a:t>‹#›</a:t>
            </a:fld>
            <a:endParaRPr lang="en-US"/>
          </a:p>
        </p:txBody>
      </p:sp>
    </p:spTree>
    <p:extLst>
      <p:ext uri="{BB962C8B-B14F-4D97-AF65-F5344CB8AC3E}">
        <p14:creationId xmlns:p14="http://schemas.microsoft.com/office/powerpoint/2010/main" val="2092275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18-</a:t>
            </a:r>
            <a:fld id="{2CEED795-7894-400D-B9F6-7D46002D67A6}" type="slidenum">
              <a:rPr lang="en-US"/>
              <a:pPr>
                <a:defRPr/>
              </a:pPr>
              <a:t>‹#›</a:t>
            </a:fld>
            <a:endParaRPr lang="en-US"/>
          </a:p>
        </p:txBody>
      </p:sp>
    </p:spTree>
    <p:extLst>
      <p:ext uri="{BB962C8B-B14F-4D97-AF65-F5344CB8AC3E}">
        <p14:creationId xmlns:p14="http://schemas.microsoft.com/office/powerpoint/2010/main" val="332370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18-</a:t>
            </a:r>
            <a:fld id="{6362B467-C63E-4355-A457-8EAE9887C6AB}" type="slidenum">
              <a:rPr lang="en-US"/>
              <a:pPr>
                <a:defRPr/>
              </a:pPr>
              <a:t>‹#›</a:t>
            </a:fld>
            <a:endParaRPr lang="en-US"/>
          </a:p>
        </p:txBody>
      </p:sp>
    </p:spTree>
    <p:extLst>
      <p:ext uri="{BB962C8B-B14F-4D97-AF65-F5344CB8AC3E}">
        <p14:creationId xmlns:p14="http://schemas.microsoft.com/office/powerpoint/2010/main" val="860571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18-</a:t>
            </a:r>
            <a:fld id="{4D45E615-F4D4-4893-B790-72404F9509EB}" type="slidenum">
              <a:rPr lang="en-US"/>
              <a:pPr>
                <a:defRPr/>
              </a:pPr>
              <a:t>‹#›</a:t>
            </a:fld>
            <a:endParaRPr lang="en-US"/>
          </a:p>
        </p:txBody>
      </p:sp>
    </p:spTree>
    <p:extLst>
      <p:ext uri="{BB962C8B-B14F-4D97-AF65-F5344CB8AC3E}">
        <p14:creationId xmlns:p14="http://schemas.microsoft.com/office/powerpoint/2010/main" val="3829056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18-</a:t>
            </a:r>
            <a:fld id="{D4CCDD4A-555F-4632-87B8-D22F7AE13CA5}" type="slidenum">
              <a:rPr lang="en-US"/>
              <a:pPr>
                <a:defRPr/>
              </a:pPr>
              <a:t>‹#›</a:t>
            </a:fld>
            <a:endParaRPr lang="en-US"/>
          </a:p>
        </p:txBody>
      </p:sp>
    </p:spTree>
    <p:extLst>
      <p:ext uri="{BB962C8B-B14F-4D97-AF65-F5344CB8AC3E}">
        <p14:creationId xmlns:p14="http://schemas.microsoft.com/office/powerpoint/2010/main" val="3721377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18-</a:t>
            </a:r>
            <a:fld id="{45420ACF-F53E-4853-8C29-098B9DDC0125}" type="slidenum">
              <a:rPr lang="en-US"/>
              <a:pPr>
                <a:defRPr/>
              </a:pPr>
              <a:t>‹#›</a:t>
            </a:fld>
            <a:endParaRPr lang="en-US"/>
          </a:p>
        </p:txBody>
      </p:sp>
    </p:spTree>
    <p:extLst>
      <p:ext uri="{BB962C8B-B14F-4D97-AF65-F5344CB8AC3E}">
        <p14:creationId xmlns:p14="http://schemas.microsoft.com/office/powerpoint/2010/main" val="286725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18-</a:t>
            </a:r>
            <a:fld id="{F23B2E34-5E59-4FAD-A7C5-FF13D1E08DB1}" type="slidenum">
              <a:rPr lang="en-US"/>
              <a:pPr>
                <a:defRPr/>
              </a:pPr>
              <a:t>‹#›</a:t>
            </a:fld>
            <a:endParaRPr lang="en-US"/>
          </a:p>
        </p:txBody>
      </p:sp>
    </p:spTree>
    <p:extLst>
      <p:ext uri="{BB962C8B-B14F-4D97-AF65-F5344CB8AC3E}">
        <p14:creationId xmlns:p14="http://schemas.microsoft.com/office/powerpoint/2010/main" val="491409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18-</a:t>
            </a:r>
            <a:fld id="{A3D741D6-FA0D-41A4-BD54-95CA76691F0B}" type="slidenum">
              <a:rPr lang="en-US"/>
              <a:pPr>
                <a:defRPr/>
              </a:pPr>
              <a:t>‹#›</a:t>
            </a:fld>
            <a:endParaRPr lang="en-US"/>
          </a:p>
        </p:txBody>
      </p:sp>
    </p:spTree>
    <p:extLst>
      <p:ext uri="{BB962C8B-B14F-4D97-AF65-F5344CB8AC3E}">
        <p14:creationId xmlns:p14="http://schemas.microsoft.com/office/powerpoint/2010/main" val="4156334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18-</a:t>
            </a:r>
            <a:fld id="{A5D01EDD-9B1F-4348-8FAE-02AED430DDAB}" type="slidenum">
              <a:rPr lang="en-US"/>
              <a:pPr>
                <a:defRPr/>
              </a:pPr>
              <a:t>‹#›</a:t>
            </a:fld>
            <a:endParaRPr lang="en-US"/>
          </a:p>
        </p:txBody>
      </p:sp>
    </p:spTree>
    <p:extLst>
      <p:ext uri="{BB962C8B-B14F-4D97-AF65-F5344CB8AC3E}">
        <p14:creationId xmlns:p14="http://schemas.microsoft.com/office/powerpoint/2010/main" val="1718190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18-</a:t>
            </a:r>
            <a:fld id="{6E6A3090-DFB1-43FD-97EB-0C734C0EDBA2}" type="slidenum">
              <a:rPr lang="en-US"/>
              <a:pPr>
                <a:defRPr/>
              </a:pPr>
              <a:t>‹#›</a:t>
            </a:fld>
            <a:endParaRPr lang="en-US"/>
          </a:p>
        </p:txBody>
      </p:sp>
    </p:spTree>
    <p:extLst>
      <p:ext uri="{BB962C8B-B14F-4D97-AF65-F5344CB8AC3E}">
        <p14:creationId xmlns:p14="http://schemas.microsoft.com/office/powerpoint/2010/main" val="860839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18-</a:t>
            </a:r>
            <a:fld id="{E95249BD-067F-43DA-B6A6-3B7F10F8B403}" type="slidenum">
              <a:rPr lang="en-US"/>
              <a:pPr>
                <a:defRPr/>
              </a:pPr>
              <a:t>‹#›</a:t>
            </a:fld>
            <a:endParaRPr lang="en-US"/>
          </a:p>
        </p:txBody>
      </p:sp>
    </p:spTree>
    <p:extLst>
      <p:ext uri="{BB962C8B-B14F-4D97-AF65-F5344CB8AC3E}">
        <p14:creationId xmlns:p14="http://schemas.microsoft.com/office/powerpoint/2010/main" val="1757745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E1AA"/>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914400" y="6245225"/>
            <a:ext cx="670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lnSpc>
                <a:spcPct val="75000"/>
              </a:lnSpc>
              <a:spcBef>
                <a:spcPct val="50000"/>
              </a:spcBef>
              <a:defRPr sz="1200" i="1" smtClean="0"/>
            </a:lvl1pPr>
          </a:lstStyle>
          <a:p>
            <a:pPr>
              <a:defRPr/>
            </a:pPr>
            <a:endParaRPr lang="en-US"/>
          </a:p>
          <a:p>
            <a:pPr>
              <a:defRPr/>
            </a:pPr>
            <a:endParaRPr lang="en-US"/>
          </a:p>
        </p:txBody>
      </p:sp>
      <p:sp>
        <p:nvSpPr>
          <p:cNvPr id="1030" name="Rectangle 6"/>
          <p:cNvSpPr>
            <a:spLocks noGrp="1" noChangeArrowheads="1"/>
          </p:cNvSpPr>
          <p:nvPr>
            <p:ph type="sldNum" sz="quarter" idx="4"/>
          </p:nvPr>
        </p:nvSpPr>
        <p:spPr bwMode="auto">
          <a:xfrm>
            <a:off x="8382000" y="6400800"/>
            <a:ext cx="685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atin typeface="Times New Roman" pitchFamily="18" charset="0"/>
              </a:defRPr>
            </a:lvl1pPr>
          </a:lstStyle>
          <a:p>
            <a:pPr>
              <a:defRPr/>
            </a:pPr>
            <a:r>
              <a:rPr lang="en-US"/>
              <a:t>18-</a:t>
            </a:r>
            <a:fld id="{F87824B9-57DA-4122-BF81-3102B791CB4D}" type="slidenum">
              <a:rPr lang="en-US"/>
              <a:pPr>
                <a:defRPr/>
              </a:pPr>
              <a:t>‹#›</a:t>
            </a:fld>
            <a:endParaRPr lang="en-US"/>
          </a:p>
        </p:txBody>
      </p:sp>
      <p:pic>
        <p:nvPicPr>
          <p:cNvPr id="2" name="Picture 12" descr="untitled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959535"/>
        </a:buClr>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959535"/>
        </a:buClr>
        <a:buFont typeface="Wingdings" pitchFamily="2" charset="2"/>
        <a:buChar char="v"/>
        <a:defRPr sz="2800">
          <a:solidFill>
            <a:schemeClr val="tx1"/>
          </a:solidFill>
          <a:latin typeface="+mn-lt"/>
        </a:defRPr>
      </a:lvl2pPr>
      <a:lvl3pPr marL="1143000" indent="-228600" algn="l" rtl="0" eaLnBrk="0" fontAlgn="base" hangingPunct="0">
        <a:spcBef>
          <a:spcPct val="20000"/>
        </a:spcBef>
        <a:spcAft>
          <a:spcPct val="0"/>
        </a:spcAft>
        <a:buClr>
          <a:srgbClr val="959535"/>
        </a:buClr>
        <a:buFont typeface="Wingdings" pitchFamily="2" charset="2"/>
        <a:buChar char="v"/>
        <a:defRPr sz="2400">
          <a:solidFill>
            <a:schemeClr val="tx1"/>
          </a:solidFill>
          <a:latin typeface="+mn-lt"/>
        </a:defRPr>
      </a:lvl3pPr>
      <a:lvl4pPr marL="1600200" indent="-228600" algn="l" rtl="0" eaLnBrk="0" fontAlgn="base" hangingPunct="0">
        <a:spcBef>
          <a:spcPct val="20000"/>
        </a:spcBef>
        <a:spcAft>
          <a:spcPct val="0"/>
        </a:spcAft>
        <a:buClr>
          <a:srgbClr val="959535"/>
        </a:buClr>
        <a:buFont typeface="Wingdings" pitchFamily="2" charset="2"/>
        <a:buChar char="v"/>
        <a:defRPr sz="2000">
          <a:solidFill>
            <a:schemeClr val="tx1"/>
          </a:solidFill>
          <a:latin typeface="+mn-lt"/>
        </a:defRPr>
      </a:lvl4pPr>
      <a:lvl5pPr marL="2057400" indent="-228600" algn="l" rtl="0" eaLnBrk="0" fontAlgn="base" hangingPunct="0">
        <a:spcBef>
          <a:spcPct val="20000"/>
        </a:spcBef>
        <a:spcAft>
          <a:spcPct val="0"/>
        </a:spcAft>
        <a:buClr>
          <a:srgbClr val="959535"/>
        </a:buClr>
        <a:buFont typeface="Wingdings" pitchFamily="2" charset="2"/>
        <a:buChar char="v"/>
        <a:defRPr sz="2000">
          <a:solidFill>
            <a:schemeClr val="tx1"/>
          </a:solidFill>
          <a:latin typeface="+mn-lt"/>
        </a:defRPr>
      </a:lvl5pPr>
      <a:lvl6pPr marL="2514600" indent="-228600" algn="l" rtl="0" fontAlgn="base">
        <a:spcBef>
          <a:spcPct val="20000"/>
        </a:spcBef>
        <a:spcAft>
          <a:spcPct val="0"/>
        </a:spcAft>
        <a:buClr>
          <a:srgbClr val="959535"/>
        </a:buClr>
        <a:buFont typeface="Wingdings" pitchFamily="2" charset="2"/>
        <a:buChar char="v"/>
        <a:defRPr sz="2000">
          <a:solidFill>
            <a:schemeClr val="tx1"/>
          </a:solidFill>
          <a:latin typeface="+mn-lt"/>
        </a:defRPr>
      </a:lvl6pPr>
      <a:lvl7pPr marL="2971800" indent="-228600" algn="l" rtl="0" fontAlgn="base">
        <a:spcBef>
          <a:spcPct val="20000"/>
        </a:spcBef>
        <a:spcAft>
          <a:spcPct val="0"/>
        </a:spcAft>
        <a:buClr>
          <a:srgbClr val="959535"/>
        </a:buClr>
        <a:buFont typeface="Wingdings" pitchFamily="2" charset="2"/>
        <a:buChar char="v"/>
        <a:defRPr sz="2000">
          <a:solidFill>
            <a:schemeClr val="tx1"/>
          </a:solidFill>
          <a:latin typeface="+mn-lt"/>
        </a:defRPr>
      </a:lvl7pPr>
      <a:lvl8pPr marL="3429000" indent="-228600" algn="l" rtl="0" fontAlgn="base">
        <a:spcBef>
          <a:spcPct val="20000"/>
        </a:spcBef>
        <a:spcAft>
          <a:spcPct val="0"/>
        </a:spcAft>
        <a:buClr>
          <a:srgbClr val="959535"/>
        </a:buClr>
        <a:buFont typeface="Wingdings" pitchFamily="2" charset="2"/>
        <a:buChar char="v"/>
        <a:defRPr sz="2000">
          <a:solidFill>
            <a:schemeClr val="tx1"/>
          </a:solidFill>
          <a:latin typeface="+mn-lt"/>
        </a:defRPr>
      </a:lvl8pPr>
      <a:lvl9pPr marL="3886200" indent="-228600" algn="l" rtl="0" fontAlgn="base">
        <a:spcBef>
          <a:spcPct val="20000"/>
        </a:spcBef>
        <a:spcAft>
          <a:spcPct val="0"/>
        </a:spcAft>
        <a:buClr>
          <a:srgbClr val="959535"/>
        </a:buClr>
        <a:buFont typeface="Wingdings" pitchFamily="2" charset="2"/>
        <a:buChar char="v"/>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l" eaLnBrk="1" hangingPunct="1"/>
            <a:r>
              <a:rPr lang="en-US" smtClean="0">
                <a:latin typeface="Cambria" pitchFamily="18" charset="0"/>
              </a:rPr>
              <a:t>Chapter 18</a:t>
            </a:r>
          </a:p>
        </p:txBody>
      </p:sp>
      <p:sp>
        <p:nvSpPr>
          <p:cNvPr id="3075" name="Rectangle 3"/>
          <p:cNvSpPr>
            <a:spLocks noGrp="1" noChangeArrowheads="1"/>
          </p:cNvSpPr>
          <p:nvPr>
            <p:ph type="subTitle" idx="1"/>
          </p:nvPr>
        </p:nvSpPr>
        <p:spPr/>
        <p:txBody>
          <a:bodyPr/>
          <a:lstStyle/>
          <a:p>
            <a:pPr algn="r" eaLnBrk="1" hangingPunct="1">
              <a:lnSpc>
                <a:spcPct val="80000"/>
              </a:lnSpc>
            </a:pPr>
            <a:r>
              <a:rPr lang="en-US" sz="4400" b="1" smtClean="0">
                <a:solidFill>
                  <a:srgbClr val="959535"/>
                </a:solidFill>
              </a:rPr>
              <a:t>Global Human Resource Management</a:t>
            </a:r>
            <a:endParaRPr lang="en-US" sz="4400" smtClean="0"/>
          </a:p>
          <a:p>
            <a:pPr eaLnBrk="1" hangingPunct="1">
              <a:lnSpc>
                <a:spcPct val="80000"/>
              </a:lnSpc>
            </a:pPr>
            <a:endParaRPr lang="en-US" sz="1800" smtClean="0"/>
          </a:p>
        </p:txBody>
      </p:sp>
      <p:sp>
        <p:nvSpPr>
          <p:cNvPr id="3076" name="Text Box 9"/>
          <p:cNvSpPr txBox="1">
            <a:spLocks noChangeArrowheads="1"/>
          </p:cNvSpPr>
          <p:nvPr/>
        </p:nvSpPr>
        <p:spPr bwMode="auto">
          <a:xfrm>
            <a:off x="4343400" y="6545263"/>
            <a:ext cx="5257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b="1" i="1">
                <a:latin typeface="Times New Roman" pitchFamily="18" charset="0"/>
              </a:rPr>
              <a:t>Copyright © 2011 by the McGraw-Hill Companies, Inc. All rights reserved.</a:t>
            </a:r>
            <a:endParaRPr lang="en-US"/>
          </a:p>
        </p:txBody>
      </p:sp>
      <p:sp>
        <p:nvSpPr>
          <p:cNvPr id="3077" name="Rectangle 10"/>
          <p:cNvSpPr>
            <a:spLocks noChangeArrowheads="1"/>
          </p:cNvSpPr>
          <p:nvPr/>
        </p:nvSpPr>
        <p:spPr bwMode="auto">
          <a:xfrm>
            <a:off x="209550" y="65151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r>
              <a:rPr lang="en-US" sz="1000" b="1" i="1">
                <a:latin typeface="Times New Roman" pitchFamily="18" charset="0"/>
              </a:rPr>
              <a:t>McGraw-Hill/Irwin</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2291"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BB862DE8-B734-4987-AEB4-6CD271BA5DF1}" type="slidenum">
              <a:rPr lang="en-US">
                <a:latin typeface="Times New Roman" pitchFamily="18" charset="0"/>
              </a:rPr>
              <a:pPr eaLnBrk="1" hangingPunct="1"/>
              <a:t>10</a:t>
            </a:fld>
            <a:endParaRPr lang="en-US">
              <a:latin typeface="Times New Roman" pitchFamily="18" charset="0"/>
            </a:endParaRPr>
          </a:p>
        </p:txBody>
      </p:sp>
      <p:sp>
        <p:nvSpPr>
          <p:cNvPr id="12292" name="Rectangle 2"/>
          <p:cNvSpPr>
            <a:spLocks noGrp="1" noChangeArrowheads="1"/>
          </p:cNvSpPr>
          <p:nvPr>
            <p:ph type="title"/>
          </p:nvPr>
        </p:nvSpPr>
        <p:spPr/>
        <p:txBody>
          <a:bodyPr/>
          <a:lstStyle/>
          <a:p>
            <a:pPr eaLnBrk="1" hangingPunct="1"/>
            <a:r>
              <a:rPr lang="en-US" b="1" smtClean="0">
                <a:latin typeface="Cambria" pitchFamily="18" charset="0"/>
              </a:rPr>
              <a:t>What Is Expatriate Failure?</a:t>
            </a:r>
          </a:p>
        </p:txBody>
      </p:sp>
      <p:sp>
        <p:nvSpPr>
          <p:cNvPr id="12293" name="Rectangle 3"/>
          <p:cNvSpPr>
            <a:spLocks noGrp="1" noChangeArrowheads="1"/>
          </p:cNvSpPr>
          <p:nvPr>
            <p:ph type="body" idx="1"/>
          </p:nvPr>
        </p:nvSpPr>
        <p:spPr/>
        <p:txBody>
          <a:bodyPr/>
          <a:lstStyle/>
          <a:p>
            <a:pPr eaLnBrk="1" hangingPunct="1"/>
            <a:r>
              <a:rPr lang="en-US" sz="2800" smtClean="0"/>
              <a:t>Firms using an ethnocentric or geocentric staffing strategy will have expatriate managers</a:t>
            </a:r>
          </a:p>
          <a:p>
            <a:pPr eaLnBrk="1" hangingPunct="1"/>
            <a:r>
              <a:rPr lang="en-US" sz="2800" b="1" smtClean="0">
                <a:solidFill>
                  <a:srgbClr val="959535"/>
                </a:solidFill>
              </a:rPr>
              <a:t>Expatriate failure</a:t>
            </a:r>
            <a:r>
              <a:rPr lang="en-US" sz="2800" smtClean="0"/>
              <a:t> is the premature return of an expatriate manager to the home country</a:t>
            </a:r>
          </a:p>
          <a:p>
            <a:pPr lvl="1" eaLnBrk="1" hangingPunct="1"/>
            <a:r>
              <a:rPr lang="en-US" sz="2400" smtClean="0"/>
              <a:t>each expatriate failure can cost between $250,000 and $1 million</a:t>
            </a:r>
          </a:p>
          <a:p>
            <a:pPr lvl="1" eaLnBrk="1" hangingPunct="1"/>
            <a:r>
              <a:rPr lang="en-US" sz="2400" smtClean="0"/>
              <a:t>between 16 and 40% of all American expatriates in developed countries fail and almost 70% of Americans assigned to developing countries fail</a:t>
            </a:r>
          </a:p>
          <a:p>
            <a:pPr eaLnBrk="1" hangingPunct="1"/>
            <a:endParaRPr lang="en-US" sz="2800" smtClean="0"/>
          </a:p>
          <a:p>
            <a:pPr eaLnBrk="1" hangingPunct="1"/>
            <a:endParaRPr lang="en-US" sz="2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3315"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BC059B3F-81C8-46E0-B724-12DAEC2102F3}" type="slidenum">
              <a:rPr lang="en-US">
                <a:latin typeface="Times New Roman" pitchFamily="18" charset="0"/>
              </a:rPr>
              <a:pPr eaLnBrk="1" hangingPunct="1"/>
              <a:t>11</a:t>
            </a:fld>
            <a:endParaRPr lang="en-US">
              <a:latin typeface="Times New Roman" pitchFamily="18" charset="0"/>
            </a:endParaRPr>
          </a:p>
        </p:txBody>
      </p:sp>
      <p:sp>
        <p:nvSpPr>
          <p:cNvPr id="13316" name="Rectangle 2"/>
          <p:cNvSpPr>
            <a:spLocks noGrp="1" noChangeArrowheads="1"/>
          </p:cNvSpPr>
          <p:nvPr>
            <p:ph type="title"/>
          </p:nvPr>
        </p:nvSpPr>
        <p:spPr/>
        <p:txBody>
          <a:bodyPr/>
          <a:lstStyle/>
          <a:p>
            <a:pPr eaLnBrk="1" hangingPunct="1"/>
            <a:r>
              <a:rPr lang="en-US" b="1" smtClean="0">
                <a:latin typeface="Cambria" pitchFamily="18" charset="0"/>
              </a:rPr>
              <a:t>What Is The Rate Of </a:t>
            </a:r>
            <a:br>
              <a:rPr lang="en-US" b="1" smtClean="0">
                <a:latin typeface="Cambria" pitchFamily="18" charset="0"/>
              </a:rPr>
            </a:br>
            <a:r>
              <a:rPr lang="en-US" b="1" smtClean="0">
                <a:latin typeface="Cambria" pitchFamily="18" charset="0"/>
              </a:rPr>
              <a:t>Expatriate Failure?</a:t>
            </a:r>
          </a:p>
        </p:txBody>
      </p:sp>
      <p:sp>
        <p:nvSpPr>
          <p:cNvPr id="13317" name="Rectangle 3"/>
          <p:cNvSpPr>
            <a:spLocks noGrp="1" noChangeArrowheads="1"/>
          </p:cNvSpPr>
          <p:nvPr>
            <p:ph type="body" idx="1"/>
          </p:nvPr>
        </p:nvSpPr>
        <p:spPr/>
        <p:txBody>
          <a:bodyPr/>
          <a:lstStyle/>
          <a:p>
            <a:pPr algn="ctr" eaLnBrk="1" hangingPunct="1">
              <a:buFont typeface="Wingdings" pitchFamily="2" charset="2"/>
              <a:buNone/>
            </a:pPr>
            <a:r>
              <a:rPr lang="en-US" sz="1400" smtClean="0"/>
              <a:t>Expatriate Failure Rates</a:t>
            </a:r>
          </a:p>
          <a:p>
            <a:pPr algn="ctr" eaLnBrk="1" hangingPunct="1">
              <a:buFont typeface="Wingdings" pitchFamily="2" charset="2"/>
              <a:buNone/>
            </a:pPr>
            <a:endParaRPr lang="en-US" sz="1400" smtClean="0"/>
          </a:p>
        </p:txBody>
      </p:sp>
      <p:pic>
        <p:nvPicPr>
          <p:cNvPr id="1331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3" y="2057400"/>
            <a:ext cx="7608887" cy="332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4339"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ED762C56-5215-4B42-A3DD-F59495A253E7}" type="slidenum">
              <a:rPr lang="en-US">
                <a:latin typeface="Times New Roman" pitchFamily="18" charset="0"/>
              </a:rPr>
              <a:pPr eaLnBrk="1" hangingPunct="1"/>
              <a:t>12</a:t>
            </a:fld>
            <a:endParaRPr lang="en-US">
              <a:latin typeface="Times New Roman" pitchFamily="18" charset="0"/>
            </a:endParaRPr>
          </a:p>
        </p:txBody>
      </p:sp>
      <p:sp>
        <p:nvSpPr>
          <p:cNvPr id="14340" name="Rectangle 2"/>
          <p:cNvSpPr>
            <a:spLocks noGrp="1" noChangeArrowheads="1"/>
          </p:cNvSpPr>
          <p:nvPr>
            <p:ph type="title"/>
          </p:nvPr>
        </p:nvSpPr>
        <p:spPr/>
        <p:txBody>
          <a:bodyPr/>
          <a:lstStyle/>
          <a:p>
            <a:pPr eaLnBrk="1" hangingPunct="1"/>
            <a:r>
              <a:rPr lang="en-US" b="1" smtClean="0">
                <a:latin typeface="Cambria" pitchFamily="18" charset="0"/>
              </a:rPr>
              <a:t>Why Do </a:t>
            </a:r>
            <a:br>
              <a:rPr lang="en-US" b="1" smtClean="0">
                <a:latin typeface="Cambria" pitchFamily="18" charset="0"/>
              </a:rPr>
            </a:br>
            <a:r>
              <a:rPr lang="en-US" b="1" smtClean="0">
                <a:latin typeface="Cambria" pitchFamily="18" charset="0"/>
              </a:rPr>
              <a:t>Expatriate Managers Fail?</a:t>
            </a:r>
          </a:p>
        </p:txBody>
      </p:sp>
      <p:sp>
        <p:nvSpPr>
          <p:cNvPr id="14341" name="Rectangle 3"/>
          <p:cNvSpPr>
            <a:spLocks noGrp="1" noChangeArrowheads="1"/>
          </p:cNvSpPr>
          <p:nvPr>
            <p:ph type="body" idx="1"/>
          </p:nvPr>
        </p:nvSpPr>
        <p:spPr/>
        <p:txBody>
          <a:bodyPr/>
          <a:lstStyle/>
          <a:p>
            <a:pPr eaLnBrk="1" hangingPunct="1">
              <a:lnSpc>
                <a:spcPct val="80000"/>
              </a:lnSpc>
            </a:pPr>
            <a:r>
              <a:rPr lang="en-US" sz="2000" smtClean="0"/>
              <a:t>The main reasons for U.S. expatriate failure are  </a:t>
            </a:r>
          </a:p>
          <a:p>
            <a:pPr lvl="1" eaLnBrk="1" hangingPunct="1">
              <a:lnSpc>
                <a:spcPct val="80000"/>
              </a:lnSpc>
            </a:pPr>
            <a:r>
              <a:rPr lang="en-US" sz="1800" smtClean="0"/>
              <a:t>the inability of an expatriate's spouse to adapt</a:t>
            </a:r>
          </a:p>
          <a:p>
            <a:pPr lvl="1" eaLnBrk="1" hangingPunct="1">
              <a:lnSpc>
                <a:spcPct val="80000"/>
              </a:lnSpc>
            </a:pPr>
            <a:r>
              <a:rPr lang="en-US" sz="1800" smtClean="0"/>
              <a:t>the manager’s inability to adjust</a:t>
            </a:r>
          </a:p>
          <a:p>
            <a:pPr lvl="1" eaLnBrk="1" hangingPunct="1">
              <a:lnSpc>
                <a:spcPct val="80000"/>
              </a:lnSpc>
            </a:pPr>
            <a:r>
              <a:rPr lang="en-US" sz="1800" smtClean="0"/>
              <a:t>other family-related reasons</a:t>
            </a:r>
          </a:p>
          <a:p>
            <a:pPr lvl="1" eaLnBrk="1" hangingPunct="1">
              <a:lnSpc>
                <a:spcPct val="80000"/>
              </a:lnSpc>
            </a:pPr>
            <a:r>
              <a:rPr lang="en-US" sz="1800" smtClean="0"/>
              <a:t>the manager’s personal or emotional maturity</a:t>
            </a:r>
          </a:p>
          <a:p>
            <a:pPr lvl="1" eaLnBrk="1" hangingPunct="1">
              <a:lnSpc>
                <a:spcPct val="80000"/>
              </a:lnSpc>
            </a:pPr>
            <a:r>
              <a:rPr lang="en-US" sz="1800" smtClean="0"/>
              <a:t>the manager’s inability to cope with larger overseas responsibilities </a:t>
            </a:r>
          </a:p>
          <a:p>
            <a:pPr eaLnBrk="1" hangingPunct="1">
              <a:lnSpc>
                <a:spcPct val="80000"/>
              </a:lnSpc>
            </a:pPr>
            <a:r>
              <a:rPr lang="en-US" sz="2000" smtClean="0"/>
              <a:t>The reason for European expatriate failure is </a:t>
            </a:r>
          </a:p>
          <a:p>
            <a:pPr lvl="1" eaLnBrk="1" hangingPunct="1">
              <a:lnSpc>
                <a:spcPct val="80000"/>
              </a:lnSpc>
            </a:pPr>
            <a:r>
              <a:rPr lang="en-US" sz="1800" smtClean="0"/>
              <a:t>the inability of the manager’s spouse to adjust</a:t>
            </a:r>
          </a:p>
          <a:p>
            <a:pPr eaLnBrk="1" hangingPunct="1">
              <a:lnSpc>
                <a:spcPct val="80000"/>
              </a:lnSpc>
            </a:pPr>
            <a:r>
              <a:rPr lang="en-US" sz="2000" smtClean="0"/>
              <a:t>The main reasons for Japanese expatriate failure are </a:t>
            </a:r>
          </a:p>
          <a:p>
            <a:pPr lvl="1" eaLnBrk="1" hangingPunct="1">
              <a:lnSpc>
                <a:spcPct val="80000"/>
              </a:lnSpc>
            </a:pPr>
            <a:r>
              <a:rPr lang="en-US" sz="1800" smtClean="0"/>
              <a:t>the inability to cope with larger overseas responsibility</a:t>
            </a:r>
          </a:p>
          <a:p>
            <a:pPr lvl="1" eaLnBrk="1" hangingPunct="1">
              <a:lnSpc>
                <a:spcPct val="80000"/>
              </a:lnSpc>
            </a:pPr>
            <a:r>
              <a:rPr lang="en-US" sz="1800" smtClean="0"/>
              <a:t>difficulties with the new environment</a:t>
            </a:r>
          </a:p>
          <a:p>
            <a:pPr lvl="1" eaLnBrk="1" hangingPunct="1">
              <a:lnSpc>
                <a:spcPct val="80000"/>
              </a:lnSpc>
            </a:pPr>
            <a:r>
              <a:rPr lang="en-US" sz="1800" smtClean="0"/>
              <a:t>personal or emotional problems</a:t>
            </a:r>
          </a:p>
          <a:p>
            <a:pPr lvl="1" eaLnBrk="1" hangingPunct="1">
              <a:lnSpc>
                <a:spcPct val="80000"/>
              </a:lnSpc>
            </a:pPr>
            <a:r>
              <a:rPr lang="en-US" sz="1800" smtClean="0"/>
              <a:t>a lack of technical competence</a:t>
            </a:r>
          </a:p>
          <a:p>
            <a:pPr lvl="1" eaLnBrk="1" hangingPunct="1">
              <a:lnSpc>
                <a:spcPct val="80000"/>
              </a:lnSpc>
            </a:pPr>
            <a:r>
              <a:rPr lang="en-US" sz="1800" smtClean="0"/>
              <a:t>the inability of spouse to adjust</a:t>
            </a:r>
          </a:p>
          <a:p>
            <a:pPr eaLnBrk="1" hangingPunct="1">
              <a:lnSpc>
                <a:spcPct val="80000"/>
              </a:lnSpc>
            </a:pPr>
            <a:endParaRPr lang="en-US"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5363"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2D64E2D7-8526-4520-B055-B1B262DCAC56}" type="slidenum">
              <a:rPr lang="en-US">
                <a:latin typeface="Times New Roman" pitchFamily="18" charset="0"/>
              </a:rPr>
              <a:pPr eaLnBrk="1" hangingPunct="1"/>
              <a:t>13</a:t>
            </a:fld>
            <a:endParaRPr lang="en-US">
              <a:latin typeface="Times New Roman" pitchFamily="18" charset="0"/>
            </a:endParaRPr>
          </a:p>
        </p:txBody>
      </p:sp>
      <p:sp>
        <p:nvSpPr>
          <p:cNvPr id="15364" name="Rectangle 2"/>
          <p:cNvSpPr>
            <a:spLocks noGrp="1" noChangeArrowheads="1"/>
          </p:cNvSpPr>
          <p:nvPr>
            <p:ph type="title"/>
          </p:nvPr>
        </p:nvSpPr>
        <p:spPr/>
        <p:txBody>
          <a:bodyPr/>
          <a:lstStyle/>
          <a:p>
            <a:pPr eaLnBrk="1" hangingPunct="1"/>
            <a:r>
              <a:rPr lang="en-US" b="1" smtClean="0">
                <a:latin typeface="Cambria" pitchFamily="18" charset="0"/>
              </a:rPr>
              <a:t>How Can Firms Reduce Expatriate Failure?</a:t>
            </a:r>
          </a:p>
        </p:txBody>
      </p:sp>
      <p:sp>
        <p:nvSpPr>
          <p:cNvPr id="15365" name="Rectangle 3"/>
          <p:cNvSpPr>
            <a:spLocks noGrp="1" noChangeArrowheads="1"/>
          </p:cNvSpPr>
          <p:nvPr>
            <p:ph type="body" idx="1"/>
          </p:nvPr>
        </p:nvSpPr>
        <p:spPr/>
        <p:txBody>
          <a:bodyPr/>
          <a:lstStyle/>
          <a:p>
            <a:pPr marL="457200" indent="-457200" eaLnBrk="1" hangingPunct="1">
              <a:lnSpc>
                <a:spcPct val="90000"/>
              </a:lnSpc>
            </a:pPr>
            <a:r>
              <a:rPr lang="en-US" sz="2400" smtClean="0"/>
              <a:t>Firms can reduce expatriate failure through improved selection procedures</a:t>
            </a:r>
          </a:p>
          <a:p>
            <a:pPr marL="457200" indent="-457200" eaLnBrk="1" hangingPunct="1">
              <a:lnSpc>
                <a:spcPct val="90000"/>
              </a:lnSpc>
            </a:pPr>
            <a:r>
              <a:rPr lang="en-US" sz="2400" smtClean="0"/>
              <a:t>Four dimensions that predict expatriate success are </a:t>
            </a:r>
          </a:p>
          <a:p>
            <a:pPr marL="457200" indent="-457200" eaLnBrk="1" hangingPunct="1">
              <a:lnSpc>
                <a:spcPct val="90000"/>
              </a:lnSpc>
              <a:buFont typeface="Wingdings" pitchFamily="2" charset="2"/>
              <a:buAutoNum type="arabicPeriod"/>
            </a:pPr>
            <a:r>
              <a:rPr lang="en-US" sz="2400" b="1" smtClean="0">
                <a:solidFill>
                  <a:srgbClr val="959535"/>
                </a:solidFill>
              </a:rPr>
              <a:t>Self-orientation</a:t>
            </a:r>
            <a:r>
              <a:rPr lang="en-US" sz="2400" smtClean="0"/>
              <a:t> - the expatriate's self-esteem, self-confidence, and mental well-being</a:t>
            </a:r>
          </a:p>
          <a:p>
            <a:pPr marL="457200" indent="-457200" eaLnBrk="1" hangingPunct="1">
              <a:lnSpc>
                <a:spcPct val="90000"/>
              </a:lnSpc>
              <a:buFont typeface="Wingdings" pitchFamily="2" charset="2"/>
              <a:buAutoNum type="arabicPeriod"/>
            </a:pPr>
            <a:r>
              <a:rPr lang="en-US" sz="2400" b="1" smtClean="0">
                <a:solidFill>
                  <a:srgbClr val="959535"/>
                </a:solidFill>
              </a:rPr>
              <a:t>Others-orientation</a:t>
            </a:r>
            <a:r>
              <a:rPr lang="en-US" sz="2400" smtClean="0"/>
              <a:t> - the ability to interact effectively with host-country nationals</a:t>
            </a:r>
          </a:p>
          <a:p>
            <a:pPr marL="457200" indent="-457200" eaLnBrk="1" hangingPunct="1">
              <a:lnSpc>
                <a:spcPct val="90000"/>
              </a:lnSpc>
              <a:buFont typeface="Wingdings" pitchFamily="2" charset="2"/>
              <a:buAutoNum type="arabicPeriod"/>
            </a:pPr>
            <a:r>
              <a:rPr lang="en-US" sz="2400" b="1" smtClean="0">
                <a:solidFill>
                  <a:srgbClr val="959535"/>
                </a:solidFill>
              </a:rPr>
              <a:t>Perceptual ability</a:t>
            </a:r>
            <a:r>
              <a:rPr lang="en-US" sz="2400" smtClean="0"/>
              <a:t> - the ability to understand why people of other countries behave the way they do</a:t>
            </a:r>
          </a:p>
          <a:p>
            <a:pPr marL="457200" indent="-457200" eaLnBrk="1" hangingPunct="1">
              <a:lnSpc>
                <a:spcPct val="90000"/>
              </a:lnSpc>
              <a:buFont typeface="Wingdings" pitchFamily="2" charset="2"/>
              <a:buAutoNum type="arabicPeriod"/>
            </a:pPr>
            <a:r>
              <a:rPr lang="en-US" sz="2400" b="1" smtClean="0">
                <a:solidFill>
                  <a:srgbClr val="959535"/>
                </a:solidFill>
              </a:rPr>
              <a:t>Cultural toughness</a:t>
            </a:r>
            <a:r>
              <a:rPr lang="en-US" sz="2400" smtClean="0"/>
              <a:t> – the ability to adjust to the posting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6387"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7DEA668E-6308-40A7-901C-3C9B68D0CDDD}" type="slidenum">
              <a:rPr lang="en-US">
                <a:latin typeface="Times New Roman" pitchFamily="18" charset="0"/>
              </a:rPr>
              <a:pPr eaLnBrk="1" hangingPunct="1"/>
              <a:t>14</a:t>
            </a:fld>
            <a:endParaRPr lang="en-US">
              <a:latin typeface="Times New Roman" pitchFamily="18" charset="0"/>
            </a:endParaRPr>
          </a:p>
        </p:txBody>
      </p:sp>
      <p:sp>
        <p:nvSpPr>
          <p:cNvPr id="16388" name="Rectangle 2"/>
          <p:cNvSpPr>
            <a:spLocks noGrp="1" noChangeArrowheads="1"/>
          </p:cNvSpPr>
          <p:nvPr>
            <p:ph type="title"/>
          </p:nvPr>
        </p:nvSpPr>
        <p:spPr/>
        <p:txBody>
          <a:bodyPr/>
          <a:lstStyle/>
          <a:p>
            <a:pPr eaLnBrk="1" hangingPunct="1"/>
            <a:r>
              <a:rPr lang="en-US" b="1" smtClean="0">
                <a:latin typeface="Cambria" pitchFamily="18" charset="0"/>
              </a:rPr>
              <a:t>Why Is A </a:t>
            </a:r>
            <a:br>
              <a:rPr lang="en-US" b="1" smtClean="0">
                <a:latin typeface="Cambria" pitchFamily="18" charset="0"/>
              </a:rPr>
            </a:br>
            <a:r>
              <a:rPr lang="en-US" b="1" smtClean="0">
                <a:latin typeface="Cambria" pitchFamily="18" charset="0"/>
              </a:rPr>
              <a:t>Global Mindset Important?</a:t>
            </a:r>
          </a:p>
        </p:txBody>
      </p:sp>
      <p:sp>
        <p:nvSpPr>
          <p:cNvPr id="16389" name="Rectangle 3"/>
          <p:cNvSpPr>
            <a:spLocks noGrp="1" noChangeArrowheads="1"/>
          </p:cNvSpPr>
          <p:nvPr>
            <p:ph type="body" idx="1"/>
          </p:nvPr>
        </p:nvSpPr>
        <p:spPr/>
        <p:txBody>
          <a:bodyPr/>
          <a:lstStyle/>
          <a:p>
            <a:pPr eaLnBrk="1" hangingPunct="1"/>
            <a:r>
              <a:rPr lang="en-US" sz="2800" smtClean="0"/>
              <a:t>A </a:t>
            </a:r>
            <a:r>
              <a:rPr lang="en-US" sz="2800" b="1" smtClean="0">
                <a:solidFill>
                  <a:srgbClr val="959535"/>
                </a:solidFill>
              </a:rPr>
              <a:t>global mindset</a:t>
            </a:r>
            <a:r>
              <a:rPr lang="en-US" sz="2800" smtClean="0"/>
              <a:t> may be the fundamental attribute of a global manager</a:t>
            </a:r>
          </a:p>
          <a:p>
            <a:pPr lvl="1" eaLnBrk="1" hangingPunct="1"/>
            <a:r>
              <a:rPr lang="en-US" sz="2400" smtClean="0"/>
              <a:t>cognitive complexity</a:t>
            </a:r>
          </a:p>
          <a:p>
            <a:pPr lvl="1" eaLnBrk="1" hangingPunct="1"/>
            <a:r>
              <a:rPr lang="en-US" sz="2400" smtClean="0"/>
              <a:t>cosmopolitan outlook</a:t>
            </a:r>
          </a:p>
          <a:p>
            <a:pPr eaLnBrk="1" hangingPunct="1"/>
            <a:r>
              <a:rPr lang="en-US" sz="2800" smtClean="0"/>
              <a:t>A global mindset is often acquired early in life from</a:t>
            </a:r>
          </a:p>
          <a:p>
            <a:pPr lvl="1" eaLnBrk="1" hangingPunct="1"/>
            <a:r>
              <a:rPr lang="en-US" sz="2400" smtClean="0"/>
              <a:t>a family that is bicultural </a:t>
            </a:r>
          </a:p>
          <a:p>
            <a:pPr lvl="1" eaLnBrk="1" hangingPunct="1"/>
            <a:r>
              <a:rPr lang="en-US" sz="2400" smtClean="0"/>
              <a:t>living in foreign countries</a:t>
            </a:r>
          </a:p>
          <a:p>
            <a:pPr lvl="1" eaLnBrk="1" hangingPunct="1"/>
            <a:r>
              <a:rPr lang="en-US" sz="2400" smtClean="0"/>
              <a:t>learning foreign languages as a regular part of family life </a:t>
            </a:r>
          </a:p>
          <a:p>
            <a:pPr eaLnBrk="1" hangingPunct="1"/>
            <a:endParaRPr lang="en-US"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7411"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0FE160C2-39CC-44E2-B056-FBEBC983A6A5}" type="slidenum">
              <a:rPr lang="en-US">
                <a:latin typeface="Times New Roman" pitchFamily="18" charset="0"/>
              </a:rPr>
              <a:pPr eaLnBrk="1" hangingPunct="1"/>
              <a:t>15</a:t>
            </a:fld>
            <a:endParaRPr lang="en-US">
              <a:latin typeface="Times New Roman" pitchFamily="18" charset="0"/>
            </a:endParaRPr>
          </a:p>
        </p:txBody>
      </p:sp>
      <p:sp>
        <p:nvSpPr>
          <p:cNvPr id="17412" name="Rectangle 2"/>
          <p:cNvSpPr>
            <a:spLocks noGrp="1" noChangeArrowheads="1"/>
          </p:cNvSpPr>
          <p:nvPr>
            <p:ph type="title"/>
          </p:nvPr>
        </p:nvSpPr>
        <p:spPr/>
        <p:txBody>
          <a:bodyPr/>
          <a:lstStyle/>
          <a:p>
            <a:pPr eaLnBrk="1" hangingPunct="1"/>
            <a:r>
              <a:rPr lang="en-US" b="1" smtClean="0">
                <a:latin typeface="Cambria" pitchFamily="18" charset="0"/>
              </a:rPr>
              <a:t>What Is Training And Management Development?</a:t>
            </a:r>
          </a:p>
        </p:txBody>
      </p:sp>
      <p:sp>
        <p:nvSpPr>
          <p:cNvPr id="17413" name="Rectangle 3"/>
          <p:cNvSpPr>
            <a:spLocks noGrp="1" noChangeArrowheads="1"/>
          </p:cNvSpPr>
          <p:nvPr>
            <p:ph type="body" idx="1"/>
          </p:nvPr>
        </p:nvSpPr>
        <p:spPr/>
        <p:txBody>
          <a:bodyPr/>
          <a:lstStyle/>
          <a:p>
            <a:pPr eaLnBrk="1" hangingPunct="1">
              <a:lnSpc>
                <a:spcPct val="80000"/>
              </a:lnSpc>
            </a:pPr>
            <a:r>
              <a:rPr lang="en-US" sz="2800" smtClean="0"/>
              <a:t>After selecting a manager for a position, training and development programs should be implemented</a:t>
            </a:r>
          </a:p>
          <a:p>
            <a:pPr eaLnBrk="1" hangingPunct="1">
              <a:lnSpc>
                <a:spcPct val="80000"/>
              </a:lnSpc>
            </a:pPr>
            <a:r>
              <a:rPr lang="en-US" sz="2800" b="1" smtClean="0">
                <a:solidFill>
                  <a:srgbClr val="959535"/>
                </a:solidFill>
              </a:rPr>
              <a:t>Training</a:t>
            </a:r>
            <a:r>
              <a:rPr lang="en-US" sz="2800" smtClean="0"/>
              <a:t> focuses upon preparing the manager for a specific job</a:t>
            </a:r>
          </a:p>
          <a:p>
            <a:pPr eaLnBrk="1" hangingPunct="1">
              <a:lnSpc>
                <a:spcPct val="80000"/>
              </a:lnSpc>
            </a:pPr>
            <a:r>
              <a:rPr lang="en-US" sz="2800" b="1" smtClean="0">
                <a:solidFill>
                  <a:srgbClr val="959535"/>
                </a:solidFill>
              </a:rPr>
              <a:t>Management development</a:t>
            </a:r>
            <a:r>
              <a:rPr lang="en-US" sz="2800" smtClean="0"/>
              <a:t> is concerned with developing the skills of the manager over his or her career with the firm</a:t>
            </a:r>
          </a:p>
          <a:p>
            <a:pPr lvl="1" eaLnBrk="1" hangingPunct="1">
              <a:lnSpc>
                <a:spcPct val="80000"/>
              </a:lnSpc>
            </a:pPr>
            <a:r>
              <a:rPr lang="en-US" sz="2400" smtClean="0"/>
              <a:t>gives the manager a skill set and reinforces organizational culture  </a:t>
            </a:r>
          </a:p>
          <a:p>
            <a:pPr eaLnBrk="1" hangingPunct="1">
              <a:lnSpc>
                <a:spcPct val="80000"/>
              </a:lnSpc>
            </a:pPr>
            <a:r>
              <a:rPr lang="en-US" sz="2800" smtClean="0"/>
              <a:t>Historically, most firms focus more on training than on management development </a:t>
            </a:r>
          </a:p>
          <a:p>
            <a:pPr eaLnBrk="1" hangingPunct="1">
              <a:lnSpc>
                <a:spcPct val="80000"/>
              </a:lnSpc>
            </a:pPr>
            <a:endParaRPr lang="en-US" sz="2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8435"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E049CF55-3335-48E4-A0D0-8ABAF6F9AE52}" type="slidenum">
              <a:rPr lang="en-US">
                <a:latin typeface="Times New Roman" pitchFamily="18" charset="0"/>
              </a:rPr>
              <a:pPr eaLnBrk="1" hangingPunct="1"/>
              <a:t>16</a:t>
            </a:fld>
            <a:endParaRPr lang="en-US">
              <a:latin typeface="Times New Roman" pitchFamily="18" charset="0"/>
            </a:endParaRPr>
          </a:p>
        </p:txBody>
      </p:sp>
      <p:sp>
        <p:nvSpPr>
          <p:cNvPr id="18436" name="Rectangle 2"/>
          <p:cNvSpPr>
            <a:spLocks noGrp="1" noChangeArrowheads="1"/>
          </p:cNvSpPr>
          <p:nvPr>
            <p:ph type="title"/>
          </p:nvPr>
        </p:nvSpPr>
        <p:spPr/>
        <p:txBody>
          <a:bodyPr/>
          <a:lstStyle/>
          <a:p>
            <a:pPr eaLnBrk="1" hangingPunct="1"/>
            <a:r>
              <a:rPr lang="en-US" b="1" smtClean="0">
                <a:latin typeface="Cambria" pitchFamily="18" charset="0"/>
              </a:rPr>
              <a:t>Why Is Training Important For Expatriate Managers?</a:t>
            </a:r>
          </a:p>
        </p:txBody>
      </p:sp>
      <p:sp>
        <p:nvSpPr>
          <p:cNvPr id="18437" name="Rectangle 3"/>
          <p:cNvSpPr>
            <a:spLocks noGrp="1" noChangeArrowheads="1"/>
          </p:cNvSpPr>
          <p:nvPr>
            <p:ph type="body" idx="1"/>
          </p:nvPr>
        </p:nvSpPr>
        <p:spPr/>
        <p:txBody>
          <a:bodyPr/>
          <a:lstStyle/>
          <a:p>
            <a:pPr eaLnBrk="1" hangingPunct="1">
              <a:lnSpc>
                <a:spcPct val="90000"/>
              </a:lnSpc>
            </a:pPr>
            <a:r>
              <a:rPr lang="en-US" sz="2400" smtClean="0"/>
              <a:t>Training can reduce expatriate failure</a:t>
            </a:r>
          </a:p>
          <a:p>
            <a:pPr eaLnBrk="1" hangingPunct="1">
              <a:lnSpc>
                <a:spcPct val="90000"/>
              </a:lnSpc>
            </a:pPr>
            <a:r>
              <a:rPr lang="en-US" sz="2400" b="1" smtClean="0">
                <a:solidFill>
                  <a:srgbClr val="959535"/>
                </a:solidFill>
              </a:rPr>
              <a:t>Cultural training</a:t>
            </a:r>
            <a:r>
              <a:rPr lang="en-US" sz="2400" smtClean="0"/>
              <a:t> - fosters an appreciation for the host country's culture</a:t>
            </a:r>
          </a:p>
          <a:p>
            <a:pPr eaLnBrk="1" hangingPunct="1">
              <a:lnSpc>
                <a:spcPct val="90000"/>
              </a:lnSpc>
            </a:pPr>
            <a:r>
              <a:rPr lang="en-US" sz="2400" b="1" smtClean="0">
                <a:solidFill>
                  <a:srgbClr val="959535"/>
                </a:solidFill>
              </a:rPr>
              <a:t>Language training</a:t>
            </a:r>
            <a:r>
              <a:rPr lang="en-US" sz="2400" smtClean="0"/>
              <a:t> - an exclusive reliance on English diminishes an expatriate's ability to interact with host country nationals</a:t>
            </a:r>
          </a:p>
          <a:p>
            <a:pPr eaLnBrk="1" hangingPunct="1">
              <a:lnSpc>
                <a:spcPct val="90000"/>
              </a:lnSpc>
            </a:pPr>
            <a:r>
              <a:rPr lang="en-US" sz="2400" b="1" smtClean="0">
                <a:solidFill>
                  <a:srgbClr val="959535"/>
                </a:solidFill>
              </a:rPr>
              <a:t>Practical training</a:t>
            </a:r>
            <a:r>
              <a:rPr lang="en-US" sz="2400" smtClean="0"/>
              <a:t> - helps the expatriate and her family ease themselves into day-to-day life in the host country</a:t>
            </a:r>
          </a:p>
          <a:p>
            <a:pPr eaLnBrk="1" hangingPunct="1">
              <a:lnSpc>
                <a:spcPct val="90000"/>
              </a:lnSpc>
            </a:pPr>
            <a:r>
              <a:rPr lang="en-US" sz="2400" smtClean="0"/>
              <a:t>But, studies show only about 30% of managers sent on one- to five-year expatriate assignments received training before their departure </a:t>
            </a:r>
          </a:p>
          <a:p>
            <a:pPr eaLnBrk="1" hangingPunct="1">
              <a:lnSpc>
                <a:spcPct val="90000"/>
              </a:lnSpc>
            </a:pPr>
            <a:endParaRPr lang="en-US"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9459"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64F550FF-0C0D-4948-AB80-D907F2562D2A}" type="slidenum">
              <a:rPr lang="en-US">
                <a:latin typeface="Times New Roman" pitchFamily="18" charset="0"/>
              </a:rPr>
              <a:pPr eaLnBrk="1" hangingPunct="1"/>
              <a:t>17</a:t>
            </a:fld>
            <a:endParaRPr lang="en-US">
              <a:latin typeface="Times New Roman" pitchFamily="18" charset="0"/>
            </a:endParaRPr>
          </a:p>
        </p:txBody>
      </p:sp>
      <p:sp>
        <p:nvSpPr>
          <p:cNvPr id="19460" name="Rectangle 2"/>
          <p:cNvSpPr>
            <a:spLocks noGrp="1" noChangeArrowheads="1"/>
          </p:cNvSpPr>
          <p:nvPr>
            <p:ph type="title"/>
          </p:nvPr>
        </p:nvSpPr>
        <p:spPr/>
        <p:txBody>
          <a:bodyPr/>
          <a:lstStyle/>
          <a:p>
            <a:pPr eaLnBrk="1" hangingPunct="1"/>
            <a:r>
              <a:rPr lang="en-US" b="1" smtClean="0">
                <a:latin typeface="Cambria" pitchFamily="18" charset="0"/>
              </a:rPr>
              <a:t>What Happens When Expatriates Return Home?</a:t>
            </a:r>
          </a:p>
        </p:txBody>
      </p:sp>
      <p:sp>
        <p:nvSpPr>
          <p:cNvPr id="19461" name="Rectangle 3"/>
          <p:cNvSpPr>
            <a:spLocks noGrp="1" noChangeArrowheads="1"/>
          </p:cNvSpPr>
          <p:nvPr>
            <p:ph type="body" idx="1"/>
          </p:nvPr>
        </p:nvSpPr>
        <p:spPr/>
        <p:txBody>
          <a:bodyPr/>
          <a:lstStyle/>
          <a:p>
            <a:pPr eaLnBrk="1" hangingPunct="1"/>
            <a:r>
              <a:rPr lang="en-US" smtClean="0"/>
              <a:t>Training and development should include preparing and developing expatriate managers for reentry into their home country organization </a:t>
            </a:r>
          </a:p>
          <a:p>
            <a:pPr lvl="1" eaLnBrk="1" hangingPunct="1"/>
            <a:r>
              <a:rPr lang="en-US" smtClean="0"/>
              <a:t>need good programs for re-integrating expatriates back into work life within their home country organization and for utilizing the knowledge they acquired while abroad</a:t>
            </a:r>
          </a:p>
          <a:p>
            <a:pPr eaLnBrk="1" hangingPunct="1"/>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0483"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95E169AF-CFBD-4842-A911-4FDC4164F77A}" type="slidenum">
              <a:rPr lang="en-US">
                <a:latin typeface="Times New Roman" pitchFamily="18" charset="0"/>
              </a:rPr>
              <a:pPr eaLnBrk="1" hangingPunct="1"/>
              <a:t>18</a:t>
            </a:fld>
            <a:endParaRPr lang="en-US">
              <a:latin typeface="Times New Roman" pitchFamily="18" charset="0"/>
            </a:endParaRPr>
          </a:p>
        </p:txBody>
      </p:sp>
      <p:sp>
        <p:nvSpPr>
          <p:cNvPr id="20484" name="Rectangle 2"/>
          <p:cNvSpPr>
            <a:spLocks noGrp="1" noChangeArrowheads="1"/>
          </p:cNvSpPr>
          <p:nvPr>
            <p:ph type="title"/>
          </p:nvPr>
        </p:nvSpPr>
        <p:spPr/>
        <p:txBody>
          <a:bodyPr/>
          <a:lstStyle/>
          <a:p>
            <a:pPr eaLnBrk="1" hangingPunct="1"/>
            <a:r>
              <a:rPr lang="en-US" sz="4000" b="1" smtClean="0">
                <a:latin typeface="Cambria" pitchFamily="18" charset="0"/>
              </a:rPr>
              <a:t>Why Is Management Development Important To Firm  Strategy?</a:t>
            </a:r>
          </a:p>
        </p:txBody>
      </p:sp>
      <p:sp>
        <p:nvSpPr>
          <p:cNvPr id="20485" name="Rectangle 3"/>
          <p:cNvSpPr>
            <a:spLocks noGrp="1" noChangeArrowheads="1"/>
          </p:cNvSpPr>
          <p:nvPr>
            <p:ph type="body" idx="1"/>
          </p:nvPr>
        </p:nvSpPr>
        <p:spPr/>
        <p:txBody>
          <a:bodyPr/>
          <a:lstStyle/>
          <a:p>
            <a:pPr eaLnBrk="1" hangingPunct="1"/>
            <a:r>
              <a:rPr lang="en-US" sz="2800" smtClean="0"/>
              <a:t>Management development programs increase the overall skill levels of managers through </a:t>
            </a:r>
          </a:p>
          <a:p>
            <a:pPr lvl="1" eaLnBrk="1" hangingPunct="1"/>
            <a:r>
              <a:rPr lang="en-US" sz="2400" smtClean="0"/>
              <a:t>ongoing management education</a:t>
            </a:r>
          </a:p>
          <a:p>
            <a:pPr lvl="1" eaLnBrk="1" hangingPunct="1"/>
            <a:r>
              <a:rPr lang="en-US" sz="2400" smtClean="0"/>
              <a:t>rotations of managers through jobs within the firm to give them varied experiences</a:t>
            </a:r>
          </a:p>
          <a:p>
            <a:pPr eaLnBrk="1" hangingPunct="1"/>
            <a:r>
              <a:rPr lang="en-US" sz="2800" smtClean="0"/>
              <a:t>Management development can be a strategic tool to build a strong unifying culture and informal management network, both of which are supportive of a transnational and global strategy</a:t>
            </a:r>
          </a:p>
          <a:p>
            <a:pPr eaLnBrk="1" hangingPunct="1"/>
            <a:endParaRPr lang="en-US" sz="28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1507"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03B6F359-D0EB-48C2-AE87-780EE70814BC}" type="slidenum">
              <a:rPr lang="en-US">
                <a:latin typeface="Times New Roman" pitchFamily="18" charset="0"/>
              </a:rPr>
              <a:pPr eaLnBrk="1" hangingPunct="1"/>
              <a:t>19</a:t>
            </a:fld>
            <a:endParaRPr lang="en-US">
              <a:latin typeface="Times New Roman" pitchFamily="18" charset="0"/>
            </a:endParaRPr>
          </a:p>
        </p:txBody>
      </p:sp>
      <p:sp>
        <p:nvSpPr>
          <p:cNvPr id="21508" name="Rectangle 2"/>
          <p:cNvSpPr>
            <a:spLocks noGrp="1" noChangeArrowheads="1"/>
          </p:cNvSpPr>
          <p:nvPr>
            <p:ph type="title"/>
          </p:nvPr>
        </p:nvSpPr>
        <p:spPr/>
        <p:txBody>
          <a:bodyPr/>
          <a:lstStyle/>
          <a:p>
            <a:pPr eaLnBrk="1" hangingPunct="1"/>
            <a:r>
              <a:rPr lang="en-US" b="1" smtClean="0">
                <a:latin typeface="Cambria" pitchFamily="18" charset="0"/>
              </a:rPr>
              <a:t>How Should </a:t>
            </a:r>
            <a:br>
              <a:rPr lang="en-US" b="1" smtClean="0">
                <a:latin typeface="Cambria" pitchFamily="18" charset="0"/>
              </a:rPr>
            </a:br>
            <a:r>
              <a:rPr lang="en-US" b="1" smtClean="0">
                <a:latin typeface="Cambria" pitchFamily="18" charset="0"/>
              </a:rPr>
              <a:t>Expatriates Be Evaluated?</a:t>
            </a:r>
          </a:p>
        </p:txBody>
      </p:sp>
      <p:sp>
        <p:nvSpPr>
          <p:cNvPr id="21509" name="Rectangle 3"/>
          <p:cNvSpPr>
            <a:spLocks noGrp="1" noChangeArrowheads="1"/>
          </p:cNvSpPr>
          <p:nvPr>
            <p:ph type="body" idx="1"/>
          </p:nvPr>
        </p:nvSpPr>
        <p:spPr/>
        <p:txBody>
          <a:bodyPr/>
          <a:lstStyle/>
          <a:p>
            <a:pPr eaLnBrk="1" hangingPunct="1"/>
            <a:r>
              <a:rPr lang="en-US" sz="2800" smtClean="0"/>
              <a:t>Evaluating expatriates can be especially complex </a:t>
            </a:r>
          </a:p>
          <a:p>
            <a:pPr lvl="1" eaLnBrk="1" hangingPunct="1"/>
            <a:r>
              <a:rPr lang="en-US" sz="2400" smtClean="0"/>
              <a:t>typically, both host nation managers and home office managers evaluate the performance of expatriate managers</a:t>
            </a:r>
          </a:p>
          <a:p>
            <a:pPr eaLnBrk="1" hangingPunct="1"/>
            <a:r>
              <a:rPr lang="en-US" sz="2800" smtClean="0"/>
              <a:t>But, both types of managers are subject to unintentional bias</a:t>
            </a:r>
          </a:p>
          <a:p>
            <a:pPr lvl="1" eaLnBrk="1" hangingPunct="1"/>
            <a:r>
              <a:rPr lang="en-US" sz="2400" smtClean="0"/>
              <a:t>home country managers tend to rely on hard data when evaluating expatriates</a:t>
            </a:r>
          </a:p>
          <a:p>
            <a:pPr lvl="1" eaLnBrk="1" hangingPunct="1"/>
            <a:r>
              <a:rPr lang="en-US" sz="2400" smtClean="0"/>
              <a:t>host country managers can be biased towards their own frame of reference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4099"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38FB190F-0035-48F7-9B37-5169C82CD93D}" type="slidenum">
              <a:rPr lang="en-US">
                <a:latin typeface="Times New Roman" pitchFamily="18" charset="0"/>
              </a:rPr>
              <a:pPr eaLnBrk="1" hangingPunct="1"/>
              <a:t>2</a:t>
            </a:fld>
            <a:endParaRPr lang="en-US">
              <a:latin typeface="Times New Roman" pitchFamily="18" charset="0"/>
            </a:endParaRPr>
          </a:p>
        </p:txBody>
      </p:sp>
      <p:sp>
        <p:nvSpPr>
          <p:cNvPr id="4100" name="Rectangle 2"/>
          <p:cNvSpPr>
            <a:spLocks noGrp="1" noChangeArrowheads="1"/>
          </p:cNvSpPr>
          <p:nvPr>
            <p:ph type="title"/>
          </p:nvPr>
        </p:nvSpPr>
        <p:spPr/>
        <p:txBody>
          <a:bodyPr/>
          <a:lstStyle/>
          <a:p>
            <a:pPr eaLnBrk="1" hangingPunct="1"/>
            <a:r>
              <a:rPr lang="en-US" b="1" smtClean="0">
                <a:latin typeface="Cambria" pitchFamily="18" charset="0"/>
              </a:rPr>
              <a:t>What Is Human </a:t>
            </a:r>
            <a:br>
              <a:rPr lang="en-US" b="1" smtClean="0">
                <a:latin typeface="Cambria" pitchFamily="18" charset="0"/>
              </a:rPr>
            </a:br>
            <a:r>
              <a:rPr lang="en-US" b="1" smtClean="0">
                <a:latin typeface="Cambria" pitchFamily="18" charset="0"/>
              </a:rPr>
              <a:t>Resource Management?</a:t>
            </a:r>
          </a:p>
        </p:txBody>
      </p:sp>
      <p:sp>
        <p:nvSpPr>
          <p:cNvPr id="4101" name="Rectangle 3"/>
          <p:cNvSpPr>
            <a:spLocks noGrp="1" noChangeArrowheads="1"/>
          </p:cNvSpPr>
          <p:nvPr>
            <p:ph type="body" idx="1"/>
          </p:nvPr>
        </p:nvSpPr>
        <p:spPr/>
        <p:txBody>
          <a:bodyPr/>
          <a:lstStyle/>
          <a:p>
            <a:pPr eaLnBrk="1" hangingPunct="1">
              <a:lnSpc>
                <a:spcPct val="80000"/>
              </a:lnSpc>
            </a:pPr>
            <a:r>
              <a:rPr lang="en-US" sz="2800" b="1" smtClean="0">
                <a:solidFill>
                  <a:srgbClr val="959535"/>
                </a:solidFill>
              </a:rPr>
              <a:t>Human resource management</a:t>
            </a:r>
            <a:r>
              <a:rPr lang="en-US" sz="2800" smtClean="0"/>
              <a:t> (</a:t>
            </a:r>
            <a:r>
              <a:rPr lang="en-US" sz="2800" b="1" smtClean="0">
                <a:solidFill>
                  <a:srgbClr val="959535"/>
                </a:solidFill>
              </a:rPr>
              <a:t>HRM</a:t>
            </a:r>
            <a:r>
              <a:rPr lang="en-US" sz="2800" smtClean="0"/>
              <a:t>) refers to the activities an organization carries out to utilize its human resources effectively  </a:t>
            </a:r>
          </a:p>
          <a:p>
            <a:pPr eaLnBrk="1" hangingPunct="1">
              <a:lnSpc>
                <a:spcPct val="80000"/>
              </a:lnSpc>
            </a:pPr>
            <a:r>
              <a:rPr lang="en-US" sz="2800" smtClean="0"/>
              <a:t>These activities include</a:t>
            </a:r>
          </a:p>
          <a:p>
            <a:pPr lvl="1" eaLnBrk="1" hangingPunct="1">
              <a:lnSpc>
                <a:spcPct val="80000"/>
              </a:lnSpc>
            </a:pPr>
            <a:r>
              <a:rPr lang="en-US" sz="2400" smtClean="0"/>
              <a:t>determining the firm's human resource strategy</a:t>
            </a:r>
          </a:p>
          <a:p>
            <a:pPr lvl="1" eaLnBrk="1" hangingPunct="1">
              <a:lnSpc>
                <a:spcPct val="80000"/>
              </a:lnSpc>
            </a:pPr>
            <a:r>
              <a:rPr lang="en-US" sz="2400" smtClean="0"/>
              <a:t>staffing</a:t>
            </a:r>
          </a:p>
          <a:p>
            <a:pPr lvl="1" eaLnBrk="1" hangingPunct="1">
              <a:lnSpc>
                <a:spcPct val="80000"/>
              </a:lnSpc>
            </a:pPr>
            <a:r>
              <a:rPr lang="en-US" sz="2400" smtClean="0"/>
              <a:t>performance evaluation</a:t>
            </a:r>
          </a:p>
          <a:p>
            <a:pPr lvl="1" eaLnBrk="1" hangingPunct="1">
              <a:lnSpc>
                <a:spcPct val="80000"/>
              </a:lnSpc>
            </a:pPr>
            <a:r>
              <a:rPr lang="en-US" sz="2400" smtClean="0"/>
              <a:t>management development</a:t>
            </a:r>
          </a:p>
          <a:p>
            <a:pPr lvl="1" eaLnBrk="1" hangingPunct="1">
              <a:lnSpc>
                <a:spcPct val="80000"/>
              </a:lnSpc>
            </a:pPr>
            <a:r>
              <a:rPr lang="en-US" sz="2400" smtClean="0"/>
              <a:t>compensation</a:t>
            </a:r>
          </a:p>
          <a:p>
            <a:pPr lvl="1" eaLnBrk="1" hangingPunct="1">
              <a:lnSpc>
                <a:spcPct val="80000"/>
              </a:lnSpc>
            </a:pPr>
            <a:r>
              <a:rPr lang="en-US" sz="2400" smtClean="0"/>
              <a:t>labor relations</a:t>
            </a:r>
          </a:p>
          <a:p>
            <a:pPr eaLnBrk="1" hangingPunct="1">
              <a:lnSpc>
                <a:spcPct val="80000"/>
              </a:lnSpc>
            </a:pPr>
            <a:r>
              <a:rPr lang="en-US" sz="2800" smtClean="0"/>
              <a:t>Firms need to ensure there is a fit between their human resources practices and strategy</a:t>
            </a:r>
          </a:p>
          <a:p>
            <a:pPr eaLnBrk="1" hangingPunct="1">
              <a:lnSpc>
                <a:spcPct val="80000"/>
              </a:lnSpc>
            </a:pPr>
            <a:endParaRPr lang="en-US" sz="28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2531"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7A81505F-24DC-468B-BE9C-3B363304B2A6}" type="slidenum">
              <a:rPr lang="en-US">
                <a:latin typeface="Times New Roman" pitchFamily="18" charset="0"/>
              </a:rPr>
              <a:pPr eaLnBrk="1" hangingPunct="1"/>
              <a:t>20</a:t>
            </a:fld>
            <a:endParaRPr lang="en-US">
              <a:latin typeface="Times New Roman" pitchFamily="18" charset="0"/>
            </a:endParaRPr>
          </a:p>
        </p:txBody>
      </p:sp>
      <p:sp>
        <p:nvSpPr>
          <p:cNvPr id="22532" name="Rectangle 2"/>
          <p:cNvSpPr>
            <a:spLocks noGrp="1" noChangeArrowheads="1"/>
          </p:cNvSpPr>
          <p:nvPr>
            <p:ph type="title"/>
          </p:nvPr>
        </p:nvSpPr>
        <p:spPr/>
        <p:txBody>
          <a:bodyPr/>
          <a:lstStyle/>
          <a:p>
            <a:pPr eaLnBrk="1" hangingPunct="1"/>
            <a:r>
              <a:rPr lang="en-US" b="1" smtClean="0">
                <a:latin typeface="Cambria" pitchFamily="18" charset="0"/>
              </a:rPr>
              <a:t>How Can Performance Appraisal Bias Be Reduced?</a:t>
            </a:r>
          </a:p>
        </p:txBody>
      </p:sp>
      <p:sp>
        <p:nvSpPr>
          <p:cNvPr id="22533" name="Rectangle 3"/>
          <p:cNvSpPr>
            <a:spLocks noGrp="1" noChangeArrowheads="1"/>
          </p:cNvSpPr>
          <p:nvPr>
            <p:ph type="body" idx="1"/>
          </p:nvPr>
        </p:nvSpPr>
        <p:spPr/>
        <p:txBody>
          <a:bodyPr/>
          <a:lstStyle/>
          <a:p>
            <a:pPr eaLnBrk="1" hangingPunct="1"/>
            <a:r>
              <a:rPr lang="en-US" smtClean="0"/>
              <a:t>To reduce bias in performance appraisal</a:t>
            </a:r>
          </a:p>
          <a:p>
            <a:pPr lvl="1" eaLnBrk="1" hangingPunct="1"/>
            <a:r>
              <a:rPr lang="en-US" smtClean="0"/>
              <a:t>more weight should be given to an on-site manager's appraisal than to an off-site manager's appraisal</a:t>
            </a:r>
          </a:p>
          <a:p>
            <a:pPr lvl="1" eaLnBrk="1" hangingPunct="1"/>
            <a:r>
              <a:rPr lang="en-US" smtClean="0"/>
              <a:t>a former expatriate who has served in the same location should be involved in the process </a:t>
            </a:r>
          </a:p>
          <a:p>
            <a:pPr lvl="1" eaLnBrk="1" hangingPunct="1"/>
            <a:r>
              <a:rPr lang="en-US" smtClean="0"/>
              <a:t>home office managers should be consulted before an on-site manager completes a formal termination evaluation</a:t>
            </a:r>
          </a:p>
          <a:p>
            <a:pPr eaLnBrk="1" hangingPunct="1"/>
            <a:endParaRPr lang="en-US" smtClean="0"/>
          </a:p>
          <a:p>
            <a:pPr eaLnBrk="1" hangingPunct="1"/>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3555"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DD381E0A-D3D0-41D4-9A71-14AB08B52423}" type="slidenum">
              <a:rPr lang="en-US">
                <a:latin typeface="Times New Roman" pitchFamily="18" charset="0"/>
              </a:rPr>
              <a:pPr eaLnBrk="1" hangingPunct="1"/>
              <a:t>21</a:t>
            </a:fld>
            <a:endParaRPr lang="en-US">
              <a:latin typeface="Times New Roman" pitchFamily="18" charset="0"/>
            </a:endParaRPr>
          </a:p>
        </p:txBody>
      </p:sp>
      <p:sp>
        <p:nvSpPr>
          <p:cNvPr id="23556" name="Rectangle 2"/>
          <p:cNvSpPr>
            <a:spLocks noGrp="1" noChangeArrowheads="1"/>
          </p:cNvSpPr>
          <p:nvPr>
            <p:ph type="title"/>
          </p:nvPr>
        </p:nvSpPr>
        <p:spPr/>
        <p:txBody>
          <a:bodyPr/>
          <a:lstStyle/>
          <a:p>
            <a:pPr eaLnBrk="1" hangingPunct="1"/>
            <a:r>
              <a:rPr lang="en-US" b="1" smtClean="0">
                <a:latin typeface="Cambria" pitchFamily="18" charset="0"/>
              </a:rPr>
              <a:t>What Are The Key Issues In Compensating Expatriates?</a:t>
            </a:r>
          </a:p>
        </p:txBody>
      </p:sp>
      <p:sp>
        <p:nvSpPr>
          <p:cNvPr id="23557" name="Rectangle 3"/>
          <p:cNvSpPr>
            <a:spLocks noGrp="1" noChangeArrowheads="1"/>
          </p:cNvSpPr>
          <p:nvPr>
            <p:ph type="body" idx="1"/>
          </p:nvPr>
        </p:nvSpPr>
        <p:spPr/>
        <p:txBody>
          <a:bodyPr/>
          <a:lstStyle/>
          <a:p>
            <a:pPr marL="609600" indent="-609600" eaLnBrk="1" hangingPunct="1"/>
            <a:r>
              <a:rPr lang="en-US" smtClean="0"/>
              <a:t>Two key issues on compensation</a:t>
            </a:r>
          </a:p>
          <a:p>
            <a:pPr marL="609600" indent="-609600" eaLnBrk="1" hangingPunct="1">
              <a:buFont typeface="Wingdings" pitchFamily="2" charset="2"/>
              <a:buAutoNum type="arabicPeriod"/>
            </a:pPr>
            <a:r>
              <a:rPr lang="en-US" smtClean="0"/>
              <a:t>How to adjust compensation to reflect differences in economic circumstances and compensation practices</a:t>
            </a:r>
          </a:p>
          <a:p>
            <a:pPr marL="609600" indent="-609600" eaLnBrk="1" hangingPunct="1">
              <a:buFont typeface="Wingdings" pitchFamily="2" charset="2"/>
              <a:buAutoNum type="arabicPeriod"/>
            </a:pPr>
            <a:r>
              <a:rPr lang="en-US" smtClean="0"/>
              <a:t>How to pay expatriate managers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4579"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B891D139-CB84-4D9F-8D52-1B207BB3AFB8}" type="slidenum">
              <a:rPr lang="en-US">
                <a:latin typeface="Times New Roman" pitchFamily="18" charset="0"/>
              </a:rPr>
              <a:pPr eaLnBrk="1" hangingPunct="1"/>
              <a:t>22</a:t>
            </a:fld>
            <a:endParaRPr lang="en-US">
              <a:latin typeface="Times New Roman" pitchFamily="18" charset="0"/>
            </a:endParaRPr>
          </a:p>
        </p:txBody>
      </p:sp>
      <p:sp>
        <p:nvSpPr>
          <p:cNvPr id="24580" name="Rectangle 2"/>
          <p:cNvSpPr>
            <a:spLocks noGrp="1" noChangeArrowheads="1"/>
          </p:cNvSpPr>
          <p:nvPr>
            <p:ph type="title"/>
          </p:nvPr>
        </p:nvSpPr>
        <p:spPr/>
        <p:txBody>
          <a:bodyPr/>
          <a:lstStyle/>
          <a:p>
            <a:pPr eaLnBrk="1" hangingPunct="1"/>
            <a:r>
              <a:rPr lang="en-US" sz="4000" b="1" smtClean="0">
                <a:latin typeface="Cambria" pitchFamily="18" charset="0"/>
              </a:rPr>
              <a:t>How Should National Differences In Compensation Be Treated?</a:t>
            </a:r>
          </a:p>
        </p:txBody>
      </p:sp>
      <p:sp>
        <p:nvSpPr>
          <p:cNvPr id="24581" name="Rectangle 3"/>
          <p:cNvSpPr>
            <a:spLocks noGrp="1" noChangeArrowheads="1"/>
          </p:cNvSpPr>
          <p:nvPr>
            <p:ph type="body" idx="1"/>
          </p:nvPr>
        </p:nvSpPr>
        <p:spPr/>
        <p:txBody>
          <a:bodyPr/>
          <a:lstStyle/>
          <a:p>
            <a:pPr eaLnBrk="1" hangingPunct="1">
              <a:lnSpc>
                <a:spcPct val="90000"/>
              </a:lnSpc>
            </a:pPr>
            <a:r>
              <a:rPr lang="en-US" sz="2400" smtClean="0"/>
              <a:t>Currently, there are substantial differences in executive compensation across countries</a:t>
            </a:r>
          </a:p>
          <a:p>
            <a:pPr lvl="1" eaLnBrk="1" hangingPunct="1">
              <a:lnSpc>
                <a:spcPct val="90000"/>
              </a:lnSpc>
            </a:pPr>
            <a:r>
              <a:rPr lang="en-US" sz="2000" smtClean="0"/>
              <a:t>a top U.S. executive made an average of $525,923 in the 2005-2006 period, compared to $237,697 in Japan, and $158,146 in Taiwan</a:t>
            </a:r>
          </a:p>
          <a:p>
            <a:pPr eaLnBrk="1" hangingPunct="1">
              <a:lnSpc>
                <a:spcPct val="90000"/>
              </a:lnSpc>
            </a:pPr>
            <a:r>
              <a:rPr lang="en-US" sz="2400" b="1" smtClean="0">
                <a:solidFill>
                  <a:srgbClr val="959535"/>
                </a:solidFill>
              </a:rPr>
              <a:t>Question:</a:t>
            </a:r>
            <a:r>
              <a:rPr lang="en-US" sz="2400" smtClean="0"/>
              <a:t> Should pay be equalized across countries?</a:t>
            </a:r>
          </a:p>
          <a:p>
            <a:pPr eaLnBrk="1" hangingPunct="1">
              <a:lnSpc>
                <a:spcPct val="90000"/>
              </a:lnSpc>
            </a:pPr>
            <a:r>
              <a:rPr lang="en-US" sz="2400" smtClean="0"/>
              <a:t>Many firms have recently moved toward a compensation structure that is based on global standards</a:t>
            </a:r>
          </a:p>
          <a:p>
            <a:pPr lvl="1" eaLnBrk="1" hangingPunct="1">
              <a:lnSpc>
                <a:spcPct val="90000"/>
              </a:lnSpc>
            </a:pPr>
            <a:r>
              <a:rPr lang="en-US" sz="2000" smtClean="0"/>
              <a:t>especially important in firms with a geocentric staffing policy</a:t>
            </a:r>
          </a:p>
          <a:p>
            <a:pPr eaLnBrk="1" hangingPunct="1">
              <a:lnSpc>
                <a:spcPct val="90000"/>
              </a:lnSpc>
            </a:pPr>
            <a:r>
              <a:rPr lang="en-US" sz="2400" smtClean="0"/>
              <a:t>But, most firms still set pay according to the prevailing standards in each country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5603"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93D53812-9135-4D43-A6B9-F0C9EED317AD}" type="slidenum">
              <a:rPr lang="en-US">
                <a:latin typeface="Times New Roman" pitchFamily="18" charset="0"/>
              </a:rPr>
              <a:pPr eaLnBrk="1" hangingPunct="1"/>
              <a:t>23</a:t>
            </a:fld>
            <a:endParaRPr lang="en-US">
              <a:latin typeface="Times New Roman" pitchFamily="18" charset="0"/>
            </a:endParaRPr>
          </a:p>
        </p:txBody>
      </p:sp>
      <p:sp>
        <p:nvSpPr>
          <p:cNvPr id="25604" name="Rectangle 2"/>
          <p:cNvSpPr>
            <a:spLocks noGrp="1" noChangeArrowheads="1"/>
          </p:cNvSpPr>
          <p:nvPr>
            <p:ph type="title"/>
          </p:nvPr>
        </p:nvSpPr>
        <p:spPr/>
        <p:txBody>
          <a:bodyPr/>
          <a:lstStyle/>
          <a:p>
            <a:pPr eaLnBrk="1" hangingPunct="1"/>
            <a:r>
              <a:rPr lang="en-US" b="1" smtClean="0">
                <a:latin typeface="Cambria" pitchFamily="18" charset="0"/>
              </a:rPr>
              <a:t>How Should </a:t>
            </a:r>
            <a:br>
              <a:rPr lang="en-US" b="1" smtClean="0">
                <a:latin typeface="Cambria" pitchFamily="18" charset="0"/>
              </a:rPr>
            </a:br>
            <a:r>
              <a:rPr lang="en-US" b="1" smtClean="0">
                <a:latin typeface="Cambria" pitchFamily="18" charset="0"/>
              </a:rPr>
              <a:t>Expatriates Be Paid?</a:t>
            </a:r>
          </a:p>
        </p:txBody>
      </p:sp>
      <p:sp>
        <p:nvSpPr>
          <p:cNvPr id="25605" name="Rectangle 3"/>
          <p:cNvSpPr>
            <a:spLocks noGrp="1" noChangeArrowheads="1"/>
          </p:cNvSpPr>
          <p:nvPr>
            <p:ph type="body" idx="1"/>
          </p:nvPr>
        </p:nvSpPr>
        <p:spPr/>
        <p:txBody>
          <a:bodyPr/>
          <a:lstStyle/>
          <a:p>
            <a:pPr marL="457200" indent="-457200" eaLnBrk="1" hangingPunct="1">
              <a:lnSpc>
                <a:spcPct val="90000"/>
              </a:lnSpc>
            </a:pPr>
            <a:r>
              <a:rPr lang="en-US" sz="2400" smtClean="0"/>
              <a:t>Most firms use the </a:t>
            </a:r>
            <a:r>
              <a:rPr lang="en-US" sz="2400" b="1" smtClean="0">
                <a:solidFill>
                  <a:srgbClr val="959535"/>
                </a:solidFill>
              </a:rPr>
              <a:t>balance sheet approach</a:t>
            </a:r>
            <a:r>
              <a:rPr lang="en-US" sz="2400" smtClean="0"/>
              <a:t> - equalizes purchasing power across countries so employees have the same living standard in their foreign posting as at home</a:t>
            </a:r>
          </a:p>
          <a:p>
            <a:pPr marL="457200" indent="-457200" eaLnBrk="1" hangingPunct="1">
              <a:lnSpc>
                <a:spcPct val="90000"/>
              </a:lnSpc>
            </a:pPr>
            <a:r>
              <a:rPr lang="en-US" sz="2400" smtClean="0"/>
              <a:t>A compensation package has five components </a:t>
            </a:r>
          </a:p>
          <a:p>
            <a:pPr marL="457200" indent="-457200" eaLnBrk="1" hangingPunct="1">
              <a:lnSpc>
                <a:spcPct val="90000"/>
              </a:lnSpc>
              <a:buFont typeface="Wingdings" pitchFamily="2" charset="2"/>
              <a:buAutoNum type="arabicPeriod"/>
            </a:pPr>
            <a:r>
              <a:rPr lang="en-US" sz="2400" b="1" smtClean="0">
                <a:solidFill>
                  <a:srgbClr val="959535"/>
                </a:solidFill>
              </a:rPr>
              <a:t>Base salary </a:t>
            </a:r>
            <a:r>
              <a:rPr lang="en-US" sz="2400" smtClean="0"/>
              <a:t>- normally in the same range as the base salary for a similar position in the home country</a:t>
            </a:r>
          </a:p>
          <a:p>
            <a:pPr marL="838200" lvl="1" indent="-381000" eaLnBrk="1" hangingPunct="1">
              <a:lnSpc>
                <a:spcPct val="90000"/>
              </a:lnSpc>
            </a:pPr>
            <a:r>
              <a:rPr lang="en-US" sz="2000" smtClean="0"/>
              <a:t>can be paid either in the home currency or in the local currency</a:t>
            </a:r>
            <a:endParaRPr lang="en-US" sz="2000" b="1" smtClean="0">
              <a:solidFill>
                <a:srgbClr val="959535"/>
              </a:solidFill>
            </a:endParaRPr>
          </a:p>
          <a:p>
            <a:pPr marL="457200" indent="-457200" eaLnBrk="1" hangingPunct="1">
              <a:lnSpc>
                <a:spcPct val="90000"/>
              </a:lnSpc>
              <a:buFont typeface="Wingdings" pitchFamily="2" charset="2"/>
              <a:buAutoNum type="arabicPeriod"/>
            </a:pPr>
            <a:r>
              <a:rPr lang="en-US" sz="2400" b="1" smtClean="0">
                <a:solidFill>
                  <a:srgbClr val="959535"/>
                </a:solidFill>
              </a:rPr>
              <a:t>Foreign service premium</a:t>
            </a:r>
            <a:r>
              <a:rPr lang="en-US" sz="2400" smtClean="0"/>
              <a:t> - extra pay the expatriate receives for working outside his country of origin</a:t>
            </a:r>
          </a:p>
          <a:p>
            <a:pPr marL="838200" lvl="1" indent="-381000" eaLnBrk="1" hangingPunct="1">
              <a:lnSpc>
                <a:spcPct val="90000"/>
              </a:lnSpc>
            </a:pPr>
            <a:r>
              <a:rPr lang="en-US" sz="2000" smtClean="0"/>
              <a:t>generally offered as an incentive to accept foreign assignments</a:t>
            </a:r>
            <a:endParaRPr lang="en-US" sz="2000" b="1" smtClean="0">
              <a:solidFill>
                <a:srgbClr val="959535"/>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6627"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75C004D0-7C9F-476C-9DF8-214F8F714A32}" type="slidenum">
              <a:rPr lang="en-US">
                <a:latin typeface="Times New Roman" pitchFamily="18" charset="0"/>
              </a:rPr>
              <a:pPr eaLnBrk="1" hangingPunct="1"/>
              <a:t>24</a:t>
            </a:fld>
            <a:endParaRPr lang="en-US">
              <a:latin typeface="Times New Roman" pitchFamily="18" charset="0"/>
            </a:endParaRPr>
          </a:p>
        </p:txBody>
      </p:sp>
      <p:sp>
        <p:nvSpPr>
          <p:cNvPr id="26628" name="Rectangle 2"/>
          <p:cNvSpPr>
            <a:spLocks noGrp="1" noChangeArrowheads="1"/>
          </p:cNvSpPr>
          <p:nvPr>
            <p:ph type="title"/>
          </p:nvPr>
        </p:nvSpPr>
        <p:spPr/>
        <p:txBody>
          <a:bodyPr/>
          <a:lstStyle/>
          <a:p>
            <a:pPr eaLnBrk="1" hangingPunct="1"/>
            <a:r>
              <a:rPr lang="en-US" b="1" smtClean="0">
                <a:latin typeface="Cambria" pitchFamily="18" charset="0"/>
              </a:rPr>
              <a:t>How Should </a:t>
            </a:r>
            <a:br>
              <a:rPr lang="en-US" b="1" smtClean="0">
                <a:latin typeface="Cambria" pitchFamily="18" charset="0"/>
              </a:rPr>
            </a:br>
            <a:r>
              <a:rPr lang="en-US" b="1" smtClean="0">
                <a:latin typeface="Cambria" pitchFamily="18" charset="0"/>
              </a:rPr>
              <a:t>Expatriates Be Paid?</a:t>
            </a:r>
          </a:p>
        </p:txBody>
      </p:sp>
      <p:sp>
        <p:nvSpPr>
          <p:cNvPr id="26629" name="Rectangle 3"/>
          <p:cNvSpPr>
            <a:spLocks noGrp="1" noChangeArrowheads="1"/>
          </p:cNvSpPr>
          <p:nvPr>
            <p:ph type="body" idx="1"/>
          </p:nvPr>
        </p:nvSpPr>
        <p:spPr/>
        <p:txBody>
          <a:bodyPr/>
          <a:lstStyle/>
          <a:p>
            <a:pPr marL="609600" indent="-609600" eaLnBrk="1" hangingPunct="1">
              <a:lnSpc>
                <a:spcPct val="90000"/>
              </a:lnSpc>
              <a:buFont typeface="Wingdings" pitchFamily="2" charset="2"/>
              <a:buAutoNum type="arabicPeriod" startAt="3"/>
            </a:pPr>
            <a:r>
              <a:rPr lang="en-US" sz="2800" b="1" smtClean="0">
                <a:solidFill>
                  <a:srgbClr val="959535"/>
                </a:solidFill>
              </a:rPr>
              <a:t>Various allowances </a:t>
            </a:r>
            <a:r>
              <a:rPr lang="en-US" sz="2800" smtClean="0"/>
              <a:t>- hardship, housing, cost-of-living, education </a:t>
            </a:r>
            <a:endParaRPr lang="en-US" sz="2800" b="1" smtClean="0">
              <a:solidFill>
                <a:srgbClr val="959535"/>
              </a:solidFill>
            </a:endParaRPr>
          </a:p>
          <a:p>
            <a:pPr marL="609600" indent="-609600" eaLnBrk="1" hangingPunct="1">
              <a:lnSpc>
                <a:spcPct val="90000"/>
              </a:lnSpc>
              <a:buFont typeface="Wingdings" pitchFamily="2" charset="2"/>
              <a:buAutoNum type="arabicPeriod" startAt="3"/>
            </a:pPr>
            <a:r>
              <a:rPr lang="en-US" sz="2800" b="1" smtClean="0">
                <a:solidFill>
                  <a:srgbClr val="959535"/>
                </a:solidFill>
              </a:rPr>
              <a:t>Tax differentials </a:t>
            </a:r>
            <a:r>
              <a:rPr lang="en-US" sz="2800" smtClean="0"/>
              <a:t>- may have to pay income tax to both the home country and the host-country governments if the host country does not have a reciprocal tax treaty with the expatriate’s home country </a:t>
            </a:r>
          </a:p>
          <a:p>
            <a:pPr marL="990600" lvl="1" indent="-533400" eaLnBrk="1" hangingPunct="1">
              <a:lnSpc>
                <a:spcPct val="90000"/>
              </a:lnSpc>
            </a:pPr>
            <a:r>
              <a:rPr lang="en-US" sz="2400" smtClean="0"/>
              <a:t>company usually covers extra tax assessments</a:t>
            </a:r>
          </a:p>
          <a:p>
            <a:pPr marL="609600" indent="-609600" eaLnBrk="1" hangingPunct="1">
              <a:lnSpc>
                <a:spcPct val="90000"/>
              </a:lnSpc>
              <a:buFont typeface="Wingdings" pitchFamily="2" charset="2"/>
              <a:buAutoNum type="arabicPeriod" startAt="3"/>
            </a:pPr>
            <a:r>
              <a:rPr lang="en-US" sz="2800" b="1" smtClean="0">
                <a:solidFill>
                  <a:srgbClr val="959535"/>
                </a:solidFill>
              </a:rPr>
              <a:t>Benefits </a:t>
            </a:r>
            <a:r>
              <a:rPr lang="en-US" sz="2800" smtClean="0"/>
              <a:t> – many firms provide the same level of medical and pension benefits abroad that employees receive at home</a:t>
            </a:r>
          </a:p>
          <a:p>
            <a:pPr marL="609600" indent="-609600" eaLnBrk="1" hangingPunct="1">
              <a:lnSpc>
                <a:spcPct val="90000"/>
              </a:lnSpc>
              <a:buFont typeface="Wingdings" pitchFamily="2" charset="2"/>
              <a:buAutoNum type="arabicPeriod" startAt="3"/>
            </a:pPr>
            <a:endParaRPr lang="en-US" sz="2800" b="1" smtClean="0">
              <a:solidFill>
                <a:srgbClr val="959535"/>
              </a:solidFill>
            </a:endParaRPr>
          </a:p>
          <a:p>
            <a:pPr marL="609600" indent="-609600" eaLnBrk="1" hangingPunct="1">
              <a:lnSpc>
                <a:spcPct val="90000"/>
              </a:lnSpc>
            </a:pPr>
            <a:endParaRPr lang="en-US" sz="2800" b="1" smtClean="0">
              <a:solidFill>
                <a:srgbClr val="959535"/>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7651"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EEE18EF6-2AC4-4294-A830-2A2B76642196}" type="slidenum">
              <a:rPr lang="en-US">
                <a:latin typeface="Times New Roman" pitchFamily="18" charset="0"/>
              </a:rPr>
              <a:pPr eaLnBrk="1" hangingPunct="1"/>
              <a:t>25</a:t>
            </a:fld>
            <a:endParaRPr lang="en-US">
              <a:latin typeface="Times New Roman" pitchFamily="18" charset="0"/>
            </a:endParaRPr>
          </a:p>
        </p:txBody>
      </p:sp>
      <p:sp>
        <p:nvSpPr>
          <p:cNvPr id="27652" name="Rectangle 2"/>
          <p:cNvSpPr>
            <a:spLocks noGrp="1" noChangeArrowheads="1"/>
          </p:cNvSpPr>
          <p:nvPr>
            <p:ph type="title"/>
          </p:nvPr>
        </p:nvSpPr>
        <p:spPr/>
        <p:txBody>
          <a:bodyPr/>
          <a:lstStyle/>
          <a:p>
            <a:pPr eaLnBrk="1" hangingPunct="1"/>
            <a:r>
              <a:rPr lang="en-US" b="1" smtClean="0">
                <a:latin typeface="Cambria" pitchFamily="18" charset="0"/>
              </a:rPr>
              <a:t>Why Are International Labor Relations Important?</a:t>
            </a:r>
            <a:r>
              <a:rPr lang="en-US" sz="4000" b="1" smtClean="0">
                <a:latin typeface="Cambria" pitchFamily="18" charset="0"/>
              </a:rPr>
              <a:t> </a:t>
            </a:r>
          </a:p>
        </p:txBody>
      </p:sp>
      <p:sp>
        <p:nvSpPr>
          <p:cNvPr id="27653" name="Rectangle 3"/>
          <p:cNvSpPr>
            <a:spLocks noGrp="1" noChangeArrowheads="1"/>
          </p:cNvSpPr>
          <p:nvPr>
            <p:ph type="body" idx="1"/>
          </p:nvPr>
        </p:nvSpPr>
        <p:spPr/>
        <p:txBody>
          <a:bodyPr/>
          <a:lstStyle/>
          <a:p>
            <a:pPr eaLnBrk="1" hangingPunct="1"/>
            <a:r>
              <a:rPr lang="en-US" b="1" smtClean="0">
                <a:solidFill>
                  <a:srgbClr val="959535"/>
                </a:solidFill>
              </a:rPr>
              <a:t>Question:</a:t>
            </a:r>
            <a:r>
              <a:rPr lang="en-US" smtClean="0"/>
              <a:t> Can organized labor limit the choices available to an international business?</a:t>
            </a:r>
          </a:p>
          <a:p>
            <a:pPr eaLnBrk="1" hangingPunct="1"/>
            <a:r>
              <a:rPr lang="en-US" smtClean="0"/>
              <a:t>Labor unions can limit a firm's ability to pursue a transnational or global strategy</a:t>
            </a:r>
          </a:p>
          <a:p>
            <a:pPr eaLnBrk="1" hangingPunct="1"/>
            <a:r>
              <a:rPr lang="en-US" smtClean="0"/>
              <a:t>HRM needs to foster harmony and minimize conflict between management and organized labor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8675"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8701518D-B1EB-4259-BF43-C008D0302101}" type="slidenum">
              <a:rPr lang="en-US">
                <a:latin typeface="Times New Roman" pitchFamily="18" charset="0"/>
              </a:rPr>
              <a:pPr eaLnBrk="1" hangingPunct="1"/>
              <a:t>26</a:t>
            </a:fld>
            <a:endParaRPr lang="en-US">
              <a:latin typeface="Times New Roman" pitchFamily="18" charset="0"/>
            </a:endParaRPr>
          </a:p>
        </p:txBody>
      </p:sp>
      <p:sp>
        <p:nvSpPr>
          <p:cNvPr id="28676" name="Rectangle 2"/>
          <p:cNvSpPr>
            <a:spLocks noGrp="1" noChangeArrowheads="1"/>
          </p:cNvSpPr>
          <p:nvPr>
            <p:ph type="title"/>
          </p:nvPr>
        </p:nvSpPr>
        <p:spPr/>
        <p:txBody>
          <a:bodyPr/>
          <a:lstStyle/>
          <a:p>
            <a:pPr eaLnBrk="1" hangingPunct="1"/>
            <a:r>
              <a:rPr lang="en-US" b="1" smtClean="0">
                <a:latin typeface="Cambria" pitchFamily="18" charset="0"/>
              </a:rPr>
              <a:t>What Are The Concerns Of Organized Labor?</a:t>
            </a:r>
          </a:p>
        </p:txBody>
      </p:sp>
      <p:sp>
        <p:nvSpPr>
          <p:cNvPr id="28677" name="Rectangle 3"/>
          <p:cNvSpPr>
            <a:spLocks noGrp="1" noChangeArrowheads="1"/>
          </p:cNvSpPr>
          <p:nvPr>
            <p:ph type="body" idx="1"/>
          </p:nvPr>
        </p:nvSpPr>
        <p:spPr/>
        <p:txBody>
          <a:bodyPr/>
          <a:lstStyle/>
          <a:p>
            <a:pPr marL="533400" indent="-533400" eaLnBrk="1" hangingPunct="1"/>
            <a:r>
              <a:rPr lang="en-US" sz="2800" smtClean="0"/>
              <a:t>Organized labor is concerned that </a:t>
            </a:r>
          </a:p>
          <a:p>
            <a:pPr marL="914400" lvl="1" indent="-457200" eaLnBrk="1" hangingPunct="1">
              <a:buFont typeface="Wingdings" pitchFamily="2" charset="2"/>
              <a:buAutoNum type="arabicPeriod"/>
            </a:pPr>
            <a:r>
              <a:rPr lang="en-US" sz="2400" smtClean="0"/>
              <a:t>Multinationals can counter union bargaining power by threatening to move production to another country</a:t>
            </a:r>
          </a:p>
          <a:p>
            <a:pPr marL="914400" lvl="1" indent="-457200" eaLnBrk="1" hangingPunct="1">
              <a:buFont typeface="Wingdings" pitchFamily="2" charset="2"/>
              <a:buAutoNum type="arabicPeriod"/>
            </a:pPr>
            <a:r>
              <a:rPr lang="en-US" sz="2400" smtClean="0"/>
              <a:t>Multinationals will farm out only low-skilled jobs to foreign plants making it easier to switch production locations </a:t>
            </a:r>
          </a:p>
          <a:p>
            <a:pPr marL="914400" lvl="1" indent="-457200" eaLnBrk="1" hangingPunct="1">
              <a:buFont typeface="Wingdings" pitchFamily="2" charset="2"/>
              <a:buAutoNum type="arabicPeriod"/>
            </a:pPr>
            <a:r>
              <a:rPr lang="en-US" sz="2400" smtClean="0"/>
              <a:t>Multinationals will import employment practices and contractual agreements from their home countries and reduce the influence of unions </a:t>
            </a:r>
          </a:p>
          <a:p>
            <a:pPr marL="914400" lvl="1" indent="-457200" eaLnBrk="1" hangingPunct="1">
              <a:buFont typeface="Wingdings" pitchFamily="2" charset="2"/>
              <a:buAutoNum type="arabicPeriod"/>
            </a:pPr>
            <a:endParaRPr lang="en-US" sz="24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29699"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7A29E2A3-F832-4352-A1C1-A657067C7BBB}" type="slidenum">
              <a:rPr lang="en-US">
                <a:latin typeface="Times New Roman" pitchFamily="18" charset="0"/>
              </a:rPr>
              <a:pPr eaLnBrk="1" hangingPunct="1"/>
              <a:t>27</a:t>
            </a:fld>
            <a:endParaRPr lang="en-US">
              <a:latin typeface="Times New Roman" pitchFamily="18" charset="0"/>
            </a:endParaRPr>
          </a:p>
        </p:txBody>
      </p:sp>
      <p:sp>
        <p:nvSpPr>
          <p:cNvPr id="29700" name="Rectangle 2"/>
          <p:cNvSpPr>
            <a:spLocks noGrp="1" noChangeArrowheads="1"/>
          </p:cNvSpPr>
          <p:nvPr>
            <p:ph type="title"/>
          </p:nvPr>
        </p:nvSpPr>
        <p:spPr/>
        <p:txBody>
          <a:bodyPr/>
          <a:lstStyle/>
          <a:p>
            <a:pPr eaLnBrk="1" hangingPunct="1"/>
            <a:r>
              <a:rPr lang="en-US" b="1" smtClean="0">
                <a:latin typeface="Cambria" pitchFamily="18" charset="0"/>
              </a:rPr>
              <a:t>How Does Organized Labor Respond To MNC Power?</a:t>
            </a:r>
          </a:p>
        </p:txBody>
      </p:sp>
      <p:sp>
        <p:nvSpPr>
          <p:cNvPr id="29701" name="Rectangle 3"/>
          <p:cNvSpPr>
            <a:spLocks noGrp="1" noChangeArrowheads="1"/>
          </p:cNvSpPr>
          <p:nvPr>
            <p:ph type="body" idx="1"/>
          </p:nvPr>
        </p:nvSpPr>
        <p:spPr/>
        <p:txBody>
          <a:bodyPr/>
          <a:lstStyle/>
          <a:p>
            <a:pPr marL="457200" indent="-457200" eaLnBrk="1" hangingPunct="1"/>
            <a:r>
              <a:rPr lang="en-US" sz="2800" smtClean="0"/>
              <a:t>Organized labor has responded to the increased bargaining power of multinational corporations by</a:t>
            </a:r>
          </a:p>
          <a:p>
            <a:pPr marL="838200" lvl="1" indent="-381000" eaLnBrk="1" hangingPunct="1">
              <a:buFont typeface="Wingdings" pitchFamily="2" charset="2"/>
              <a:buAutoNum type="arabicPeriod"/>
            </a:pPr>
            <a:r>
              <a:rPr lang="en-US" sz="2400" smtClean="0"/>
              <a:t>Trying to set-up their own international organizations</a:t>
            </a:r>
          </a:p>
          <a:p>
            <a:pPr marL="838200" lvl="1" indent="-381000" eaLnBrk="1" hangingPunct="1">
              <a:buFont typeface="Wingdings" pitchFamily="2" charset="2"/>
              <a:buAutoNum type="arabicPeriod"/>
            </a:pPr>
            <a:r>
              <a:rPr lang="en-US" sz="2400" smtClean="0"/>
              <a:t>Lobbying for national legislation to restrict multinationals</a:t>
            </a:r>
          </a:p>
          <a:p>
            <a:pPr marL="838200" lvl="1" indent="-381000" eaLnBrk="1" hangingPunct="1">
              <a:buFont typeface="Wingdings" pitchFamily="2" charset="2"/>
              <a:buAutoNum type="arabicPeriod"/>
            </a:pPr>
            <a:r>
              <a:rPr lang="en-US" sz="2400" smtClean="0"/>
              <a:t>Trying to achieve regulation of multinationals through international organizations such as the United Nations</a:t>
            </a:r>
          </a:p>
          <a:p>
            <a:pPr marL="457200" indent="-457200" eaLnBrk="1" hangingPunct="1"/>
            <a:r>
              <a:rPr lang="en-US" sz="2800" smtClean="0"/>
              <a:t>So far, these efforts have had only limited success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30723"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DEB29C22-56CD-444B-B0ED-06527788E030}" type="slidenum">
              <a:rPr lang="en-US">
                <a:latin typeface="Times New Roman" pitchFamily="18" charset="0"/>
              </a:rPr>
              <a:pPr eaLnBrk="1" hangingPunct="1"/>
              <a:t>28</a:t>
            </a:fld>
            <a:endParaRPr lang="en-US">
              <a:latin typeface="Times New Roman" pitchFamily="18" charset="0"/>
            </a:endParaRPr>
          </a:p>
        </p:txBody>
      </p:sp>
      <p:sp>
        <p:nvSpPr>
          <p:cNvPr id="30724" name="Rectangle 2"/>
          <p:cNvSpPr>
            <a:spLocks noGrp="1" noChangeArrowheads="1"/>
          </p:cNvSpPr>
          <p:nvPr>
            <p:ph type="title"/>
          </p:nvPr>
        </p:nvSpPr>
        <p:spPr/>
        <p:txBody>
          <a:bodyPr/>
          <a:lstStyle/>
          <a:p>
            <a:pPr eaLnBrk="1" hangingPunct="1"/>
            <a:r>
              <a:rPr lang="en-US" b="1" smtClean="0">
                <a:latin typeface="Cambria" pitchFamily="18" charset="0"/>
              </a:rPr>
              <a:t>How Are MNCs Responding To Organized Labor?</a:t>
            </a:r>
          </a:p>
        </p:txBody>
      </p:sp>
      <p:sp>
        <p:nvSpPr>
          <p:cNvPr id="30725" name="Rectangle 3"/>
          <p:cNvSpPr>
            <a:spLocks noGrp="1" noChangeArrowheads="1"/>
          </p:cNvSpPr>
          <p:nvPr>
            <p:ph type="body" idx="1"/>
          </p:nvPr>
        </p:nvSpPr>
        <p:spPr/>
        <p:txBody>
          <a:bodyPr/>
          <a:lstStyle/>
          <a:p>
            <a:pPr eaLnBrk="1" hangingPunct="1"/>
            <a:r>
              <a:rPr lang="en-US" sz="2800" smtClean="0"/>
              <a:t>Many firms are centralizing labor relations to enhance the bargaining power of the multinational vis-à-vis organized labor</a:t>
            </a:r>
          </a:p>
          <a:p>
            <a:pPr lvl="1" eaLnBrk="1" hangingPunct="1"/>
            <a:r>
              <a:rPr lang="en-US" sz="2400" smtClean="0"/>
              <a:t>in the past, labor relations were usually decentralized to individual subsidiaries</a:t>
            </a:r>
          </a:p>
          <a:p>
            <a:pPr eaLnBrk="1" hangingPunct="1"/>
            <a:r>
              <a:rPr lang="en-US" sz="2800" smtClean="0"/>
              <a:t>The way in which work is organized within a plant can be a major source of competitive advantage so it is important for management to have a good relationship with labor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31747"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F01311F7-7D73-4CE1-9C96-DDF002786AB5}" type="slidenum">
              <a:rPr lang="en-US">
                <a:latin typeface="Times New Roman" pitchFamily="18" charset="0"/>
              </a:rPr>
              <a:pPr eaLnBrk="1" hangingPunct="1"/>
              <a:t>29</a:t>
            </a:fld>
            <a:endParaRPr lang="en-US">
              <a:latin typeface="Times New Roman" pitchFamily="18" charset="0"/>
            </a:endParaRPr>
          </a:p>
        </p:txBody>
      </p:sp>
      <p:sp>
        <p:nvSpPr>
          <p:cNvPr id="31748" name="Rectangle 2"/>
          <p:cNvSpPr>
            <a:spLocks noGrp="1" noChangeArrowheads="1"/>
          </p:cNvSpPr>
          <p:nvPr>
            <p:ph type="title"/>
          </p:nvPr>
        </p:nvSpPr>
        <p:spPr/>
        <p:txBody>
          <a:bodyPr/>
          <a:lstStyle/>
          <a:p>
            <a:pPr eaLnBrk="1" hangingPunct="1"/>
            <a:r>
              <a:rPr lang="en-US" smtClean="0">
                <a:solidFill>
                  <a:srgbClr val="336699"/>
                </a:solidFill>
                <a:latin typeface="Cambria" pitchFamily="18" charset="0"/>
              </a:rPr>
              <a:t>Review Question</a:t>
            </a:r>
          </a:p>
        </p:txBody>
      </p:sp>
      <p:sp>
        <p:nvSpPr>
          <p:cNvPr id="3174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The three types of staffing approaches for</a:t>
            </a:r>
          </a:p>
          <a:p>
            <a:pPr eaLnBrk="1" hangingPunct="1">
              <a:lnSpc>
                <a:spcPct val="90000"/>
              </a:lnSpc>
              <a:buFont typeface="Wingdings" pitchFamily="2" charset="2"/>
              <a:buNone/>
            </a:pPr>
            <a:r>
              <a:rPr lang="en-US" smtClean="0"/>
              <a:t>international firms include all of the following</a:t>
            </a:r>
          </a:p>
          <a:p>
            <a:pPr eaLnBrk="1" hangingPunct="1">
              <a:lnSpc>
                <a:spcPct val="90000"/>
              </a:lnSpc>
              <a:buFont typeface="Wingdings" pitchFamily="2" charset="2"/>
              <a:buNone/>
            </a:pPr>
            <a:r>
              <a:rPr lang="en-US" i="1" smtClean="0"/>
              <a:t>except </a:t>
            </a:r>
            <a:endParaRPr lang="en-US" smtClean="0"/>
          </a:p>
          <a:p>
            <a:pPr eaLnBrk="1" hangingPunct="1">
              <a:lnSpc>
                <a:spcPct val="90000"/>
              </a:lnSpc>
              <a:buFont typeface="Wingdings" pitchFamily="2" charset="2"/>
              <a:buNone/>
            </a:pPr>
            <a:endParaRPr lang="en-US" smtClean="0"/>
          </a:p>
          <a:p>
            <a:pPr eaLnBrk="1" hangingPunct="1">
              <a:lnSpc>
                <a:spcPct val="90000"/>
              </a:lnSpc>
              <a:buFont typeface="Wingdings" pitchFamily="2" charset="2"/>
              <a:buNone/>
            </a:pPr>
            <a:r>
              <a:rPr lang="en-US" smtClean="0"/>
              <a:t>a) Transnational</a:t>
            </a:r>
          </a:p>
          <a:p>
            <a:pPr eaLnBrk="1" hangingPunct="1">
              <a:lnSpc>
                <a:spcPct val="90000"/>
              </a:lnSpc>
              <a:buFont typeface="Wingdings" pitchFamily="2" charset="2"/>
              <a:buNone/>
            </a:pPr>
            <a:r>
              <a:rPr lang="en-US" smtClean="0"/>
              <a:t>b) Ethnocentric</a:t>
            </a:r>
          </a:p>
          <a:p>
            <a:pPr eaLnBrk="1" hangingPunct="1">
              <a:lnSpc>
                <a:spcPct val="90000"/>
              </a:lnSpc>
              <a:buFont typeface="Wingdings" pitchFamily="2" charset="2"/>
              <a:buNone/>
            </a:pPr>
            <a:r>
              <a:rPr lang="en-US" smtClean="0"/>
              <a:t>c) Geocentric</a:t>
            </a:r>
          </a:p>
          <a:p>
            <a:pPr eaLnBrk="1" hangingPunct="1">
              <a:lnSpc>
                <a:spcPct val="90000"/>
              </a:lnSpc>
              <a:buFont typeface="Wingdings" pitchFamily="2" charset="2"/>
              <a:buNone/>
            </a:pPr>
            <a:r>
              <a:rPr lang="en-US" smtClean="0"/>
              <a:t>d) Polycentric </a:t>
            </a:r>
          </a:p>
          <a:p>
            <a:pPr eaLnBrk="1" hangingPunct="1">
              <a:lnSpc>
                <a:spcPct val="90000"/>
              </a:lnSpc>
            </a:pP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5123"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47992322-1A6D-4FC1-9F93-2B747A58A724}" type="slidenum">
              <a:rPr lang="en-US">
                <a:latin typeface="Times New Roman" pitchFamily="18" charset="0"/>
              </a:rPr>
              <a:pPr eaLnBrk="1" hangingPunct="1"/>
              <a:t>3</a:t>
            </a:fld>
            <a:endParaRPr lang="en-US">
              <a:latin typeface="Times New Roman" pitchFamily="18" charset="0"/>
            </a:endParaRPr>
          </a:p>
        </p:txBody>
      </p:sp>
      <p:sp>
        <p:nvSpPr>
          <p:cNvPr id="5124" name="Rectangle 2"/>
          <p:cNvSpPr>
            <a:spLocks noGrp="1" noChangeArrowheads="1"/>
          </p:cNvSpPr>
          <p:nvPr>
            <p:ph type="title"/>
          </p:nvPr>
        </p:nvSpPr>
        <p:spPr/>
        <p:txBody>
          <a:bodyPr/>
          <a:lstStyle/>
          <a:p>
            <a:pPr eaLnBrk="1" hangingPunct="1"/>
            <a:r>
              <a:rPr lang="en-US" b="1" smtClean="0">
                <a:latin typeface="Cambria" pitchFamily="18" charset="0"/>
              </a:rPr>
              <a:t>What Is The Strategic Role Of HRM In International Firms?</a:t>
            </a:r>
          </a:p>
        </p:txBody>
      </p:sp>
      <p:sp>
        <p:nvSpPr>
          <p:cNvPr id="5125" name="Rectangle 3"/>
          <p:cNvSpPr>
            <a:spLocks noGrp="1" noChangeArrowheads="1"/>
          </p:cNvSpPr>
          <p:nvPr>
            <p:ph type="body" idx="1"/>
          </p:nvPr>
        </p:nvSpPr>
        <p:spPr/>
        <p:txBody>
          <a:bodyPr/>
          <a:lstStyle/>
          <a:p>
            <a:pPr eaLnBrk="1" hangingPunct="1">
              <a:lnSpc>
                <a:spcPct val="90000"/>
              </a:lnSpc>
            </a:pPr>
            <a:r>
              <a:rPr lang="en-US" sz="2400" smtClean="0"/>
              <a:t>HRM can help the firm reduce the costs of value creation and add value by better serving customer needs </a:t>
            </a:r>
          </a:p>
          <a:p>
            <a:pPr lvl="1" eaLnBrk="1" hangingPunct="1">
              <a:lnSpc>
                <a:spcPct val="90000"/>
              </a:lnSpc>
            </a:pPr>
            <a:r>
              <a:rPr lang="en-US" sz="2000" smtClean="0"/>
              <a:t>more complex in an international business </a:t>
            </a:r>
          </a:p>
          <a:p>
            <a:pPr lvl="2" eaLnBrk="1" hangingPunct="1">
              <a:lnSpc>
                <a:spcPct val="90000"/>
              </a:lnSpc>
            </a:pPr>
            <a:r>
              <a:rPr lang="en-US" sz="1800" smtClean="0"/>
              <a:t>differences between countries in labor markets, culture, legal systems, economic systems, etc.</a:t>
            </a:r>
          </a:p>
          <a:p>
            <a:pPr eaLnBrk="1" hangingPunct="1">
              <a:lnSpc>
                <a:spcPct val="90000"/>
              </a:lnSpc>
            </a:pPr>
            <a:r>
              <a:rPr lang="en-US" sz="2400" smtClean="0"/>
              <a:t>HRM must also determine when to use </a:t>
            </a:r>
            <a:r>
              <a:rPr lang="en-US" sz="2400" b="1" smtClean="0">
                <a:solidFill>
                  <a:srgbClr val="959535"/>
                </a:solidFill>
              </a:rPr>
              <a:t>expatriate managers</a:t>
            </a:r>
            <a:r>
              <a:rPr lang="en-US" sz="2400" smtClean="0"/>
              <a:t> - citizens of one country working abroad</a:t>
            </a:r>
          </a:p>
          <a:p>
            <a:pPr lvl="1" eaLnBrk="1" hangingPunct="1">
              <a:lnSpc>
                <a:spcPct val="90000"/>
              </a:lnSpc>
            </a:pPr>
            <a:r>
              <a:rPr lang="en-US" sz="2000" smtClean="0"/>
              <a:t>who should be sent on foreign assignments</a:t>
            </a:r>
          </a:p>
          <a:p>
            <a:pPr lvl="1" eaLnBrk="1" hangingPunct="1">
              <a:lnSpc>
                <a:spcPct val="90000"/>
              </a:lnSpc>
            </a:pPr>
            <a:r>
              <a:rPr lang="en-US" sz="2000" smtClean="0"/>
              <a:t>how they should be compensated</a:t>
            </a:r>
          </a:p>
          <a:p>
            <a:pPr lvl="1" eaLnBrk="1" hangingPunct="1">
              <a:lnSpc>
                <a:spcPct val="90000"/>
              </a:lnSpc>
            </a:pPr>
            <a:r>
              <a:rPr lang="en-US" sz="2000" smtClean="0"/>
              <a:t>how they should be trained</a:t>
            </a:r>
          </a:p>
          <a:p>
            <a:pPr lvl="1" eaLnBrk="1" hangingPunct="1">
              <a:lnSpc>
                <a:spcPct val="90000"/>
              </a:lnSpc>
            </a:pPr>
            <a:r>
              <a:rPr lang="en-US" sz="2000" smtClean="0"/>
              <a:t>how they should be reoriented when they return home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32771"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7E53CA4E-49A3-40DA-8047-7C00D897AA94}" type="slidenum">
              <a:rPr lang="en-US">
                <a:latin typeface="Times New Roman" pitchFamily="18" charset="0"/>
              </a:rPr>
              <a:pPr eaLnBrk="1" hangingPunct="1"/>
              <a:t>30</a:t>
            </a:fld>
            <a:endParaRPr lang="en-US">
              <a:latin typeface="Times New Roman" pitchFamily="18" charset="0"/>
            </a:endParaRPr>
          </a:p>
        </p:txBody>
      </p:sp>
      <p:sp>
        <p:nvSpPr>
          <p:cNvPr id="32772" name="Rectangle 2"/>
          <p:cNvSpPr>
            <a:spLocks noGrp="1" noChangeArrowheads="1"/>
          </p:cNvSpPr>
          <p:nvPr>
            <p:ph type="title"/>
          </p:nvPr>
        </p:nvSpPr>
        <p:spPr/>
        <p:txBody>
          <a:bodyPr/>
          <a:lstStyle/>
          <a:p>
            <a:pPr eaLnBrk="1" hangingPunct="1"/>
            <a:r>
              <a:rPr lang="en-US" smtClean="0">
                <a:solidFill>
                  <a:srgbClr val="336699"/>
                </a:solidFill>
                <a:latin typeface="Cambria" pitchFamily="18" charset="0"/>
              </a:rPr>
              <a:t>Review Question</a:t>
            </a:r>
          </a:p>
        </p:txBody>
      </p:sp>
      <p:sp>
        <p:nvSpPr>
          <p:cNvPr id="32773" name="Rectangle 3"/>
          <p:cNvSpPr>
            <a:spLocks noGrp="1" noChangeArrowheads="1"/>
          </p:cNvSpPr>
          <p:nvPr>
            <p:ph type="body" idx="1"/>
          </p:nvPr>
        </p:nvSpPr>
        <p:spPr/>
        <p:txBody>
          <a:bodyPr/>
          <a:lstStyle/>
          <a:p>
            <a:pPr marL="609600" indent="-609600" eaLnBrk="1" hangingPunct="1">
              <a:buFont typeface="Wingdings" pitchFamily="2" charset="2"/>
              <a:buNone/>
            </a:pPr>
            <a:r>
              <a:rPr lang="en-US" smtClean="0"/>
              <a:t>Firms using _______ fill all key management</a:t>
            </a:r>
          </a:p>
          <a:p>
            <a:pPr marL="609600" indent="-609600" eaLnBrk="1" hangingPunct="1">
              <a:buFont typeface="Wingdings" pitchFamily="2" charset="2"/>
              <a:buNone/>
            </a:pPr>
            <a:r>
              <a:rPr lang="en-US" smtClean="0"/>
              <a:t>positions with parent-country nationals. </a:t>
            </a:r>
          </a:p>
          <a:p>
            <a:pPr marL="609600" indent="-609600" eaLnBrk="1" hangingPunct="1">
              <a:buFont typeface="Wingdings" pitchFamily="2" charset="2"/>
              <a:buNone/>
            </a:pPr>
            <a:endParaRPr lang="en-US" smtClean="0"/>
          </a:p>
          <a:p>
            <a:pPr marL="609600" indent="-609600" eaLnBrk="1" hangingPunct="1">
              <a:buFontTx/>
              <a:buAutoNum type="alphaLcParenR"/>
            </a:pPr>
            <a:r>
              <a:rPr lang="en-US" smtClean="0"/>
              <a:t> An ethnocentric staffing policy</a:t>
            </a:r>
          </a:p>
          <a:p>
            <a:pPr marL="609600" indent="-609600" eaLnBrk="1" hangingPunct="1">
              <a:buFontTx/>
              <a:buAutoNum type="alphaLcParenR"/>
            </a:pPr>
            <a:r>
              <a:rPr lang="en-US" smtClean="0"/>
              <a:t> A geocentric staffing policy</a:t>
            </a:r>
          </a:p>
          <a:p>
            <a:pPr marL="609600" indent="-609600" eaLnBrk="1" hangingPunct="1">
              <a:buFontTx/>
              <a:buAutoNum type="alphaLcParenR"/>
            </a:pPr>
            <a:r>
              <a:rPr lang="en-US" smtClean="0"/>
              <a:t> A polycentric staffing policy</a:t>
            </a:r>
          </a:p>
          <a:p>
            <a:pPr marL="609600" indent="-609600" eaLnBrk="1" hangingPunct="1">
              <a:buFontTx/>
              <a:buAutoNum type="alphaLcParenR"/>
            </a:pPr>
            <a:r>
              <a:rPr lang="en-US" smtClean="0"/>
              <a:t> A transcentric staffing policy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33795"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F6B6224A-2900-4E79-951A-A585E3E9411E}" type="slidenum">
              <a:rPr lang="en-US">
                <a:latin typeface="Times New Roman" pitchFamily="18" charset="0"/>
              </a:rPr>
              <a:pPr eaLnBrk="1" hangingPunct="1"/>
              <a:t>31</a:t>
            </a:fld>
            <a:endParaRPr lang="en-US">
              <a:latin typeface="Times New Roman" pitchFamily="18" charset="0"/>
            </a:endParaRPr>
          </a:p>
        </p:txBody>
      </p:sp>
      <p:sp>
        <p:nvSpPr>
          <p:cNvPr id="33796" name="Rectangle 2"/>
          <p:cNvSpPr>
            <a:spLocks noGrp="1" noChangeArrowheads="1"/>
          </p:cNvSpPr>
          <p:nvPr>
            <p:ph type="title"/>
          </p:nvPr>
        </p:nvSpPr>
        <p:spPr/>
        <p:txBody>
          <a:bodyPr/>
          <a:lstStyle/>
          <a:p>
            <a:pPr eaLnBrk="1" hangingPunct="1"/>
            <a:r>
              <a:rPr lang="en-US" smtClean="0">
                <a:solidFill>
                  <a:srgbClr val="336699"/>
                </a:solidFill>
                <a:latin typeface="Cambria" pitchFamily="18" charset="0"/>
              </a:rPr>
              <a:t>Review Question</a:t>
            </a:r>
          </a:p>
        </p:txBody>
      </p:sp>
      <p:sp>
        <p:nvSpPr>
          <p:cNvPr id="3379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When a firm wants to pursue a transnational</a:t>
            </a:r>
          </a:p>
          <a:p>
            <a:pPr eaLnBrk="1" hangingPunct="1">
              <a:lnSpc>
                <a:spcPct val="90000"/>
              </a:lnSpc>
              <a:buFont typeface="Wingdings" pitchFamily="2" charset="2"/>
              <a:buNone/>
            </a:pPr>
            <a:r>
              <a:rPr lang="en-US" smtClean="0"/>
              <a:t>strategy, a _________ approach to staffing makes</a:t>
            </a:r>
          </a:p>
          <a:p>
            <a:pPr eaLnBrk="1" hangingPunct="1">
              <a:lnSpc>
                <a:spcPct val="90000"/>
              </a:lnSpc>
              <a:buFont typeface="Wingdings" pitchFamily="2" charset="2"/>
              <a:buNone/>
            </a:pPr>
            <a:r>
              <a:rPr lang="en-US" smtClean="0"/>
              <a:t>sense.</a:t>
            </a:r>
          </a:p>
          <a:p>
            <a:pPr eaLnBrk="1" hangingPunct="1">
              <a:lnSpc>
                <a:spcPct val="90000"/>
              </a:lnSpc>
              <a:buFont typeface="Wingdings" pitchFamily="2" charset="2"/>
              <a:buNone/>
            </a:pPr>
            <a:endParaRPr lang="en-US" smtClean="0"/>
          </a:p>
          <a:p>
            <a:pPr eaLnBrk="1" hangingPunct="1">
              <a:lnSpc>
                <a:spcPct val="90000"/>
              </a:lnSpc>
              <a:buFontTx/>
              <a:buNone/>
            </a:pPr>
            <a:r>
              <a:rPr lang="en-US" smtClean="0"/>
              <a:t> a) Ethnocentric</a:t>
            </a:r>
          </a:p>
          <a:p>
            <a:pPr eaLnBrk="1" hangingPunct="1">
              <a:lnSpc>
                <a:spcPct val="90000"/>
              </a:lnSpc>
              <a:buFontTx/>
              <a:buNone/>
            </a:pPr>
            <a:r>
              <a:rPr lang="en-US" smtClean="0"/>
              <a:t> b) Geocentric</a:t>
            </a:r>
          </a:p>
          <a:p>
            <a:pPr eaLnBrk="1" hangingPunct="1">
              <a:lnSpc>
                <a:spcPct val="90000"/>
              </a:lnSpc>
              <a:buFontTx/>
              <a:buNone/>
            </a:pPr>
            <a:r>
              <a:rPr lang="en-US" smtClean="0"/>
              <a:t> c) Polycentric</a:t>
            </a:r>
          </a:p>
          <a:p>
            <a:pPr eaLnBrk="1" hangingPunct="1">
              <a:lnSpc>
                <a:spcPct val="90000"/>
              </a:lnSpc>
              <a:buFontTx/>
              <a:buNone/>
            </a:pPr>
            <a:r>
              <a:rPr lang="en-US" smtClean="0"/>
              <a:t> d) Transcentric</a:t>
            </a:r>
          </a:p>
          <a:p>
            <a:pPr eaLnBrk="1" hangingPunct="1">
              <a:lnSpc>
                <a:spcPct val="90000"/>
              </a:lnSpc>
            </a:pPr>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34819"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DD790091-D842-4D32-AD2F-BA9111AA8FB3}" type="slidenum">
              <a:rPr lang="en-US">
                <a:latin typeface="Times New Roman" pitchFamily="18" charset="0"/>
              </a:rPr>
              <a:pPr eaLnBrk="1" hangingPunct="1"/>
              <a:t>32</a:t>
            </a:fld>
            <a:endParaRPr lang="en-US">
              <a:latin typeface="Times New Roman" pitchFamily="18" charset="0"/>
            </a:endParaRPr>
          </a:p>
        </p:txBody>
      </p:sp>
      <p:sp>
        <p:nvSpPr>
          <p:cNvPr id="34820" name="Rectangle 2"/>
          <p:cNvSpPr>
            <a:spLocks noGrp="1" noChangeArrowheads="1"/>
          </p:cNvSpPr>
          <p:nvPr>
            <p:ph type="title"/>
          </p:nvPr>
        </p:nvSpPr>
        <p:spPr/>
        <p:txBody>
          <a:bodyPr/>
          <a:lstStyle/>
          <a:p>
            <a:pPr eaLnBrk="1" hangingPunct="1"/>
            <a:r>
              <a:rPr lang="en-US" smtClean="0">
                <a:solidFill>
                  <a:srgbClr val="336699"/>
                </a:solidFill>
                <a:latin typeface="Cambria" pitchFamily="18" charset="0"/>
              </a:rPr>
              <a:t>Review Question</a:t>
            </a:r>
          </a:p>
        </p:txBody>
      </p:sp>
      <p:sp>
        <p:nvSpPr>
          <p:cNvPr id="34821" name="Rectangle 3"/>
          <p:cNvSpPr>
            <a:spLocks noGrp="1" noChangeArrowheads="1"/>
          </p:cNvSpPr>
          <p:nvPr>
            <p:ph type="body" idx="1"/>
          </p:nvPr>
        </p:nvSpPr>
        <p:spPr/>
        <p:txBody>
          <a:bodyPr/>
          <a:lstStyle/>
          <a:p>
            <a:pPr eaLnBrk="1" hangingPunct="1">
              <a:buFont typeface="Wingdings" pitchFamily="2" charset="2"/>
              <a:buNone/>
            </a:pPr>
            <a:r>
              <a:rPr lang="en-US" sz="2800" smtClean="0"/>
              <a:t>The most common reason for expatriate</a:t>
            </a:r>
          </a:p>
          <a:p>
            <a:pPr eaLnBrk="1" hangingPunct="1">
              <a:buFont typeface="Wingdings" pitchFamily="2" charset="2"/>
              <a:buNone/>
            </a:pPr>
            <a:r>
              <a:rPr lang="en-US" sz="2800" smtClean="0"/>
              <a:t>failure is</a:t>
            </a:r>
          </a:p>
          <a:p>
            <a:pPr eaLnBrk="1" hangingPunct="1">
              <a:buFont typeface="Wingdings" pitchFamily="2" charset="2"/>
              <a:buNone/>
            </a:pPr>
            <a:endParaRPr lang="en-US" sz="2800" smtClean="0"/>
          </a:p>
          <a:p>
            <a:pPr eaLnBrk="1" hangingPunct="1">
              <a:buFontTx/>
              <a:buNone/>
            </a:pPr>
            <a:r>
              <a:rPr lang="en-US" sz="2800" smtClean="0"/>
              <a:t> a) The manager’s inability to adjust</a:t>
            </a:r>
          </a:p>
          <a:p>
            <a:pPr eaLnBrk="1" hangingPunct="1">
              <a:buFontTx/>
              <a:buNone/>
            </a:pPr>
            <a:r>
              <a:rPr lang="en-US" sz="2800" smtClean="0"/>
              <a:t> b) The manager’s emotional or personal maturity</a:t>
            </a:r>
          </a:p>
          <a:p>
            <a:pPr eaLnBrk="1" hangingPunct="1">
              <a:buFontTx/>
              <a:buNone/>
            </a:pPr>
            <a:r>
              <a:rPr lang="en-US" sz="2800" smtClean="0"/>
              <a:t> c) The inability of the spouse to adjust</a:t>
            </a:r>
          </a:p>
          <a:p>
            <a:pPr eaLnBrk="1" hangingPunct="1">
              <a:buFontTx/>
              <a:buNone/>
            </a:pPr>
            <a:r>
              <a:rPr lang="en-US" sz="2800" smtClean="0"/>
              <a:t> d) The manager’s lack of technical competence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35843"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E1AA2A64-4E5D-4C5A-BEBA-7BAB1AC5BC01}" type="slidenum">
              <a:rPr lang="en-US">
                <a:latin typeface="Times New Roman" pitchFamily="18" charset="0"/>
              </a:rPr>
              <a:pPr eaLnBrk="1" hangingPunct="1"/>
              <a:t>33</a:t>
            </a:fld>
            <a:endParaRPr lang="en-US">
              <a:latin typeface="Times New Roman" pitchFamily="18" charset="0"/>
            </a:endParaRPr>
          </a:p>
        </p:txBody>
      </p:sp>
      <p:sp>
        <p:nvSpPr>
          <p:cNvPr id="35844" name="Rectangle 2"/>
          <p:cNvSpPr>
            <a:spLocks noGrp="1" noChangeArrowheads="1"/>
          </p:cNvSpPr>
          <p:nvPr>
            <p:ph type="title"/>
          </p:nvPr>
        </p:nvSpPr>
        <p:spPr/>
        <p:txBody>
          <a:bodyPr/>
          <a:lstStyle/>
          <a:p>
            <a:pPr eaLnBrk="1" hangingPunct="1"/>
            <a:r>
              <a:rPr lang="en-US" smtClean="0">
                <a:solidFill>
                  <a:srgbClr val="336699"/>
                </a:solidFill>
                <a:latin typeface="Cambria" pitchFamily="18" charset="0"/>
              </a:rPr>
              <a:t>Review Question</a:t>
            </a:r>
          </a:p>
        </p:txBody>
      </p:sp>
      <p:sp>
        <p:nvSpPr>
          <p:cNvPr id="35845" name="Rectangle 3"/>
          <p:cNvSpPr>
            <a:spLocks noGrp="1" noChangeArrowheads="1"/>
          </p:cNvSpPr>
          <p:nvPr>
            <p:ph type="body" idx="1"/>
          </p:nvPr>
        </p:nvSpPr>
        <p:spPr/>
        <p:txBody>
          <a:bodyPr/>
          <a:lstStyle/>
          <a:p>
            <a:pPr eaLnBrk="1" hangingPunct="1">
              <a:buFont typeface="Wingdings" pitchFamily="2" charset="2"/>
              <a:buNone/>
            </a:pPr>
            <a:r>
              <a:rPr lang="en-US" smtClean="0"/>
              <a:t>Which of the following does </a:t>
            </a:r>
            <a:r>
              <a:rPr lang="en-US" i="1" smtClean="0"/>
              <a:t>not </a:t>
            </a:r>
            <a:r>
              <a:rPr lang="en-US" smtClean="0"/>
              <a:t>help predict</a:t>
            </a:r>
          </a:p>
          <a:p>
            <a:pPr eaLnBrk="1" hangingPunct="1">
              <a:buFont typeface="Wingdings" pitchFamily="2" charset="2"/>
              <a:buNone/>
            </a:pPr>
            <a:r>
              <a:rPr lang="en-US" smtClean="0"/>
              <a:t>success in a foreign positing?</a:t>
            </a:r>
            <a:endParaRPr lang="en-US" i="1" smtClean="0"/>
          </a:p>
          <a:p>
            <a:pPr eaLnBrk="1" hangingPunct="1">
              <a:buFont typeface="Wingdings" pitchFamily="2" charset="2"/>
              <a:buNone/>
            </a:pPr>
            <a:endParaRPr lang="en-US" smtClean="0"/>
          </a:p>
          <a:p>
            <a:pPr eaLnBrk="1" hangingPunct="1">
              <a:buFontTx/>
              <a:buNone/>
            </a:pPr>
            <a:r>
              <a:rPr lang="en-US" smtClean="0"/>
              <a:t> a) Others-orientation</a:t>
            </a:r>
          </a:p>
          <a:p>
            <a:pPr eaLnBrk="1" hangingPunct="1">
              <a:buFontTx/>
              <a:buNone/>
            </a:pPr>
            <a:r>
              <a:rPr lang="en-US" smtClean="0"/>
              <a:t> b) Cultural toughness</a:t>
            </a:r>
          </a:p>
          <a:p>
            <a:pPr eaLnBrk="1" hangingPunct="1">
              <a:buFontTx/>
              <a:buNone/>
            </a:pPr>
            <a:r>
              <a:rPr lang="en-US" smtClean="0"/>
              <a:t> c) Perceptual ability</a:t>
            </a:r>
          </a:p>
          <a:p>
            <a:pPr eaLnBrk="1" hangingPunct="1">
              <a:buFontTx/>
              <a:buNone/>
            </a:pPr>
            <a:r>
              <a:rPr lang="en-US" smtClean="0"/>
              <a:t> d) Technical expertise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36867"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9248C7BA-CB12-409B-AA43-A2E52F225339}" type="slidenum">
              <a:rPr lang="en-US">
                <a:latin typeface="Times New Roman" pitchFamily="18" charset="0"/>
              </a:rPr>
              <a:pPr eaLnBrk="1" hangingPunct="1"/>
              <a:t>34</a:t>
            </a:fld>
            <a:endParaRPr lang="en-US">
              <a:latin typeface="Times New Roman" pitchFamily="18" charset="0"/>
            </a:endParaRPr>
          </a:p>
        </p:txBody>
      </p:sp>
      <p:sp>
        <p:nvSpPr>
          <p:cNvPr id="36868" name="Rectangle 2"/>
          <p:cNvSpPr>
            <a:spLocks noGrp="1" noChangeArrowheads="1"/>
          </p:cNvSpPr>
          <p:nvPr>
            <p:ph type="title"/>
          </p:nvPr>
        </p:nvSpPr>
        <p:spPr/>
        <p:txBody>
          <a:bodyPr/>
          <a:lstStyle/>
          <a:p>
            <a:pPr eaLnBrk="1" hangingPunct="1"/>
            <a:r>
              <a:rPr lang="en-US" smtClean="0">
                <a:solidFill>
                  <a:srgbClr val="336699"/>
                </a:solidFill>
                <a:latin typeface="Cambria" pitchFamily="18" charset="0"/>
              </a:rPr>
              <a:t>Review Question</a:t>
            </a:r>
          </a:p>
        </p:txBody>
      </p:sp>
      <p:sp>
        <p:nvSpPr>
          <p:cNvPr id="3686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800" smtClean="0"/>
              <a:t>Which of the following is </a:t>
            </a:r>
            <a:r>
              <a:rPr lang="en-US" sz="2800" i="1" smtClean="0"/>
              <a:t>not </a:t>
            </a:r>
            <a:r>
              <a:rPr lang="en-US" sz="2800" smtClean="0"/>
              <a:t> a response by labor to</a:t>
            </a:r>
          </a:p>
          <a:p>
            <a:pPr eaLnBrk="1" hangingPunct="1">
              <a:lnSpc>
                <a:spcPct val="90000"/>
              </a:lnSpc>
              <a:buFont typeface="Wingdings" pitchFamily="2" charset="2"/>
              <a:buNone/>
            </a:pPr>
            <a:r>
              <a:rPr lang="en-US" sz="2800" smtClean="0"/>
              <a:t>the increased bargaining power of multinationals?</a:t>
            </a:r>
          </a:p>
          <a:p>
            <a:pPr eaLnBrk="1" hangingPunct="1">
              <a:lnSpc>
                <a:spcPct val="90000"/>
              </a:lnSpc>
              <a:buFont typeface="Wingdings" pitchFamily="2" charset="2"/>
              <a:buNone/>
            </a:pPr>
            <a:endParaRPr lang="en-US" sz="2800" smtClean="0"/>
          </a:p>
          <a:p>
            <a:pPr eaLnBrk="1" hangingPunct="1">
              <a:lnSpc>
                <a:spcPct val="90000"/>
              </a:lnSpc>
              <a:buFontTx/>
              <a:buNone/>
            </a:pPr>
            <a:r>
              <a:rPr lang="en-US" sz="2800" smtClean="0"/>
              <a:t> a) Establishing global unions</a:t>
            </a:r>
          </a:p>
          <a:p>
            <a:pPr eaLnBrk="1" hangingPunct="1">
              <a:lnSpc>
                <a:spcPct val="90000"/>
              </a:lnSpc>
              <a:buFontTx/>
              <a:buNone/>
            </a:pPr>
            <a:r>
              <a:rPr lang="en-US" sz="2800" smtClean="0"/>
              <a:t> b) Setting-up their own international organizations</a:t>
            </a:r>
          </a:p>
          <a:p>
            <a:pPr eaLnBrk="1" hangingPunct="1">
              <a:lnSpc>
                <a:spcPct val="90000"/>
              </a:lnSpc>
              <a:buFontTx/>
              <a:buNone/>
            </a:pPr>
            <a:r>
              <a:rPr lang="en-US" sz="2800" smtClean="0"/>
              <a:t> c) Lobbying for national legislation to restrict multinationals</a:t>
            </a:r>
          </a:p>
          <a:p>
            <a:pPr eaLnBrk="1" hangingPunct="1">
              <a:lnSpc>
                <a:spcPct val="90000"/>
              </a:lnSpc>
              <a:buFontTx/>
              <a:buNone/>
            </a:pPr>
            <a:r>
              <a:rPr lang="en-US" sz="2800" smtClean="0"/>
              <a:t> d) Trying to achieve regulation of multinationals through international organization such as the United Nations</a:t>
            </a:r>
          </a:p>
          <a:p>
            <a:pPr eaLnBrk="1" hangingPunct="1">
              <a:lnSpc>
                <a:spcPct val="90000"/>
              </a:lnSpc>
            </a:pPr>
            <a:endParaRPr lang="en-US" sz="2800" smtClean="0"/>
          </a:p>
          <a:p>
            <a:pPr eaLnBrk="1" hangingPunct="1">
              <a:lnSpc>
                <a:spcPct val="90000"/>
              </a:lnSpc>
            </a:pPr>
            <a:endParaRPr lang="en-US"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6147"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0B0B8FB5-C56B-4EDD-9910-DEDE14320CDA}" type="slidenum">
              <a:rPr lang="en-US">
                <a:latin typeface="Times New Roman" pitchFamily="18" charset="0"/>
              </a:rPr>
              <a:pPr eaLnBrk="1" hangingPunct="1"/>
              <a:t>4</a:t>
            </a:fld>
            <a:endParaRPr lang="en-US">
              <a:latin typeface="Times New Roman" pitchFamily="18" charset="0"/>
            </a:endParaRPr>
          </a:p>
        </p:txBody>
      </p:sp>
      <p:sp>
        <p:nvSpPr>
          <p:cNvPr id="6148" name="Rectangle 2"/>
          <p:cNvSpPr>
            <a:spLocks noGrp="1" noChangeArrowheads="1"/>
          </p:cNvSpPr>
          <p:nvPr>
            <p:ph type="title"/>
          </p:nvPr>
        </p:nvSpPr>
        <p:spPr/>
        <p:txBody>
          <a:bodyPr/>
          <a:lstStyle/>
          <a:p>
            <a:pPr eaLnBrk="1" hangingPunct="1"/>
            <a:r>
              <a:rPr lang="en-US" b="1" smtClean="0">
                <a:latin typeface="Cambria" pitchFamily="18" charset="0"/>
              </a:rPr>
              <a:t>What Is The Strategic Role Of HRM In International Firms?</a:t>
            </a:r>
          </a:p>
        </p:txBody>
      </p:sp>
      <p:sp>
        <p:nvSpPr>
          <p:cNvPr id="6149" name="Rectangle 3"/>
          <p:cNvSpPr>
            <a:spLocks noGrp="1" noChangeArrowheads="1"/>
          </p:cNvSpPr>
          <p:nvPr>
            <p:ph type="body" idx="1"/>
          </p:nvPr>
        </p:nvSpPr>
        <p:spPr/>
        <p:txBody>
          <a:bodyPr/>
          <a:lstStyle/>
          <a:p>
            <a:pPr algn="ctr" eaLnBrk="1" hangingPunct="1">
              <a:buFont typeface="Wingdings" pitchFamily="2" charset="2"/>
              <a:buNone/>
            </a:pPr>
            <a:r>
              <a:rPr lang="en-US" sz="1400" smtClean="0"/>
              <a:t>The Role of Human Resources in Shaping Organizational Architecture</a:t>
            </a:r>
          </a:p>
          <a:p>
            <a:pPr eaLnBrk="1" hangingPunct="1"/>
            <a:endParaRPr lang="en-US" smtClean="0"/>
          </a:p>
        </p:txBody>
      </p:sp>
      <p:pic>
        <p:nvPicPr>
          <p:cNvPr id="615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3" y="2133600"/>
            <a:ext cx="7608887" cy="339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7171"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E02E9FFB-7F33-48CF-8D89-B012907DCF82}" type="slidenum">
              <a:rPr lang="en-US">
                <a:latin typeface="Times New Roman" pitchFamily="18" charset="0"/>
              </a:rPr>
              <a:pPr eaLnBrk="1" hangingPunct="1"/>
              <a:t>5</a:t>
            </a:fld>
            <a:endParaRPr lang="en-US">
              <a:latin typeface="Times New Roman" pitchFamily="18" charset="0"/>
            </a:endParaRPr>
          </a:p>
        </p:txBody>
      </p:sp>
      <p:sp>
        <p:nvSpPr>
          <p:cNvPr id="7172" name="Rectangle 2"/>
          <p:cNvSpPr>
            <a:spLocks noGrp="1" noChangeArrowheads="1"/>
          </p:cNvSpPr>
          <p:nvPr>
            <p:ph type="title"/>
          </p:nvPr>
        </p:nvSpPr>
        <p:spPr/>
        <p:txBody>
          <a:bodyPr/>
          <a:lstStyle/>
          <a:p>
            <a:pPr eaLnBrk="1" hangingPunct="1"/>
            <a:r>
              <a:rPr lang="en-US" b="1" smtClean="0">
                <a:latin typeface="Cambria" pitchFamily="18" charset="0"/>
              </a:rPr>
              <a:t>What Is A Staffing Policy?</a:t>
            </a:r>
          </a:p>
        </p:txBody>
      </p:sp>
      <p:sp>
        <p:nvSpPr>
          <p:cNvPr id="7173" name="Rectangle 3"/>
          <p:cNvSpPr>
            <a:spLocks noGrp="1" noChangeArrowheads="1"/>
          </p:cNvSpPr>
          <p:nvPr>
            <p:ph type="body" idx="1"/>
          </p:nvPr>
        </p:nvSpPr>
        <p:spPr/>
        <p:txBody>
          <a:bodyPr/>
          <a:lstStyle/>
          <a:p>
            <a:pPr marL="457200" indent="-457200" eaLnBrk="1" hangingPunct="1">
              <a:lnSpc>
                <a:spcPct val="90000"/>
              </a:lnSpc>
            </a:pPr>
            <a:r>
              <a:rPr lang="en-US" sz="2400" smtClean="0"/>
              <a:t>A firm’s </a:t>
            </a:r>
            <a:r>
              <a:rPr lang="en-US" sz="2400" b="1" smtClean="0">
                <a:solidFill>
                  <a:srgbClr val="959535"/>
                </a:solidFill>
              </a:rPr>
              <a:t>staffing policy</a:t>
            </a:r>
            <a:r>
              <a:rPr lang="en-US" sz="2400" smtClean="0"/>
              <a:t> is concerned with the selection of employees who have the skills required to perform a particular job</a:t>
            </a:r>
          </a:p>
          <a:p>
            <a:pPr marL="838200" lvl="1" indent="-381000" eaLnBrk="1" hangingPunct="1">
              <a:lnSpc>
                <a:spcPct val="90000"/>
              </a:lnSpc>
            </a:pPr>
            <a:r>
              <a:rPr lang="en-US" sz="2000" smtClean="0"/>
              <a:t>can be a tool for developing an promoting the firm’s </a:t>
            </a:r>
            <a:r>
              <a:rPr lang="en-US" sz="2000" b="1" smtClean="0">
                <a:solidFill>
                  <a:srgbClr val="959535"/>
                </a:solidFill>
              </a:rPr>
              <a:t>corporate culture</a:t>
            </a:r>
            <a:r>
              <a:rPr lang="en-US" sz="2000" smtClean="0"/>
              <a:t> - the organization’s norms and value system</a:t>
            </a:r>
          </a:p>
          <a:p>
            <a:pPr marL="838200" lvl="1" indent="-381000" eaLnBrk="1" hangingPunct="1">
              <a:lnSpc>
                <a:spcPct val="90000"/>
              </a:lnSpc>
            </a:pPr>
            <a:r>
              <a:rPr lang="en-US" sz="2000" smtClean="0"/>
              <a:t>a strong corporate culture can help the firm implement its strategy </a:t>
            </a:r>
          </a:p>
          <a:p>
            <a:pPr marL="457200" indent="-457200" eaLnBrk="1" hangingPunct="1">
              <a:lnSpc>
                <a:spcPct val="90000"/>
              </a:lnSpc>
            </a:pPr>
            <a:r>
              <a:rPr lang="en-US" sz="2400" smtClean="0"/>
              <a:t>There are three main approaches to staffing policy within international businesses</a:t>
            </a:r>
          </a:p>
          <a:p>
            <a:pPr marL="457200" indent="-457200" eaLnBrk="1" hangingPunct="1">
              <a:lnSpc>
                <a:spcPct val="90000"/>
              </a:lnSpc>
              <a:buFont typeface="Wingdings" pitchFamily="2" charset="2"/>
              <a:buAutoNum type="arabicPeriod"/>
            </a:pPr>
            <a:r>
              <a:rPr lang="en-US" sz="2400" smtClean="0"/>
              <a:t>The ethnocentric approach</a:t>
            </a:r>
          </a:p>
          <a:p>
            <a:pPr marL="457200" indent="-457200" eaLnBrk="1" hangingPunct="1">
              <a:lnSpc>
                <a:spcPct val="90000"/>
              </a:lnSpc>
              <a:buFont typeface="Wingdings" pitchFamily="2" charset="2"/>
              <a:buAutoNum type="arabicPeriod"/>
            </a:pPr>
            <a:r>
              <a:rPr lang="en-US" sz="2400" smtClean="0"/>
              <a:t>The polycentric approach</a:t>
            </a:r>
          </a:p>
          <a:p>
            <a:pPr marL="457200" indent="-457200" eaLnBrk="1" hangingPunct="1">
              <a:lnSpc>
                <a:spcPct val="90000"/>
              </a:lnSpc>
              <a:buFont typeface="Wingdings" pitchFamily="2" charset="2"/>
              <a:buAutoNum type="arabicPeriod"/>
            </a:pPr>
            <a:r>
              <a:rPr lang="en-US" sz="2400" smtClean="0"/>
              <a:t>The geocentric approach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8195"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06418712-6045-4E73-9003-2DFD9B838C7F}" type="slidenum">
              <a:rPr lang="en-US">
                <a:latin typeface="Times New Roman" pitchFamily="18" charset="0"/>
              </a:rPr>
              <a:pPr eaLnBrk="1" hangingPunct="1"/>
              <a:t>6</a:t>
            </a:fld>
            <a:endParaRPr lang="en-US">
              <a:latin typeface="Times New Roman" pitchFamily="18" charset="0"/>
            </a:endParaRPr>
          </a:p>
        </p:txBody>
      </p:sp>
      <p:sp>
        <p:nvSpPr>
          <p:cNvPr id="8196" name="Rectangle 2"/>
          <p:cNvSpPr>
            <a:spLocks noGrp="1" noChangeArrowheads="1"/>
          </p:cNvSpPr>
          <p:nvPr>
            <p:ph type="title"/>
          </p:nvPr>
        </p:nvSpPr>
        <p:spPr/>
        <p:txBody>
          <a:bodyPr/>
          <a:lstStyle/>
          <a:p>
            <a:pPr eaLnBrk="1" hangingPunct="1"/>
            <a:r>
              <a:rPr lang="en-US" b="1" smtClean="0">
                <a:latin typeface="Cambria" pitchFamily="18" charset="0"/>
              </a:rPr>
              <a:t>What Is An Ethnocentric Staffing Policy?</a:t>
            </a:r>
          </a:p>
        </p:txBody>
      </p:sp>
      <p:sp>
        <p:nvSpPr>
          <p:cNvPr id="8197" name="Rectangle 3"/>
          <p:cNvSpPr>
            <a:spLocks noGrp="1" noChangeArrowheads="1"/>
          </p:cNvSpPr>
          <p:nvPr>
            <p:ph type="body" idx="1"/>
          </p:nvPr>
        </p:nvSpPr>
        <p:spPr/>
        <p:txBody>
          <a:bodyPr/>
          <a:lstStyle/>
          <a:p>
            <a:pPr eaLnBrk="1" hangingPunct="1">
              <a:lnSpc>
                <a:spcPct val="90000"/>
              </a:lnSpc>
            </a:pPr>
            <a:r>
              <a:rPr lang="en-US" sz="2400" smtClean="0"/>
              <a:t>The </a:t>
            </a:r>
            <a:r>
              <a:rPr lang="en-US" sz="2400" b="1" smtClean="0">
                <a:solidFill>
                  <a:srgbClr val="959535"/>
                </a:solidFill>
              </a:rPr>
              <a:t>ethnocentric approach</a:t>
            </a:r>
            <a:r>
              <a:rPr lang="en-US" sz="2400" smtClean="0"/>
              <a:t> to staffing fills key management positions with parent-country nationals</a:t>
            </a:r>
          </a:p>
          <a:p>
            <a:pPr lvl="1" eaLnBrk="1" hangingPunct="1">
              <a:lnSpc>
                <a:spcPct val="90000"/>
              </a:lnSpc>
            </a:pPr>
            <a:r>
              <a:rPr lang="en-US" sz="2000" smtClean="0"/>
              <a:t>makes sense for firms with an international strategy </a:t>
            </a:r>
          </a:p>
          <a:p>
            <a:pPr eaLnBrk="1" hangingPunct="1">
              <a:lnSpc>
                <a:spcPct val="90000"/>
              </a:lnSpc>
            </a:pPr>
            <a:r>
              <a:rPr lang="en-US" sz="2400" smtClean="0"/>
              <a:t>Firms that pursue an ethnocentric policy believe that</a:t>
            </a:r>
          </a:p>
          <a:p>
            <a:pPr lvl="1" eaLnBrk="1" hangingPunct="1">
              <a:lnSpc>
                <a:spcPct val="90000"/>
              </a:lnSpc>
            </a:pPr>
            <a:r>
              <a:rPr lang="en-US" sz="2000" smtClean="0"/>
              <a:t>there is a lack of qualified individuals in the host country to fill senior management positions</a:t>
            </a:r>
          </a:p>
          <a:p>
            <a:pPr lvl="1" eaLnBrk="1" hangingPunct="1">
              <a:lnSpc>
                <a:spcPct val="90000"/>
              </a:lnSpc>
            </a:pPr>
            <a:r>
              <a:rPr lang="en-US" sz="2000" smtClean="0"/>
              <a:t>it is the best way to maintain a unified corporate culture</a:t>
            </a:r>
          </a:p>
          <a:p>
            <a:pPr lvl="1" eaLnBrk="1" hangingPunct="1">
              <a:lnSpc>
                <a:spcPct val="90000"/>
              </a:lnSpc>
            </a:pPr>
            <a:r>
              <a:rPr lang="en-US" sz="2000" smtClean="0"/>
              <a:t>value can be created by transferring core competencies to a foreign operation via parent country nationals</a:t>
            </a:r>
          </a:p>
          <a:p>
            <a:pPr eaLnBrk="1" hangingPunct="1">
              <a:lnSpc>
                <a:spcPct val="90000"/>
              </a:lnSpc>
            </a:pPr>
            <a:r>
              <a:rPr lang="en-US" sz="2400" smtClean="0"/>
              <a:t>But  </a:t>
            </a:r>
          </a:p>
          <a:p>
            <a:pPr lvl="1" eaLnBrk="1" hangingPunct="1">
              <a:lnSpc>
                <a:spcPct val="90000"/>
              </a:lnSpc>
            </a:pPr>
            <a:r>
              <a:rPr lang="en-US" sz="2000" smtClean="0"/>
              <a:t>it limits advancement opportunities for host country nationals</a:t>
            </a:r>
          </a:p>
          <a:p>
            <a:pPr lvl="1" eaLnBrk="1" hangingPunct="1">
              <a:lnSpc>
                <a:spcPct val="90000"/>
              </a:lnSpc>
            </a:pPr>
            <a:r>
              <a:rPr lang="en-US" sz="2000" smtClean="0"/>
              <a:t>it can lead to "cultural myopia"</a:t>
            </a:r>
          </a:p>
          <a:p>
            <a:pPr eaLnBrk="1" hangingPunct="1">
              <a:lnSpc>
                <a:spcPct val="90000"/>
              </a:lnSpc>
            </a:pPr>
            <a:endParaRPr lang="en-US"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9219"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00065F94-890A-45A7-8FBD-7A703CF63A21}" type="slidenum">
              <a:rPr lang="en-US">
                <a:latin typeface="Times New Roman" pitchFamily="18" charset="0"/>
              </a:rPr>
              <a:pPr eaLnBrk="1" hangingPunct="1"/>
              <a:t>7</a:t>
            </a:fld>
            <a:endParaRPr lang="en-US">
              <a:latin typeface="Times New Roman" pitchFamily="18" charset="0"/>
            </a:endParaRPr>
          </a:p>
        </p:txBody>
      </p:sp>
      <p:sp>
        <p:nvSpPr>
          <p:cNvPr id="9220" name="Rectangle 2"/>
          <p:cNvSpPr>
            <a:spLocks noGrp="1" noChangeArrowheads="1"/>
          </p:cNvSpPr>
          <p:nvPr>
            <p:ph type="title"/>
          </p:nvPr>
        </p:nvSpPr>
        <p:spPr/>
        <p:txBody>
          <a:bodyPr/>
          <a:lstStyle/>
          <a:p>
            <a:pPr eaLnBrk="1" hangingPunct="1"/>
            <a:r>
              <a:rPr lang="en-US" b="1" smtClean="0">
                <a:latin typeface="Cambria" pitchFamily="18" charset="0"/>
              </a:rPr>
              <a:t>What Is A Polycentric </a:t>
            </a:r>
            <a:br>
              <a:rPr lang="en-US" b="1" smtClean="0">
                <a:latin typeface="Cambria" pitchFamily="18" charset="0"/>
              </a:rPr>
            </a:br>
            <a:r>
              <a:rPr lang="en-US" b="1" smtClean="0">
                <a:latin typeface="Cambria" pitchFamily="18" charset="0"/>
              </a:rPr>
              <a:t>Staffing Policy?</a:t>
            </a:r>
          </a:p>
        </p:txBody>
      </p:sp>
      <p:sp>
        <p:nvSpPr>
          <p:cNvPr id="9221" name="Rectangle 3"/>
          <p:cNvSpPr>
            <a:spLocks noGrp="1" noChangeArrowheads="1"/>
          </p:cNvSpPr>
          <p:nvPr>
            <p:ph type="body" idx="1"/>
          </p:nvPr>
        </p:nvSpPr>
        <p:spPr/>
        <p:txBody>
          <a:bodyPr/>
          <a:lstStyle/>
          <a:p>
            <a:pPr eaLnBrk="1" hangingPunct="1">
              <a:lnSpc>
                <a:spcPct val="90000"/>
              </a:lnSpc>
            </a:pPr>
            <a:r>
              <a:rPr lang="en-US" sz="2400" smtClean="0"/>
              <a:t>The</a:t>
            </a:r>
            <a:r>
              <a:rPr lang="en-US" sz="2400" smtClean="0">
                <a:solidFill>
                  <a:srgbClr val="CC6600"/>
                </a:solidFill>
              </a:rPr>
              <a:t> </a:t>
            </a:r>
            <a:r>
              <a:rPr lang="en-US" sz="2400" b="1" smtClean="0">
                <a:solidFill>
                  <a:srgbClr val="959535"/>
                </a:solidFill>
              </a:rPr>
              <a:t>polycentric approach</a:t>
            </a:r>
            <a:r>
              <a:rPr lang="en-US" sz="2400" smtClean="0"/>
              <a:t> recruits host country nationals to manage subsidiaries in their own country, and parent country nationals for positions at headquarters</a:t>
            </a:r>
          </a:p>
          <a:p>
            <a:pPr lvl="1" eaLnBrk="1" hangingPunct="1">
              <a:lnSpc>
                <a:spcPct val="90000"/>
              </a:lnSpc>
            </a:pPr>
            <a:r>
              <a:rPr lang="en-US" sz="2000" smtClean="0"/>
              <a:t>makes sense for firms pursuing a localization strategy</a:t>
            </a:r>
          </a:p>
          <a:p>
            <a:pPr lvl="1" eaLnBrk="1" hangingPunct="1">
              <a:lnSpc>
                <a:spcPct val="90000"/>
              </a:lnSpc>
            </a:pPr>
            <a:r>
              <a:rPr lang="en-US" sz="2000" smtClean="0"/>
              <a:t>can minimize cultural myopia</a:t>
            </a:r>
          </a:p>
          <a:p>
            <a:pPr lvl="1" eaLnBrk="1" hangingPunct="1">
              <a:lnSpc>
                <a:spcPct val="90000"/>
              </a:lnSpc>
            </a:pPr>
            <a:r>
              <a:rPr lang="en-US" sz="2000" smtClean="0"/>
              <a:t>may be less expensive to implement than an ethnocentric policy</a:t>
            </a:r>
          </a:p>
          <a:p>
            <a:pPr eaLnBrk="1" hangingPunct="1">
              <a:lnSpc>
                <a:spcPct val="90000"/>
              </a:lnSpc>
            </a:pPr>
            <a:r>
              <a:rPr lang="en-US" sz="2400" smtClean="0"/>
              <a:t>But </a:t>
            </a:r>
          </a:p>
          <a:p>
            <a:pPr lvl="1" eaLnBrk="1" hangingPunct="1">
              <a:lnSpc>
                <a:spcPct val="90000"/>
              </a:lnSpc>
            </a:pPr>
            <a:r>
              <a:rPr lang="en-US" sz="2000" smtClean="0"/>
              <a:t>host country nationals have limited opportunities to gain experience outside their own country and so cannot progress beyond senior positions in their own subsidiaries</a:t>
            </a:r>
          </a:p>
          <a:p>
            <a:pPr lvl="1" eaLnBrk="1" hangingPunct="1">
              <a:lnSpc>
                <a:spcPct val="90000"/>
              </a:lnSpc>
            </a:pPr>
            <a:r>
              <a:rPr lang="en-US" sz="2000" smtClean="0"/>
              <a:t>a gap can form between host country managers and parent country managers</a:t>
            </a:r>
          </a:p>
          <a:p>
            <a:pPr eaLnBrk="1" hangingPunct="1">
              <a:lnSpc>
                <a:spcPct val="90000"/>
              </a:lnSpc>
            </a:pPr>
            <a:endParaRPr lang="en-US" sz="2400" smtClean="0"/>
          </a:p>
          <a:p>
            <a:pPr eaLnBrk="1" hangingPunct="1">
              <a:lnSpc>
                <a:spcPct val="90000"/>
              </a:lnSpc>
            </a:pPr>
            <a:endParaRPr lang="en-US"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0243"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9C7C0636-B390-49B2-B8A6-848837206125}" type="slidenum">
              <a:rPr lang="en-US">
                <a:latin typeface="Times New Roman" pitchFamily="18" charset="0"/>
              </a:rPr>
              <a:pPr eaLnBrk="1" hangingPunct="1"/>
              <a:t>8</a:t>
            </a:fld>
            <a:endParaRPr lang="en-US">
              <a:latin typeface="Times New Roman" pitchFamily="18" charset="0"/>
            </a:endParaRPr>
          </a:p>
        </p:txBody>
      </p:sp>
      <p:sp>
        <p:nvSpPr>
          <p:cNvPr id="10244" name="Rectangle 2"/>
          <p:cNvSpPr>
            <a:spLocks noGrp="1" noChangeArrowheads="1"/>
          </p:cNvSpPr>
          <p:nvPr>
            <p:ph type="title"/>
          </p:nvPr>
        </p:nvSpPr>
        <p:spPr/>
        <p:txBody>
          <a:bodyPr/>
          <a:lstStyle/>
          <a:p>
            <a:pPr eaLnBrk="1" hangingPunct="1"/>
            <a:r>
              <a:rPr lang="en-US" b="1" smtClean="0">
                <a:latin typeface="Cambria" pitchFamily="18" charset="0"/>
              </a:rPr>
              <a:t>What Is A Geocentric </a:t>
            </a:r>
            <a:br>
              <a:rPr lang="en-US" b="1" smtClean="0">
                <a:latin typeface="Cambria" pitchFamily="18" charset="0"/>
              </a:rPr>
            </a:br>
            <a:r>
              <a:rPr lang="en-US" b="1" smtClean="0">
                <a:latin typeface="Cambria" pitchFamily="18" charset="0"/>
              </a:rPr>
              <a:t>Staffing Policy?</a:t>
            </a:r>
          </a:p>
        </p:txBody>
      </p:sp>
      <p:sp>
        <p:nvSpPr>
          <p:cNvPr id="10245" name="Rectangle 3"/>
          <p:cNvSpPr>
            <a:spLocks noGrp="1" noChangeArrowheads="1"/>
          </p:cNvSpPr>
          <p:nvPr>
            <p:ph type="body" idx="1"/>
          </p:nvPr>
        </p:nvSpPr>
        <p:spPr/>
        <p:txBody>
          <a:bodyPr/>
          <a:lstStyle/>
          <a:p>
            <a:pPr eaLnBrk="1" hangingPunct="1">
              <a:lnSpc>
                <a:spcPct val="90000"/>
              </a:lnSpc>
            </a:pPr>
            <a:r>
              <a:rPr lang="en-US" sz="2400" smtClean="0"/>
              <a:t>The</a:t>
            </a:r>
            <a:r>
              <a:rPr lang="en-US" sz="2400" smtClean="0">
                <a:solidFill>
                  <a:srgbClr val="CC6600"/>
                </a:solidFill>
              </a:rPr>
              <a:t> </a:t>
            </a:r>
            <a:r>
              <a:rPr lang="en-US" sz="2400" b="1" smtClean="0">
                <a:solidFill>
                  <a:srgbClr val="959535"/>
                </a:solidFill>
              </a:rPr>
              <a:t>geocentric approach</a:t>
            </a:r>
            <a:r>
              <a:rPr lang="en-US" sz="2400" smtClean="0"/>
              <a:t> seeks the best people, regardless of nationality for key jobs </a:t>
            </a:r>
          </a:p>
          <a:p>
            <a:pPr lvl="1" eaLnBrk="1" hangingPunct="1">
              <a:lnSpc>
                <a:spcPct val="90000"/>
              </a:lnSpc>
            </a:pPr>
            <a:r>
              <a:rPr lang="en-US" sz="2000" smtClean="0"/>
              <a:t>consistent with building a strong unifying culture and informal management network</a:t>
            </a:r>
          </a:p>
          <a:p>
            <a:pPr lvl="1" eaLnBrk="1" hangingPunct="1">
              <a:lnSpc>
                <a:spcPct val="90000"/>
              </a:lnSpc>
            </a:pPr>
            <a:r>
              <a:rPr lang="en-US" sz="2000" smtClean="0"/>
              <a:t>makes sense for firms pursuing a global or transnational strategy</a:t>
            </a:r>
          </a:p>
          <a:p>
            <a:pPr lvl="1" eaLnBrk="1" hangingPunct="1">
              <a:lnSpc>
                <a:spcPct val="90000"/>
              </a:lnSpc>
            </a:pPr>
            <a:r>
              <a:rPr lang="en-US" sz="2000" smtClean="0"/>
              <a:t>enables the firm to make the best use of its human resources</a:t>
            </a:r>
          </a:p>
          <a:p>
            <a:pPr lvl="1" eaLnBrk="1" hangingPunct="1">
              <a:lnSpc>
                <a:spcPct val="90000"/>
              </a:lnSpc>
            </a:pPr>
            <a:r>
              <a:rPr lang="en-US" sz="2000" smtClean="0"/>
              <a:t>builds a cadre of international executives who feel at home working in a number of different cultures</a:t>
            </a:r>
          </a:p>
          <a:p>
            <a:pPr eaLnBrk="1" hangingPunct="1">
              <a:lnSpc>
                <a:spcPct val="90000"/>
              </a:lnSpc>
            </a:pPr>
            <a:r>
              <a:rPr lang="en-US" sz="2400" smtClean="0"/>
              <a:t>But</a:t>
            </a:r>
          </a:p>
          <a:p>
            <a:pPr lvl="1" eaLnBrk="1" hangingPunct="1">
              <a:lnSpc>
                <a:spcPct val="90000"/>
              </a:lnSpc>
            </a:pPr>
            <a:r>
              <a:rPr lang="en-US" sz="2000" smtClean="0"/>
              <a:t>can be limited by immigration laws </a:t>
            </a:r>
          </a:p>
          <a:p>
            <a:pPr lvl="1" eaLnBrk="1" hangingPunct="1">
              <a:lnSpc>
                <a:spcPct val="90000"/>
              </a:lnSpc>
            </a:pPr>
            <a:r>
              <a:rPr lang="en-US" sz="2000" smtClean="0"/>
              <a:t>is costly to implement</a:t>
            </a:r>
          </a:p>
          <a:p>
            <a:pPr eaLnBrk="1" hangingPunct="1">
              <a:lnSpc>
                <a:spcPct val="90000"/>
              </a:lnSpc>
            </a:pPr>
            <a:endParaRPr lang="en-US"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p>
          <a:p>
            <a:endParaRPr lang="en-US"/>
          </a:p>
        </p:txBody>
      </p:sp>
      <p:sp>
        <p:nvSpPr>
          <p:cNvPr id="11267" name="Slide Number Placeholder 4"/>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rPr>
              <a:t>18-</a:t>
            </a:r>
            <a:fld id="{ADD7C593-F56B-46DE-AD82-1E695DA2C3F7}" type="slidenum">
              <a:rPr lang="en-US">
                <a:latin typeface="Times New Roman" pitchFamily="18" charset="0"/>
              </a:rPr>
              <a:pPr eaLnBrk="1" hangingPunct="1"/>
              <a:t>9</a:t>
            </a:fld>
            <a:endParaRPr lang="en-US">
              <a:latin typeface="Times New Roman" pitchFamily="18" charset="0"/>
            </a:endParaRPr>
          </a:p>
        </p:txBody>
      </p:sp>
      <p:sp>
        <p:nvSpPr>
          <p:cNvPr id="11268" name="Rectangle 2"/>
          <p:cNvSpPr>
            <a:spLocks noGrp="1" noChangeArrowheads="1"/>
          </p:cNvSpPr>
          <p:nvPr>
            <p:ph type="title"/>
          </p:nvPr>
        </p:nvSpPr>
        <p:spPr/>
        <p:txBody>
          <a:bodyPr/>
          <a:lstStyle/>
          <a:p>
            <a:pPr eaLnBrk="1" hangingPunct="1"/>
            <a:r>
              <a:rPr lang="en-US" b="1" smtClean="0">
                <a:latin typeface="Cambria" pitchFamily="18" charset="0"/>
              </a:rPr>
              <a:t>Which Staffing Policy Is Best?</a:t>
            </a:r>
          </a:p>
        </p:txBody>
      </p:sp>
      <p:sp>
        <p:nvSpPr>
          <p:cNvPr id="11269" name="Rectangle 3"/>
          <p:cNvSpPr>
            <a:spLocks noGrp="1" noChangeArrowheads="1"/>
          </p:cNvSpPr>
          <p:nvPr>
            <p:ph type="body" idx="1"/>
          </p:nvPr>
        </p:nvSpPr>
        <p:spPr/>
        <p:txBody>
          <a:bodyPr/>
          <a:lstStyle/>
          <a:p>
            <a:pPr marL="609600" indent="-609600" algn="ctr" eaLnBrk="1" hangingPunct="1">
              <a:buFont typeface="Wingdings" pitchFamily="2" charset="2"/>
              <a:buNone/>
            </a:pPr>
            <a:r>
              <a:rPr lang="en-US" sz="1400" smtClean="0"/>
              <a:t>Comparison of Staffing Approaches</a:t>
            </a:r>
          </a:p>
          <a:p>
            <a:pPr marL="609600" indent="-609600" algn="ctr" eaLnBrk="1" hangingPunct="1">
              <a:buFont typeface="Wingdings" pitchFamily="2" charset="2"/>
              <a:buNone/>
            </a:pPr>
            <a:endParaRPr lang="en-US" sz="1400" smtClean="0"/>
          </a:p>
          <a:p>
            <a:pPr marL="609600" indent="-609600" algn="ctr" eaLnBrk="1" hangingPunct="1">
              <a:buFont typeface="Wingdings" pitchFamily="2" charset="2"/>
              <a:buNone/>
            </a:pPr>
            <a:endParaRPr lang="en-US" sz="1400" smtClean="0"/>
          </a:p>
        </p:txBody>
      </p:sp>
      <p:pic>
        <p:nvPicPr>
          <p:cNvPr id="1127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363" y="1905000"/>
            <a:ext cx="7659687" cy="398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5951</Words>
  <Application>Microsoft Office PowerPoint</Application>
  <PresentationFormat>On-screen Show (4:3)</PresentationFormat>
  <Paragraphs>488</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Default Design</vt:lpstr>
      <vt:lpstr>Chapter 18</vt:lpstr>
      <vt:lpstr>What Is Human  Resource Management?</vt:lpstr>
      <vt:lpstr>What Is The Strategic Role Of HRM In International Firms?</vt:lpstr>
      <vt:lpstr>What Is The Strategic Role Of HRM In International Firms?</vt:lpstr>
      <vt:lpstr>What Is A Staffing Policy?</vt:lpstr>
      <vt:lpstr>What Is An Ethnocentric Staffing Policy?</vt:lpstr>
      <vt:lpstr>What Is A Polycentric  Staffing Policy?</vt:lpstr>
      <vt:lpstr>What Is A Geocentric  Staffing Policy?</vt:lpstr>
      <vt:lpstr>Which Staffing Policy Is Best?</vt:lpstr>
      <vt:lpstr>What Is Expatriate Failure?</vt:lpstr>
      <vt:lpstr>What Is The Rate Of  Expatriate Failure?</vt:lpstr>
      <vt:lpstr>Why Do  Expatriate Managers Fail?</vt:lpstr>
      <vt:lpstr>How Can Firms Reduce Expatriate Failure?</vt:lpstr>
      <vt:lpstr>Why Is A  Global Mindset Important?</vt:lpstr>
      <vt:lpstr>What Is Training And Management Development?</vt:lpstr>
      <vt:lpstr>Why Is Training Important For Expatriate Managers?</vt:lpstr>
      <vt:lpstr>What Happens When Expatriates Return Home?</vt:lpstr>
      <vt:lpstr>Why Is Management Development Important To Firm  Strategy?</vt:lpstr>
      <vt:lpstr>How Should  Expatriates Be Evaluated?</vt:lpstr>
      <vt:lpstr>How Can Performance Appraisal Bias Be Reduced?</vt:lpstr>
      <vt:lpstr>What Are The Key Issues In Compensating Expatriates?</vt:lpstr>
      <vt:lpstr>How Should National Differences In Compensation Be Treated?</vt:lpstr>
      <vt:lpstr>How Should  Expatriates Be Paid?</vt:lpstr>
      <vt:lpstr>How Should  Expatriates Be Paid?</vt:lpstr>
      <vt:lpstr>Why Are International Labor Relations Important? </vt:lpstr>
      <vt:lpstr>What Are The Concerns Of Organized Labor?</vt:lpstr>
      <vt:lpstr>How Does Organized Labor Respond To MNC Power?</vt:lpstr>
      <vt:lpstr>How Are MNCs Responding To Organized Labor?</vt:lpstr>
      <vt:lpstr>Review Question</vt:lpstr>
      <vt:lpstr>Review Question</vt:lpstr>
      <vt:lpstr>Review Question</vt:lpstr>
      <vt:lpstr>Review Question</vt:lpstr>
      <vt:lpstr>Review Question</vt:lpstr>
      <vt:lpstr>Review Question</vt:lpstr>
    </vt:vector>
  </TitlesOfParts>
  <Company>The McGraw-Hill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megan_richter</dc:creator>
  <cp:lastModifiedBy>irma</cp:lastModifiedBy>
  <cp:revision>25</cp:revision>
  <dcterms:created xsi:type="dcterms:W3CDTF">2009-08-20T20:27:24Z</dcterms:created>
  <dcterms:modified xsi:type="dcterms:W3CDTF">2016-04-21T16:45:58Z</dcterms:modified>
</cp:coreProperties>
</file>