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1415" r:id="rId2"/>
    <p:sldId id="1416" r:id="rId3"/>
    <p:sldId id="775" r:id="rId4"/>
    <p:sldId id="1374" r:id="rId5"/>
    <p:sldId id="1214" r:id="rId6"/>
    <p:sldId id="1385" r:id="rId7"/>
    <p:sldId id="1376" r:id="rId8"/>
    <p:sldId id="1224" r:id="rId9"/>
    <p:sldId id="1227" r:id="rId10"/>
    <p:sldId id="1378" r:id="rId11"/>
    <p:sldId id="1310" r:id="rId12"/>
    <p:sldId id="1240" r:id="rId13"/>
    <p:sldId id="1386" r:id="rId14"/>
    <p:sldId id="1387" r:id="rId15"/>
    <p:sldId id="1388" r:id="rId16"/>
    <p:sldId id="1389" r:id="rId17"/>
    <p:sldId id="1313" r:id="rId18"/>
    <p:sldId id="1390" r:id="rId19"/>
    <p:sldId id="1391" r:id="rId20"/>
    <p:sldId id="1392" r:id="rId21"/>
    <p:sldId id="1393" r:id="rId22"/>
    <p:sldId id="1394" r:id="rId23"/>
    <p:sldId id="1314" r:id="rId24"/>
    <p:sldId id="1413" r:id="rId25"/>
    <p:sldId id="1414" r:id="rId26"/>
    <p:sldId id="1379" r:id="rId27"/>
    <p:sldId id="1323" r:id="rId28"/>
    <p:sldId id="1397" r:id="rId29"/>
    <p:sldId id="1398" r:id="rId30"/>
    <p:sldId id="1400" r:id="rId31"/>
    <p:sldId id="1399" r:id="rId32"/>
    <p:sldId id="1417" r:id="rId33"/>
  </p:sldIdLst>
  <p:sldSz cx="9144000" cy="6858000" type="screen4x3"/>
  <p:notesSz cx="6769100" cy="9906000"/>
  <p:defaultTextStyle>
    <a:defPPr>
      <a:defRPr lang="en-US"/>
    </a:defPPr>
    <a:lvl1pPr algn="l" rtl="0" eaLnBrk="0" fontAlgn="base" hangingPunct="0">
      <a:spcBef>
        <a:spcPct val="0"/>
      </a:spcBef>
      <a:spcAft>
        <a:spcPct val="0"/>
      </a:spcAft>
      <a:defRPr sz="2200" kern="1200">
        <a:solidFill>
          <a:schemeClr val="tx1"/>
        </a:solidFill>
        <a:latin typeface="Arial" charset="0"/>
        <a:ea typeface="+mn-ea"/>
        <a:cs typeface="+mn-cs"/>
      </a:defRPr>
    </a:lvl1pPr>
    <a:lvl2pPr marL="457200" algn="l" rtl="0" eaLnBrk="0" fontAlgn="base" hangingPunct="0">
      <a:spcBef>
        <a:spcPct val="0"/>
      </a:spcBef>
      <a:spcAft>
        <a:spcPct val="0"/>
      </a:spcAft>
      <a:defRPr sz="2200" kern="1200">
        <a:solidFill>
          <a:schemeClr val="tx1"/>
        </a:solidFill>
        <a:latin typeface="Arial" charset="0"/>
        <a:ea typeface="+mn-ea"/>
        <a:cs typeface="+mn-cs"/>
      </a:defRPr>
    </a:lvl2pPr>
    <a:lvl3pPr marL="914400" algn="l" rtl="0" eaLnBrk="0" fontAlgn="base" hangingPunct="0">
      <a:spcBef>
        <a:spcPct val="0"/>
      </a:spcBef>
      <a:spcAft>
        <a:spcPct val="0"/>
      </a:spcAft>
      <a:defRPr sz="2200" kern="1200">
        <a:solidFill>
          <a:schemeClr val="tx1"/>
        </a:solidFill>
        <a:latin typeface="Arial" charset="0"/>
        <a:ea typeface="+mn-ea"/>
        <a:cs typeface="+mn-cs"/>
      </a:defRPr>
    </a:lvl3pPr>
    <a:lvl4pPr marL="1371600" algn="l" rtl="0" eaLnBrk="0" fontAlgn="base" hangingPunct="0">
      <a:spcBef>
        <a:spcPct val="0"/>
      </a:spcBef>
      <a:spcAft>
        <a:spcPct val="0"/>
      </a:spcAft>
      <a:defRPr sz="2200" kern="1200">
        <a:solidFill>
          <a:schemeClr val="tx1"/>
        </a:solidFill>
        <a:latin typeface="Arial" charset="0"/>
        <a:ea typeface="+mn-ea"/>
        <a:cs typeface="+mn-cs"/>
      </a:defRPr>
    </a:lvl4pPr>
    <a:lvl5pPr marL="1828800" algn="l" rtl="0" eaLnBrk="0" fontAlgn="base" hangingPunct="0">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FFCC66"/>
    <a:srgbClr val="9999FF"/>
    <a:srgbClr val="3333FF"/>
    <a:srgbClr val="3399FF"/>
    <a:srgbClr val="FF9900"/>
    <a:srgbClr val="99CC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4" autoAdjust="0"/>
    <p:restoredTop sz="94660" autoAdjust="0"/>
  </p:normalViewPr>
  <p:slideViewPr>
    <p:cSldViewPr>
      <p:cViewPr>
        <p:scale>
          <a:sx n="66" d="100"/>
          <a:sy n="66" d="100"/>
        </p:scale>
        <p:origin x="-161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1626" y="-72"/>
      </p:cViewPr>
      <p:guideLst>
        <p:guide orient="horz" pos="3120"/>
        <p:guide pos="21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114" name="Rectangle 2"/>
          <p:cNvSpPr>
            <a:spLocks noGrp="1" noChangeArrowheads="1"/>
          </p:cNvSpPr>
          <p:nvPr>
            <p:ph type="hdr" sz="quarter"/>
          </p:nvPr>
        </p:nvSpPr>
        <p:spPr bwMode="auto">
          <a:xfrm>
            <a:off x="0" y="0"/>
            <a:ext cx="2943225" cy="487363"/>
          </a:xfrm>
          <a:prstGeom prst="rect">
            <a:avLst/>
          </a:prstGeom>
          <a:noFill/>
          <a:ln w="9525">
            <a:noFill/>
            <a:miter lim="800000"/>
            <a:headEnd/>
            <a:tailEnd/>
          </a:ln>
          <a:effectLst/>
        </p:spPr>
        <p:txBody>
          <a:bodyPr vert="horz" wrap="square" lIns="90874" tIns="45437" rIns="90874" bIns="45437" numCol="1" anchor="t" anchorCtr="0" compatLnSpc="1">
            <a:prstTxWarp prst="textNoShape">
              <a:avLst/>
            </a:prstTxWarp>
          </a:bodyPr>
          <a:lstStyle>
            <a:lvl1pPr defTabSz="908050">
              <a:defRPr sz="1200" smtClean="0">
                <a:latin typeface="Times New Roman" pitchFamily="18" charset="0"/>
              </a:defRPr>
            </a:lvl1pPr>
          </a:lstStyle>
          <a:p>
            <a:pPr>
              <a:defRPr/>
            </a:pPr>
            <a:endParaRPr lang="en-US"/>
          </a:p>
        </p:txBody>
      </p:sp>
      <p:sp>
        <p:nvSpPr>
          <p:cNvPr id="218115" name="Rectangle 3"/>
          <p:cNvSpPr>
            <a:spLocks noGrp="1" noChangeArrowheads="1"/>
          </p:cNvSpPr>
          <p:nvPr>
            <p:ph type="dt" sz="quarter" idx="1"/>
          </p:nvPr>
        </p:nvSpPr>
        <p:spPr bwMode="auto">
          <a:xfrm>
            <a:off x="3825875" y="0"/>
            <a:ext cx="2943225" cy="487363"/>
          </a:xfrm>
          <a:prstGeom prst="rect">
            <a:avLst/>
          </a:prstGeom>
          <a:noFill/>
          <a:ln w="9525">
            <a:noFill/>
            <a:miter lim="800000"/>
            <a:headEnd/>
            <a:tailEnd/>
          </a:ln>
          <a:effectLst/>
        </p:spPr>
        <p:txBody>
          <a:bodyPr vert="horz" wrap="square" lIns="90874" tIns="45437" rIns="90874" bIns="45437" numCol="1" anchor="t" anchorCtr="0" compatLnSpc="1">
            <a:prstTxWarp prst="textNoShape">
              <a:avLst/>
            </a:prstTxWarp>
          </a:bodyPr>
          <a:lstStyle>
            <a:lvl1pPr algn="r" defTabSz="908050">
              <a:defRPr sz="1200" smtClean="0">
                <a:latin typeface="Times New Roman" pitchFamily="18" charset="0"/>
              </a:defRPr>
            </a:lvl1pPr>
          </a:lstStyle>
          <a:p>
            <a:pPr>
              <a:defRPr/>
            </a:pPr>
            <a:endParaRPr lang="en-US"/>
          </a:p>
        </p:txBody>
      </p:sp>
      <p:sp>
        <p:nvSpPr>
          <p:cNvPr id="218116" name="Rectangle 4"/>
          <p:cNvSpPr>
            <a:spLocks noGrp="1" noChangeArrowheads="1"/>
          </p:cNvSpPr>
          <p:nvPr>
            <p:ph type="ftr" sz="quarter" idx="2"/>
          </p:nvPr>
        </p:nvSpPr>
        <p:spPr bwMode="auto">
          <a:xfrm>
            <a:off x="0" y="9418638"/>
            <a:ext cx="2943225" cy="487362"/>
          </a:xfrm>
          <a:prstGeom prst="rect">
            <a:avLst/>
          </a:prstGeom>
          <a:noFill/>
          <a:ln w="9525">
            <a:noFill/>
            <a:miter lim="800000"/>
            <a:headEnd/>
            <a:tailEnd/>
          </a:ln>
          <a:effectLst/>
        </p:spPr>
        <p:txBody>
          <a:bodyPr vert="horz" wrap="square" lIns="90874" tIns="45437" rIns="90874" bIns="45437" numCol="1" anchor="b" anchorCtr="0" compatLnSpc="1">
            <a:prstTxWarp prst="textNoShape">
              <a:avLst/>
            </a:prstTxWarp>
          </a:bodyPr>
          <a:lstStyle>
            <a:lvl1pPr defTabSz="908050">
              <a:defRPr sz="1200" smtClean="0">
                <a:latin typeface="Times New Roman" pitchFamily="18" charset="0"/>
              </a:defRPr>
            </a:lvl1pPr>
          </a:lstStyle>
          <a:p>
            <a:pPr>
              <a:defRPr/>
            </a:pPr>
            <a:endParaRPr lang="en-US"/>
          </a:p>
        </p:txBody>
      </p:sp>
      <p:sp>
        <p:nvSpPr>
          <p:cNvPr id="218117" name="Rectangle 5"/>
          <p:cNvSpPr>
            <a:spLocks noGrp="1" noChangeArrowheads="1"/>
          </p:cNvSpPr>
          <p:nvPr>
            <p:ph type="sldNum" sz="quarter" idx="3"/>
          </p:nvPr>
        </p:nvSpPr>
        <p:spPr bwMode="auto">
          <a:xfrm>
            <a:off x="3825875" y="9418638"/>
            <a:ext cx="2943225" cy="487362"/>
          </a:xfrm>
          <a:prstGeom prst="rect">
            <a:avLst/>
          </a:prstGeom>
          <a:noFill/>
          <a:ln w="9525">
            <a:noFill/>
            <a:miter lim="800000"/>
            <a:headEnd/>
            <a:tailEnd/>
          </a:ln>
          <a:effectLst/>
        </p:spPr>
        <p:txBody>
          <a:bodyPr vert="horz" wrap="square" lIns="90874" tIns="45437" rIns="90874" bIns="45437" numCol="1" anchor="b" anchorCtr="0" compatLnSpc="1">
            <a:prstTxWarp prst="textNoShape">
              <a:avLst/>
            </a:prstTxWarp>
          </a:bodyPr>
          <a:lstStyle>
            <a:lvl1pPr algn="r" defTabSz="908050">
              <a:defRPr sz="1200" smtClean="0">
                <a:latin typeface="Times New Roman" pitchFamily="18" charset="0"/>
              </a:defRPr>
            </a:lvl1pPr>
          </a:lstStyle>
          <a:p>
            <a:pPr>
              <a:defRPr/>
            </a:pPr>
            <a:fld id="{C40AC416-C586-4C20-A26C-B02510C44677}" type="slidenum">
              <a:rPr lang="en-US"/>
              <a:pPr>
                <a:defRPr/>
              </a:pPr>
              <a:t>‹#›</a:t>
            </a:fld>
            <a:endParaRPr lang="en-US"/>
          </a:p>
        </p:txBody>
      </p:sp>
    </p:spTree>
    <p:extLst>
      <p:ext uri="{BB962C8B-B14F-4D97-AF65-F5344CB8AC3E}">
        <p14:creationId xmlns:p14="http://schemas.microsoft.com/office/powerpoint/2010/main" val="3017836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33700" cy="495300"/>
          </a:xfrm>
          <a:prstGeom prst="rect">
            <a:avLst/>
          </a:prstGeom>
          <a:noFill/>
          <a:ln w="9525">
            <a:noFill/>
            <a:miter lim="800000"/>
            <a:headEnd/>
            <a:tailEnd/>
          </a:ln>
          <a:effectLst/>
        </p:spPr>
        <p:txBody>
          <a:bodyPr vert="horz" wrap="square" lIns="92600" tIns="46301" rIns="92600" bIns="46301" numCol="1" anchor="t" anchorCtr="0" compatLnSpc="1">
            <a:prstTxWarp prst="textNoShape">
              <a:avLst/>
            </a:prstTxWarp>
          </a:bodyPr>
          <a:lstStyle>
            <a:lvl1pPr defTabSz="925513">
              <a:defRPr sz="1200" smtClean="0">
                <a:latin typeface="Times New Roman" pitchFamily="18" charset="0"/>
              </a:defRPr>
            </a:lvl1pPr>
          </a:lstStyle>
          <a:p>
            <a:pPr>
              <a:defRPr/>
            </a:pPr>
            <a:endParaRPr lang="en-US"/>
          </a:p>
        </p:txBody>
      </p:sp>
      <p:sp>
        <p:nvSpPr>
          <p:cNvPr id="12291" name="Rectangle 3"/>
          <p:cNvSpPr>
            <a:spLocks noGrp="1" noChangeArrowheads="1"/>
          </p:cNvSpPr>
          <p:nvPr>
            <p:ph type="dt" idx="1"/>
          </p:nvPr>
        </p:nvSpPr>
        <p:spPr bwMode="auto">
          <a:xfrm>
            <a:off x="3835400" y="0"/>
            <a:ext cx="2933700" cy="495300"/>
          </a:xfrm>
          <a:prstGeom prst="rect">
            <a:avLst/>
          </a:prstGeom>
          <a:noFill/>
          <a:ln w="9525">
            <a:noFill/>
            <a:miter lim="800000"/>
            <a:headEnd/>
            <a:tailEnd/>
          </a:ln>
          <a:effectLst/>
        </p:spPr>
        <p:txBody>
          <a:bodyPr vert="horz" wrap="square" lIns="92600" tIns="46301" rIns="92600" bIns="46301" numCol="1" anchor="t" anchorCtr="0" compatLnSpc="1">
            <a:prstTxWarp prst="textNoShape">
              <a:avLst/>
            </a:prstTxWarp>
          </a:bodyPr>
          <a:lstStyle>
            <a:lvl1pPr algn="r" defTabSz="925513">
              <a:defRPr sz="1200" smtClean="0">
                <a:latin typeface="Times New Roman" pitchFamily="18" charset="0"/>
              </a:defRPr>
            </a:lvl1pPr>
          </a:lstStyle>
          <a:p>
            <a:pPr>
              <a:defRPr/>
            </a:pPr>
            <a:endParaRPr lang="en-US"/>
          </a:p>
        </p:txBody>
      </p:sp>
      <p:sp>
        <p:nvSpPr>
          <p:cNvPr id="74756" name="Rectangle 4"/>
          <p:cNvSpPr>
            <a:spLocks noGrp="1" noRot="1" noChangeAspect="1" noChangeArrowheads="1" noTextEdit="1"/>
          </p:cNvSpPr>
          <p:nvPr>
            <p:ph type="sldImg" idx="2"/>
          </p:nvPr>
        </p:nvSpPr>
        <p:spPr bwMode="auto">
          <a:xfrm>
            <a:off x="909638"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903288" y="4706938"/>
            <a:ext cx="4962525" cy="4456112"/>
          </a:xfrm>
          <a:prstGeom prst="rect">
            <a:avLst/>
          </a:prstGeom>
          <a:noFill/>
          <a:ln w="9525">
            <a:noFill/>
            <a:miter lim="800000"/>
            <a:headEnd/>
            <a:tailEnd/>
          </a:ln>
          <a:effectLst/>
        </p:spPr>
        <p:txBody>
          <a:bodyPr vert="horz" wrap="square" lIns="92600" tIns="46301" rIns="92600" bIns="463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410700"/>
            <a:ext cx="2933700" cy="495300"/>
          </a:xfrm>
          <a:prstGeom prst="rect">
            <a:avLst/>
          </a:prstGeom>
          <a:noFill/>
          <a:ln w="9525">
            <a:noFill/>
            <a:miter lim="800000"/>
            <a:headEnd/>
            <a:tailEnd/>
          </a:ln>
          <a:effectLst/>
        </p:spPr>
        <p:txBody>
          <a:bodyPr vert="horz" wrap="square" lIns="92600" tIns="46301" rIns="92600" bIns="46301" numCol="1" anchor="b" anchorCtr="0" compatLnSpc="1">
            <a:prstTxWarp prst="textNoShape">
              <a:avLst/>
            </a:prstTxWarp>
          </a:bodyPr>
          <a:lstStyle>
            <a:lvl1pPr defTabSz="925513">
              <a:defRPr sz="1200" smtClean="0">
                <a:latin typeface="Times New Roman" pitchFamily="18" charset="0"/>
              </a:defRPr>
            </a:lvl1pPr>
          </a:lstStyle>
          <a:p>
            <a:pPr>
              <a:defRPr/>
            </a:pPr>
            <a:endParaRPr lang="en-US"/>
          </a:p>
        </p:txBody>
      </p:sp>
      <p:sp>
        <p:nvSpPr>
          <p:cNvPr id="12295" name="Rectangle 7"/>
          <p:cNvSpPr>
            <a:spLocks noGrp="1" noChangeArrowheads="1"/>
          </p:cNvSpPr>
          <p:nvPr>
            <p:ph type="sldNum" sz="quarter" idx="5"/>
          </p:nvPr>
        </p:nvSpPr>
        <p:spPr bwMode="auto">
          <a:xfrm>
            <a:off x="3835400" y="9410700"/>
            <a:ext cx="2933700" cy="495300"/>
          </a:xfrm>
          <a:prstGeom prst="rect">
            <a:avLst/>
          </a:prstGeom>
          <a:noFill/>
          <a:ln w="9525">
            <a:noFill/>
            <a:miter lim="800000"/>
            <a:headEnd/>
            <a:tailEnd/>
          </a:ln>
          <a:effectLst/>
        </p:spPr>
        <p:txBody>
          <a:bodyPr vert="horz" wrap="square" lIns="92600" tIns="46301" rIns="92600" bIns="46301" numCol="1" anchor="b" anchorCtr="0" compatLnSpc="1">
            <a:prstTxWarp prst="textNoShape">
              <a:avLst/>
            </a:prstTxWarp>
          </a:bodyPr>
          <a:lstStyle>
            <a:lvl1pPr algn="r" defTabSz="925513">
              <a:defRPr sz="1200" smtClean="0">
                <a:latin typeface="Times New Roman" pitchFamily="18" charset="0"/>
              </a:defRPr>
            </a:lvl1pPr>
          </a:lstStyle>
          <a:p>
            <a:pPr>
              <a:defRPr/>
            </a:pPr>
            <a:fld id="{388BEC91-C4C1-46B0-9B59-ED5CC33FA14C}" type="slidenum">
              <a:rPr lang="en-US"/>
              <a:pPr>
                <a:defRPr/>
              </a:pPr>
              <a:t>‹#›</a:t>
            </a:fld>
            <a:endParaRPr lang="en-US"/>
          </a:p>
        </p:txBody>
      </p:sp>
    </p:spTree>
    <p:extLst>
      <p:ext uri="{BB962C8B-B14F-4D97-AF65-F5344CB8AC3E}">
        <p14:creationId xmlns:p14="http://schemas.microsoft.com/office/powerpoint/2010/main" val="23770270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908050" y="762000"/>
            <a:ext cx="4978400" cy="3733800"/>
          </a:xfrm>
          <a:ln/>
        </p:spPr>
      </p:sp>
      <p:sp>
        <p:nvSpPr>
          <p:cNvPr id="106499" name="Rectangle 3"/>
          <p:cNvSpPr>
            <a:spLocks noGrp="1" noChangeArrowheads="1"/>
          </p:cNvSpPr>
          <p:nvPr>
            <p:ph type="body" idx="1"/>
          </p:nvPr>
        </p:nvSpPr>
        <p:spPr>
          <a:xfrm>
            <a:off x="914400" y="4724400"/>
            <a:ext cx="49530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908050" y="762000"/>
            <a:ext cx="4978400" cy="3733800"/>
          </a:xfrm>
          <a:ln/>
        </p:spPr>
      </p:sp>
      <p:sp>
        <p:nvSpPr>
          <p:cNvPr id="107523" name="Rectangle 3"/>
          <p:cNvSpPr>
            <a:spLocks noGrp="1" noChangeArrowheads="1"/>
          </p:cNvSpPr>
          <p:nvPr>
            <p:ph type="body" idx="1"/>
          </p:nvPr>
        </p:nvSpPr>
        <p:spPr>
          <a:xfrm>
            <a:off x="914400" y="4724400"/>
            <a:ext cx="49530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908050" y="762000"/>
            <a:ext cx="4978400" cy="3733800"/>
          </a:xfrm>
          <a:ln/>
        </p:spPr>
      </p:sp>
      <p:sp>
        <p:nvSpPr>
          <p:cNvPr id="108547" name="Rectangle 3"/>
          <p:cNvSpPr>
            <a:spLocks noGrp="1" noChangeArrowheads="1"/>
          </p:cNvSpPr>
          <p:nvPr>
            <p:ph type="body" idx="1"/>
          </p:nvPr>
        </p:nvSpPr>
        <p:spPr>
          <a:xfrm>
            <a:off x="914400" y="4724400"/>
            <a:ext cx="49530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908050" y="762000"/>
            <a:ext cx="4978400" cy="3733800"/>
          </a:xfrm>
          <a:ln/>
        </p:spPr>
      </p:sp>
      <p:sp>
        <p:nvSpPr>
          <p:cNvPr id="109571" name="Rectangle 3"/>
          <p:cNvSpPr>
            <a:spLocks noGrp="1" noChangeArrowheads="1"/>
          </p:cNvSpPr>
          <p:nvPr>
            <p:ph type="body" idx="1"/>
          </p:nvPr>
        </p:nvSpPr>
        <p:spPr>
          <a:xfrm>
            <a:off x="914400" y="4724400"/>
            <a:ext cx="495300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F04BC66-1983-485A-B80F-B7344B684C46}" type="slidenum">
              <a:rPr altLang="en-US" smtClean="0"/>
              <a:pPr eaLnBrk="1" hangingPunct="1"/>
              <a:t>2</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02547" y="4705350"/>
            <a:ext cx="4964007"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908050" y="742950"/>
            <a:ext cx="4953000" cy="3714750"/>
          </a:xfrm>
          <a:ln/>
        </p:spPr>
      </p:sp>
      <p:sp>
        <p:nvSpPr>
          <p:cNvPr id="116739"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908050" y="742950"/>
            <a:ext cx="4953000" cy="3714750"/>
          </a:xfrm>
          <a:ln/>
        </p:spPr>
      </p:sp>
      <p:sp>
        <p:nvSpPr>
          <p:cNvPr id="117763"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908050" y="742950"/>
            <a:ext cx="4953000" cy="3714750"/>
          </a:xfrm>
          <a:ln/>
        </p:spPr>
      </p:sp>
      <p:sp>
        <p:nvSpPr>
          <p:cNvPr id="118787"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909638" y="742950"/>
            <a:ext cx="4951412" cy="3713163"/>
          </a:xfrm>
          <a:ln/>
        </p:spPr>
      </p:sp>
      <p:sp>
        <p:nvSpPr>
          <p:cNvPr id="126979"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909638" y="742950"/>
            <a:ext cx="4951412" cy="3713163"/>
          </a:xfrm>
          <a:ln/>
        </p:spPr>
      </p:sp>
      <p:sp>
        <p:nvSpPr>
          <p:cNvPr id="128003"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xfrm>
            <a:off x="909638" y="742950"/>
            <a:ext cx="4951412" cy="3713163"/>
          </a:xfrm>
          <a:ln/>
        </p:spPr>
      </p:sp>
      <p:sp>
        <p:nvSpPr>
          <p:cNvPr id="129027"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909638" y="742950"/>
            <a:ext cx="4951412" cy="3713163"/>
          </a:xfrm>
          <a:ln/>
        </p:spPr>
      </p:sp>
      <p:sp>
        <p:nvSpPr>
          <p:cNvPr id="130051"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F04BC66-1983-485A-B80F-B7344B684C46}" type="slidenum">
              <a:rPr altLang="en-US" smtClean="0"/>
              <a:pPr eaLnBrk="1" hangingPunct="1"/>
              <a:t>32</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902547" y="4705350"/>
            <a:ext cx="4964007"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909638" y="742950"/>
            <a:ext cx="4951412" cy="3713163"/>
          </a:xfrm>
          <a:ln/>
        </p:spPr>
      </p:sp>
      <p:sp>
        <p:nvSpPr>
          <p:cNvPr id="80899" name="Rectangle 3"/>
          <p:cNvSpPr>
            <a:spLocks noGrp="1" noChangeArrowheads="1"/>
          </p:cNvSpPr>
          <p:nvPr>
            <p:ph type="body" idx="1"/>
          </p:nvPr>
        </p:nvSpPr>
        <p:spPr>
          <a:xfrm>
            <a:off x="903288" y="4705350"/>
            <a:ext cx="4962525" cy="4457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noProof="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q-A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q-AL"/>
          </a:p>
        </p:txBody>
      </p:sp>
    </p:spTree>
    <p:extLst>
      <p:ext uri="{BB962C8B-B14F-4D97-AF65-F5344CB8AC3E}">
        <p14:creationId xmlns:p14="http://schemas.microsoft.com/office/powerpoint/2010/main" val="208318765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q-AL"/>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Tree>
    <p:extLst>
      <p:ext uri="{BB962C8B-B14F-4D97-AF65-F5344CB8AC3E}">
        <p14:creationId xmlns:p14="http://schemas.microsoft.com/office/powerpoint/2010/main" val="276778157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q-AL"/>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Tree>
    <p:extLst>
      <p:ext uri="{BB962C8B-B14F-4D97-AF65-F5344CB8AC3E}">
        <p14:creationId xmlns:p14="http://schemas.microsoft.com/office/powerpoint/2010/main" val="42646330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q-AL"/>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Rectangle 3"/>
          <p:cNvSpPr/>
          <p:nvPr userDrawn="1"/>
        </p:nvSpPr>
        <p:spPr bwMode="auto">
          <a:xfrm>
            <a:off x="14514" y="6433458"/>
            <a:ext cx="2362200"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07692499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q-AL"/>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p:nvPr userDrawn="1"/>
        </p:nvSpPr>
        <p:spPr bwMode="auto">
          <a:xfrm>
            <a:off x="14514" y="6433458"/>
            <a:ext cx="2362200"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5863819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q-AL"/>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Tree>
    <p:extLst>
      <p:ext uri="{BB962C8B-B14F-4D97-AF65-F5344CB8AC3E}">
        <p14:creationId xmlns:p14="http://schemas.microsoft.com/office/powerpoint/2010/main" val="2397722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q-AL"/>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Tree>
    <p:extLst>
      <p:ext uri="{BB962C8B-B14F-4D97-AF65-F5344CB8AC3E}">
        <p14:creationId xmlns:p14="http://schemas.microsoft.com/office/powerpoint/2010/main" val="296957542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q-AL"/>
          </a:p>
        </p:txBody>
      </p:sp>
    </p:spTree>
    <p:extLst>
      <p:ext uri="{BB962C8B-B14F-4D97-AF65-F5344CB8AC3E}">
        <p14:creationId xmlns:p14="http://schemas.microsoft.com/office/powerpoint/2010/main" val="403354274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05388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q-AL"/>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1635421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q-AL"/>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q-AL"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89849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0" name="Rectangle 46"/>
          <p:cNvSpPr>
            <a:spLocks noChangeArrowheads="1"/>
          </p:cNvSpPr>
          <p:nvPr userDrawn="1"/>
        </p:nvSpPr>
        <p:spPr bwMode="auto">
          <a:xfrm>
            <a:off x="914400" y="0"/>
            <a:ext cx="8229600" cy="1066800"/>
          </a:xfrm>
          <a:prstGeom prst="rect">
            <a:avLst/>
          </a:prstGeom>
          <a:solidFill>
            <a:srgbClr val="3333FF"/>
          </a:solidFill>
          <a:ln w="9525">
            <a:solidFill>
              <a:srgbClr val="9999FF"/>
            </a:solidFill>
            <a:miter lim="800000"/>
            <a:headEnd/>
            <a:tailEnd/>
          </a:ln>
          <a:effectLst/>
        </p:spPr>
        <p:txBody>
          <a:bodyPr wrap="none" anchor="ctr"/>
          <a:lstStyle/>
          <a:p>
            <a:pPr>
              <a:defRPr/>
            </a:pPr>
            <a:endParaRPr lang="sq-AL"/>
          </a:p>
        </p:txBody>
      </p:sp>
      <p:sp>
        <p:nvSpPr>
          <p:cNvPr id="1071" name="Text Box 47"/>
          <p:cNvSpPr txBox="1">
            <a:spLocks noChangeArrowheads="1"/>
          </p:cNvSpPr>
          <p:nvPr userDrawn="1"/>
        </p:nvSpPr>
        <p:spPr bwMode="auto">
          <a:xfrm>
            <a:off x="8582025" y="6477000"/>
            <a:ext cx="561975" cy="336550"/>
          </a:xfrm>
          <a:prstGeom prst="rect">
            <a:avLst/>
          </a:prstGeom>
          <a:noFill/>
          <a:ln w="9525">
            <a:noFill/>
            <a:miter lim="800000"/>
            <a:headEnd/>
            <a:tailEnd/>
          </a:ln>
          <a:effectLst/>
        </p:spPr>
        <p:txBody>
          <a:bodyPr>
            <a:spAutoFit/>
          </a:bodyPr>
          <a:lstStyle/>
          <a:p>
            <a:pPr algn="ctr" eaLnBrk="1" hangingPunct="1">
              <a:defRPr/>
            </a:pPr>
            <a:fld id="{30DC05F3-E21A-4EE9-9B12-0432E089122F}" type="slidenum">
              <a:rPr lang="en-US" sz="1600" b="1">
                <a:solidFill>
                  <a:schemeClr val="accent2"/>
                </a:solidFill>
              </a:rPr>
              <a:pPr algn="ctr" eaLnBrk="1" hangingPunct="1">
                <a:defRPr/>
              </a:pPr>
              <a:t>‹#›</a:t>
            </a:fld>
            <a:endParaRPr lang="en-US" sz="1600" b="1">
              <a:solidFill>
                <a:schemeClr val="accent2"/>
              </a:solidFill>
            </a:endParaRPr>
          </a:p>
        </p:txBody>
      </p:sp>
      <p:sp>
        <p:nvSpPr>
          <p:cNvPr id="1072" name="Text Box 48"/>
          <p:cNvSpPr txBox="1">
            <a:spLocks noChangeArrowheads="1"/>
          </p:cNvSpPr>
          <p:nvPr userDrawn="1"/>
        </p:nvSpPr>
        <p:spPr bwMode="auto">
          <a:xfrm>
            <a:off x="0" y="6534150"/>
            <a:ext cx="2247900" cy="336550"/>
          </a:xfrm>
          <a:prstGeom prst="rect">
            <a:avLst/>
          </a:prstGeom>
          <a:noFill/>
          <a:ln w="9525">
            <a:noFill/>
            <a:miter lim="800000"/>
            <a:headEnd/>
            <a:tailEnd/>
          </a:ln>
          <a:effectLst/>
        </p:spPr>
        <p:txBody>
          <a:bodyPr wrap="none">
            <a:spAutoFit/>
          </a:bodyPr>
          <a:lstStyle/>
          <a:p>
            <a:pPr>
              <a:defRPr/>
            </a:pPr>
            <a:r>
              <a:rPr lang="en-US" sz="1600" b="1">
                <a:solidFill>
                  <a:srgbClr val="3333FF"/>
                </a:solidFill>
                <a:latin typeface="Bookman Old Style" pitchFamily="18" charset="0"/>
                <a:cs typeface="Times New Roman" pitchFamily="18" charset="0"/>
              </a:rPr>
              <a:t>www.exploreHR.org</a:t>
            </a:r>
            <a:endParaRPr lang="en-US" sz="1600" b="1" noProof="1">
              <a:solidFill>
                <a:srgbClr val="3333FF"/>
              </a:solidFill>
              <a:latin typeface="Bookman Old Style" pitchFamily="18" charset="0"/>
              <a:cs typeface="Times New Roman" pitchFamily="18" charset="0"/>
            </a:endParaRPr>
          </a:p>
        </p:txBody>
      </p:sp>
      <p:pic>
        <p:nvPicPr>
          <p:cNvPr id="5125" name="Picture 49" descr="print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838200" cy="1066800"/>
          </a:xfrm>
          <a:prstGeom prst="rect">
            <a:avLst/>
          </a:prstGeom>
          <a:noFill/>
          <a:ln w="9525">
            <a:solidFill>
              <a:srgbClr val="9999FF"/>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userDrawn="1"/>
        </p:nvSpPr>
        <p:spPr bwMode="auto">
          <a:xfrm>
            <a:off x="14514" y="6433458"/>
            <a:ext cx="2362200"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descr="C:\Users\Dell\Downloads\8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30"/>
            <a:ext cx="9144000" cy="6101255"/>
          </a:xfrm>
          <a:prstGeom prst="rect">
            <a:avLst/>
          </a:prstGeom>
          <a:noFill/>
          <a:extLst>
            <a:ext uri="{909E8E84-426E-40DD-AFC4-6F175D3DCCD1}">
              <a14:hiddenFill xmlns:a14="http://schemas.microsoft.com/office/drawing/2010/main">
                <a:solidFill>
                  <a:srgbClr val="FFFFFF"/>
                </a:solidFill>
              </a14:hiddenFill>
            </a:ext>
          </a:extLst>
        </p:spPr>
      </p:pic>
      <p:sp>
        <p:nvSpPr>
          <p:cNvPr id="6147" name="Text Box 3"/>
          <p:cNvSpPr txBox="1">
            <a:spLocks noChangeArrowheads="1"/>
          </p:cNvSpPr>
          <p:nvPr/>
        </p:nvSpPr>
        <p:spPr bwMode="auto">
          <a:xfrm>
            <a:off x="-29029" y="4876800"/>
            <a:ext cx="9173029" cy="1581972"/>
          </a:xfrm>
          <a:prstGeom prst="rect">
            <a:avLst/>
          </a:prstGeom>
          <a:solidFill>
            <a:srgbClr val="FF0000"/>
          </a:solidFill>
          <a:ln>
            <a:solidFill>
              <a:schemeClr val="bg1">
                <a:lumMod val="50000"/>
              </a:schemeClr>
            </a:solidFill>
          </a:ln>
        </p:spPr>
        <p:txBody>
          <a:bodyPr wrap="squar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10000"/>
              </a:lnSpc>
            </a:pPr>
            <a:r>
              <a:rPr lang="en-US" altLang="en-US" sz="4400" b="1" dirty="0" smtClean="0">
                <a:solidFill>
                  <a:schemeClr val="bg1"/>
                </a:solidFill>
                <a:effectLst>
                  <a:outerShdw blurRad="38100" dist="38100" dir="2700000" algn="tl">
                    <a:srgbClr val="000000">
                      <a:alpha val="43137"/>
                    </a:srgbClr>
                  </a:outerShdw>
                </a:effectLst>
                <a:cs typeface="Arial" charset="0"/>
              </a:rPr>
              <a:t>Fundamentals of </a:t>
            </a:r>
            <a:endParaRPr lang="en-US" altLang="en-US" sz="4400" b="1" dirty="0">
              <a:solidFill>
                <a:schemeClr val="bg1"/>
              </a:solidFill>
              <a:effectLst>
                <a:outerShdw blurRad="38100" dist="38100" dir="2700000" algn="tl">
                  <a:srgbClr val="000000">
                    <a:alpha val="43137"/>
                  </a:srgbClr>
                </a:outerShdw>
              </a:effectLst>
              <a:cs typeface="Arial" charset="0"/>
            </a:endParaRPr>
          </a:p>
          <a:p>
            <a:pPr algn="ctr">
              <a:lnSpc>
                <a:spcPct val="110000"/>
              </a:lnSpc>
            </a:pPr>
            <a:r>
              <a:rPr lang="en-US" altLang="en-US" sz="4400" b="1" dirty="0">
                <a:solidFill>
                  <a:schemeClr val="bg1"/>
                </a:solidFill>
                <a:effectLst>
                  <a:outerShdw blurRad="38100" dist="38100" dir="2700000" algn="tl">
                    <a:srgbClr val="000000">
                      <a:alpha val="43137"/>
                    </a:srgbClr>
                  </a:outerShdw>
                </a:effectLst>
                <a:cs typeface="Arial" charset="0"/>
              </a:rPr>
              <a:t>Human Resources Management</a:t>
            </a:r>
            <a:endParaRPr lang="en-US" altLang="en-US" sz="4400" b="1" noProof="1">
              <a:solidFill>
                <a:schemeClr val="bg1"/>
              </a:solidFill>
              <a:effectLst>
                <a:outerShdw blurRad="38100" dist="38100" dir="2700000" algn="tl">
                  <a:srgbClr val="000000">
                    <a:alpha val="43137"/>
                  </a:srgbClr>
                </a:outerShdw>
              </a:effectLst>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3795" name="Rectangle 3"/>
          <p:cNvSpPr>
            <a:spLocks noChangeArrowheads="1"/>
          </p:cNvSpPr>
          <p:nvPr/>
        </p:nvSpPr>
        <p:spPr bwMode="auto">
          <a:xfrm>
            <a:off x="0" y="3810000"/>
            <a:ext cx="9144000" cy="1676400"/>
          </a:xfrm>
          <a:prstGeom prst="rect">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endParaRPr lang="en-US" altLang="en-US" noProof="1">
              <a:solidFill>
                <a:schemeClr val="bg1"/>
              </a:solidFill>
            </a:endParaRPr>
          </a:p>
        </p:txBody>
      </p:sp>
      <p:sp>
        <p:nvSpPr>
          <p:cNvPr id="33796" name="Text Box 4"/>
          <p:cNvSpPr txBox="1">
            <a:spLocks noChangeArrowheads="1"/>
          </p:cNvSpPr>
          <p:nvPr/>
        </p:nvSpPr>
        <p:spPr bwMode="auto">
          <a:xfrm>
            <a:off x="2057400" y="4191000"/>
            <a:ext cx="6934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10000"/>
              </a:lnSpc>
            </a:pPr>
            <a:r>
              <a:rPr lang="en-US" altLang="en-US" sz="4000" b="1">
                <a:solidFill>
                  <a:schemeClr val="bg1"/>
                </a:solidFill>
              </a:rPr>
              <a:t>Training &amp; Development</a:t>
            </a:r>
            <a:endParaRPr lang="en-US" altLang="en-US" sz="4800" b="1">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ChangeArrowheads="1"/>
          </p:cNvSpPr>
          <p:nvPr/>
        </p:nvSpPr>
        <p:spPr bwMode="auto">
          <a:xfrm>
            <a:off x="914400" y="1524000"/>
            <a:ext cx="1600200" cy="2209800"/>
          </a:xfrm>
          <a:prstGeom prst="homePlate">
            <a:avLst>
              <a:gd name="adj" fmla="val 25000"/>
            </a:avLst>
          </a:prstGeom>
          <a:solidFill>
            <a:srgbClr val="FF9900"/>
          </a:soli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4819" name="Text Box 3"/>
          <p:cNvSpPr txBox="1">
            <a:spLocks noChangeArrowheads="1"/>
          </p:cNvSpPr>
          <p:nvPr/>
        </p:nvSpPr>
        <p:spPr bwMode="auto">
          <a:xfrm>
            <a:off x="974725" y="1992313"/>
            <a:ext cx="16922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Training Need Analysis</a:t>
            </a:r>
          </a:p>
        </p:txBody>
      </p:sp>
      <p:sp>
        <p:nvSpPr>
          <p:cNvPr id="34820" name="AutoShape 4"/>
          <p:cNvSpPr>
            <a:spLocks noChangeArrowheads="1"/>
          </p:cNvSpPr>
          <p:nvPr/>
        </p:nvSpPr>
        <p:spPr bwMode="auto">
          <a:xfrm>
            <a:off x="2590800" y="1524000"/>
            <a:ext cx="1600200" cy="2209800"/>
          </a:xfrm>
          <a:prstGeom prst="homePlate">
            <a:avLst>
              <a:gd name="adj" fmla="val 25000"/>
            </a:avLst>
          </a:prstGeom>
          <a:solidFill>
            <a:srgbClr val="FF9900"/>
          </a:soli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4821" name="Text Box 5"/>
          <p:cNvSpPr txBox="1">
            <a:spLocks noChangeArrowheads="1"/>
          </p:cNvSpPr>
          <p:nvPr/>
        </p:nvSpPr>
        <p:spPr bwMode="auto">
          <a:xfrm>
            <a:off x="2651125" y="2117725"/>
            <a:ext cx="15398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Training Objectives</a:t>
            </a:r>
          </a:p>
        </p:txBody>
      </p:sp>
      <p:sp>
        <p:nvSpPr>
          <p:cNvPr id="34822" name="AutoShape 6"/>
          <p:cNvSpPr>
            <a:spLocks noChangeArrowheads="1"/>
          </p:cNvSpPr>
          <p:nvPr/>
        </p:nvSpPr>
        <p:spPr bwMode="auto">
          <a:xfrm>
            <a:off x="4267200" y="1524000"/>
            <a:ext cx="1752600" cy="2209800"/>
          </a:xfrm>
          <a:prstGeom prst="homePlate">
            <a:avLst>
              <a:gd name="adj" fmla="val 25000"/>
            </a:avLst>
          </a:prstGeom>
          <a:solidFill>
            <a:srgbClr val="FF9900"/>
          </a:soli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4823" name="Text Box 7"/>
          <p:cNvSpPr txBox="1">
            <a:spLocks noChangeArrowheads="1"/>
          </p:cNvSpPr>
          <p:nvPr/>
        </p:nvSpPr>
        <p:spPr bwMode="auto">
          <a:xfrm>
            <a:off x="4343400" y="2133600"/>
            <a:ext cx="12557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Training </a:t>
            </a:r>
          </a:p>
          <a:p>
            <a:r>
              <a:rPr lang="en-US" altLang="en-US" sz="2000" b="1"/>
              <a:t>Delivery</a:t>
            </a:r>
          </a:p>
        </p:txBody>
      </p:sp>
      <p:sp>
        <p:nvSpPr>
          <p:cNvPr id="34824" name="AutoShape 8"/>
          <p:cNvSpPr>
            <a:spLocks noChangeArrowheads="1"/>
          </p:cNvSpPr>
          <p:nvPr/>
        </p:nvSpPr>
        <p:spPr bwMode="auto">
          <a:xfrm>
            <a:off x="6096000" y="1524000"/>
            <a:ext cx="1752600" cy="2209800"/>
          </a:xfrm>
          <a:prstGeom prst="homePlate">
            <a:avLst>
              <a:gd name="adj" fmla="val 25000"/>
            </a:avLst>
          </a:prstGeom>
          <a:solidFill>
            <a:srgbClr val="FF9900"/>
          </a:soli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4825" name="Text Box 9"/>
          <p:cNvSpPr txBox="1">
            <a:spLocks noChangeArrowheads="1"/>
          </p:cNvSpPr>
          <p:nvPr/>
        </p:nvSpPr>
        <p:spPr bwMode="auto">
          <a:xfrm>
            <a:off x="6202363" y="2041525"/>
            <a:ext cx="16462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Training Evaluation</a:t>
            </a:r>
          </a:p>
        </p:txBody>
      </p:sp>
      <p:sp>
        <p:nvSpPr>
          <p:cNvPr id="1281034" name="Text Box 10"/>
          <p:cNvSpPr txBox="1">
            <a:spLocks noChangeArrowheads="1"/>
          </p:cNvSpPr>
          <p:nvPr/>
        </p:nvSpPr>
        <p:spPr bwMode="auto">
          <a:xfrm>
            <a:off x="990600" y="457200"/>
            <a:ext cx="3589338" cy="579438"/>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Training Process </a:t>
            </a:r>
          </a:p>
        </p:txBody>
      </p:sp>
      <p:sp>
        <p:nvSpPr>
          <p:cNvPr id="34827" name="Text Box 11"/>
          <p:cNvSpPr txBox="1">
            <a:spLocks noChangeArrowheads="1"/>
          </p:cNvSpPr>
          <p:nvPr/>
        </p:nvSpPr>
        <p:spPr bwMode="auto">
          <a:xfrm>
            <a:off x="898525" y="3949700"/>
            <a:ext cx="1387475" cy="1930400"/>
          </a:xfrm>
          <a:prstGeom prst="rect">
            <a:avLst/>
          </a:prstGeom>
          <a:solidFill>
            <a:srgbClr val="99CC00"/>
          </a:solidFill>
          <a:ln w="28575">
            <a:solidFill>
              <a:schemeClr val="bg2"/>
            </a:solidFill>
            <a:prstDash val="sysDot"/>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10000"/>
              </a:lnSpc>
            </a:pPr>
            <a:r>
              <a:rPr lang="en-US" altLang="en-US" sz="1800"/>
              <a:t>What are the training needs for this person and/or job?</a:t>
            </a:r>
          </a:p>
          <a:p>
            <a:pPr>
              <a:lnSpc>
                <a:spcPct val="110000"/>
              </a:lnSpc>
            </a:pPr>
            <a:endParaRPr lang="en-US" altLang="en-US" sz="1800"/>
          </a:p>
        </p:txBody>
      </p:sp>
      <p:sp>
        <p:nvSpPr>
          <p:cNvPr id="34828" name="Text Box 12"/>
          <p:cNvSpPr txBox="1">
            <a:spLocks noChangeArrowheads="1"/>
          </p:cNvSpPr>
          <p:nvPr/>
        </p:nvSpPr>
        <p:spPr bwMode="auto">
          <a:xfrm>
            <a:off x="2590800" y="3962400"/>
            <a:ext cx="1524000" cy="1930400"/>
          </a:xfrm>
          <a:prstGeom prst="rect">
            <a:avLst/>
          </a:prstGeom>
          <a:solidFill>
            <a:srgbClr val="99CC00"/>
          </a:solidFill>
          <a:ln w="28575">
            <a:solidFill>
              <a:schemeClr val="bg2"/>
            </a:solidFill>
            <a:prstDash val="sysDot"/>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10000"/>
              </a:lnSpc>
            </a:pPr>
            <a:r>
              <a:rPr lang="en-US" altLang="en-US" sz="1800"/>
              <a:t>Objective should be measurable and observable</a:t>
            </a:r>
          </a:p>
          <a:p>
            <a:pPr>
              <a:lnSpc>
                <a:spcPct val="110000"/>
              </a:lnSpc>
            </a:pPr>
            <a:endParaRPr lang="en-US" altLang="en-US" sz="1800"/>
          </a:p>
        </p:txBody>
      </p:sp>
      <p:sp>
        <p:nvSpPr>
          <p:cNvPr id="34829" name="Text Box 13"/>
          <p:cNvSpPr txBox="1">
            <a:spLocks noChangeArrowheads="1"/>
          </p:cNvSpPr>
          <p:nvPr/>
        </p:nvSpPr>
        <p:spPr bwMode="auto">
          <a:xfrm>
            <a:off x="4267200" y="3962400"/>
            <a:ext cx="1600200" cy="1930400"/>
          </a:xfrm>
          <a:prstGeom prst="rect">
            <a:avLst/>
          </a:prstGeom>
          <a:solidFill>
            <a:srgbClr val="99CC00"/>
          </a:solidFill>
          <a:ln w="28575">
            <a:solidFill>
              <a:schemeClr val="bg2"/>
            </a:solidFill>
            <a:prstDash val="sysDot"/>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10000"/>
              </a:lnSpc>
            </a:pPr>
            <a:r>
              <a:rPr lang="en-US" altLang="en-US" sz="1800"/>
              <a:t>Techniques include on-the-job-training, action learning, etc.</a:t>
            </a:r>
          </a:p>
        </p:txBody>
      </p:sp>
      <p:sp>
        <p:nvSpPr>
          <p:cNvPr id="34830" name="Text Box 14"/>
          <p:cNvSpPr txBox="1">
            <a:spLocks noChangeArrowheads="1"/>
          </p:cNvSpPr>
          <p:nvPr/>
        </p:nvSpPr>
        <p:spPr bwMode="auto">
          <a:xfrm>
            <a:off x="6096000" y="3962400"/>
            <a:ext cx="1387475" cy="1930400"/>
          </a:xfrm>
          <a:prstGeom prst="rect">
            <a:avLst/>
          </a:prstGeom>
          <a:solidFill>
            <a:srgbClr val="99CC00"/>
          </a:solidFill>
          <a:ln w="28575">
            <a:solidFill>
              <a:schemeClr val="bg2"/>
            </a:solidFill>
            <a:prstDash val="sysDot"/>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10000"/>
              </a:lnSpc>
            </a:pPr>
            <a:r>
              <a:rPr lang="en-US" altLang="en-US" sz="1800"/>
              <a:t>Measure reaction, learning, behavior, and results</a:t>
            </a:r>
          </a:p>
          <a:p>
            <a:pPr>
              <a:lnSpc>
                <a:spcPct val="110000"/>
              </a:lnSpc>
            </a:pPr>
            <a:endParaRPr lang="en-US" altLang="en-US" sz="18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p:cNvSpPr>
            <a:spLocks noChangeShapeType="1"/>
          </p:cNvSpPr>
          <p:nvPr/>
        </p:nvSpPr>
        <p:spPr bwMode="auto">
          <a:xfrm>
            <a:off x="2362200" y="4419600"/>
            <a:ext cx="457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208323" name="Text Box 3"/>
          <p:cNvSpPr txBox="1">
            <a:spLocks noChangeArrowheads="1"/>
          </p:cNvSpPr>
          <p:nvPr/>
        </p:nvSpPr>
        <p:spPr bwMode="auto">
          <a:xfrm>
            <a:off x="1031875" y="407988"/>
            <a:ext cx="5256213"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Assessing Training Needs</a:t>
            </a:r>
            <a:endParaRPr lang="en-US" sz="3200" b="1" noProof="1">
              <a:solidFill>
                <a:schemeClr val="bg1"/>
              </a:solidFill>
              <a:effectLst>
                <a:outerShdw blurRad="38100" dist="38100" dir="2700000" algn="tl">
                  <a:srgbClr val="C0C0C0"/>
                </a:outerShdw>
              </a:effectLst>
            </a:endParaRPr>
          </a:p>
        </p:txBody>
      </p:sp>
      <p:sp>
        <p:nvSpPr>
          <p:cNvPr id="35844" name="Text Box 4"/>
          <p:cNvSpPr txBox="1">
            <a:spLocks noChangeArrowheads="1"/>
          </p:cNvSpPr>
          <p:nvPr/>
        </p:nvSpPr>
        <p:spPr bwMode="auto">
          <a:xfrm>
            <a:off x="914400" y="1371600"/>
            <a:ext cx="2286000" cy="169545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25000"/>
              </a:lnSpc>
              <a:spcBef>
                <a:spcPct val="50000"/>
              </a:spcBef>
            </a:pPr>
            <a:r>
              <a:rPr lang="en-US" altLang="en-US" b="1"/>
              <a:t>Task Analysis</a:t>
            </a:r>
          </a:p>
          <a:p>
            <a:pPr algn="ctr">
              <a:lnSpc>
                <a:spcPct val="125000"/>
              </a:lnSpc>
              <a:spcBef>
                <a:spcPct val="50000"/>
              </a:spcBef>
            </a:pPr>
            <a:endParaRPr lang="en-US" altLang="en-US" b="1"/>
          </a:p>
          <a:p>
            <a:pPr algn="ctr">
              <a:lnSpc>
                <a:spcPct val="125000"/>
              </a:lnSpc>
              <a:spcBef>
                <a:spcPct val="50000"/>
              </a:spcBef>
            </a:pPr>
            <a:r>
              <a:rPr lang="en-US" altLang="en-US"/>
              <a:t> </a:t>
            </a:r>
            <a:endParaRPr lang="en-US" altLang="en-US" sz="2000" noProof="1"/>
          </a:p>
        </p:txBody>
      </p:sp>
      <p:sp>
        <p:nvSpPr>
          <p:cNvPr id="35845" name="Rectangle 5"/>
          <p:cNvSpPr>
            <a:spLocks noChangeArrowheads="1"/>
          </p:cNvSpPr>
          <p:nvPr/>
        </p:nvSpPr>
        <p:spPr bwMode="auto">
          <a:xfrm>
            <a:off x="3124200" y="1273175"/>
            <a:ext cx="518160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200">
                <a:solidFill>
                  <a:schemeClr val="tx1"/>
                </a:solidFill>
                <a:latin typeface="Arial" charset="0"/>
              </a:defRPr>
            </a:lvl1pPr>
            <a:lvl2pPr marL="742950" indent="-285750">
              <a:defRPr sz="2200">
                <a:solidFill>
                  <a:schemeClr val="tx1"/>
                </a:solidFill>
                <a:latin typeface="Arial" charset="0"/>
              </a:defRPr>
            </a:lvl2pPr>
            <a:lvl3pPr>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lvl="2">
              <a:lnSpc>
                <a:spcPct val="120000"/>
              </a:lnSpc>
            </a:pPr>
            <a:r>
              <a:rPr lang="en-US" altLang="en-US"/>
              <a:t>A detailed analysis of a job to identify the skills required, so that an appropriate training program can be instituted</a:t>
            </a:r>
            <a:endParaRPr lang="en-US" altLang="en-US" noProof="1"/>
          </a:p>
        </p:txBody>
      </p:sp>
      <p:sp>
        <p:nvSpPr>
          <p:cNvPr id="35846" name="Text Box 7"/>
          <p:cNvSpPr txBox="1">
            <a:spLocks noChangeArrowheads="1"/>
          </p:cNvSpPr>
          <p:nvPr/>
        </p:nvSpPr>
        <p:spPr bwMode="auto">
          <a:xfrm>
            <a:off x="914400" y="3746500"/>
            <a:ext cx="2286000" cy="2060575"/>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25000"/>
              </a:lnSpc>
              <a:spcBef>
                <a:spcPct val="50000"/>
              </a:spcBef>
            </a:pPr>
            <a:r>
              <a:rPr lang="en-US" altLang="en-US" b="1"/>
              <a:t>Competency Analysis</a:t>
            </a:r>
          </a:p>
          <a:p>
            <a:pPr algn="ctr">
              <a:lnSpc>
                <a:spcPct val="125000"/>
              </a:lnSpc>
              <a:spcBef>
                <a:spcPct val="50000"/>
              </a:spcBef>
            </a:pPr>
            <a:endParaRPr lang="en-US" altLang="en-US" b="1"/>
          </a:p>
          <a:p>
            <a:pPr algn="ctr">
              <a:lnSpc>
                <a:spcPct val="125000"/>
              </a:lnSpc>
              <a:spcBef>
                <a:spcPct val="50000"/>
              </a:spcBef>
            </a:pPr>
            <a:endParaRPr lang="en-US" altLang="en-US" sz="2000" noProof="1"/>
          </a:p>
        </p:txBody>
      </p:sp>
      <p:sp>
        <p:nvSpPr>
          <p:cNvPr id="35847" name="Text Box 8"/>
          <p:cNvSpPr txBox="1">
            <a:spLocks noChangeArrowheads="1"/>
          </p:cNvSpPr>
          <p:nvPr/>
        </p:nvSpPr>
        <p:spPr bwMode="auto">
          <a:xfrm>
            <a:off x="3200400" y="3746500"/>
            <a:ext cx="5578475"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lvl="2">
              <a:lnSpc>
                <a:spcPct val="120000"/>
              </a:lnSpc>
            </a:pPr>
            <a:r>
              <a:rPr lang="en-US" altLang="en-US"/>
              <a:t>Careful study of competency level to identify a deficiency and then correct it with a training program, or some other development intervention.</a:t>
            </a:r>
            <a:endParaRPr lang="en-US" altLang="en-US" noProof="1"/>
          </a:p>
          <a:p>
            <a:pPr>
              <a:lnSpc>
                <a:spcPct val="120000"/>
              </a:lnSpc>
            </a:pPr>
            <a:endParaRPr lang="en-US" altLang="en-US"/>
          </a:p>
        </p:txBody>
      </p:sp>
      <p:sp>
        <p:nvSpPr>
          <p:cNvPr id="35848" name="Line 9"/>
          <p:cNvSpPr>
            <a:spLocks noChangeShapeType="1"/>
          </p:cNvSpPr>
          <p:nvPr/>
        </p:nvSpPr>
        <p:spPr bwMode="auto">
          <a:xfrm>
            <a:off x="838200" y="3276600"/>
            <a:ext cx="80772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Line 2"/>
          <p:cNvSpPr>
            <a:spLocks noChangeShapeType="1"/>
          </p:cNvSpPr>
          <p:nvPr/>
        </p:nvSpPr>
        <p:spPr bwMode="auto">
          <a:xfrm>
            <a:off x="5181600" y="4343400"/>
            <a:ext cx="838200" cy="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67" name="Line 3"/>
          <p:cNvSpPr>
            <a:spLocks noChangeShapeType="1"/>
          </p:cNvSpPr>
          <p:nvPr/>
        </p:nvSpPr>
        <p:spPr bwMode="auto">
          <a:xfrm>
            <a:off x="7086600" y="3200400"/>
            <a:ext cx="0" cy="45720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68" name="Line 4"/>
          <p:cNvSpPr>
            <a:spLocks noChangeShapeType="1"/>
          </p:cNvSpPr>
          <p:nvPr/>
        </p:nvSpPr>
        <p:spPr bwMode="auto">
          <a:xfrm flipV="1">
            <a:off x="7239000" y="3200400"/>
            <a:ext cx="0" cy="45720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69" name="Line 5"/>
          <p:cNvSpPr>
            <a:spLocks noChangeShapeType="1"/>
          </p:cNvSpPr>
          <p:nvPr/>
        </p:nvSpPr>
        <p:spPr bwMode="auto">
          <a:xfrm>
            <a:off x="4495800" y="3429000"/>
            <a:ext cx="0" cy="381000"/>
          </a:xfrm>
          <a:prstGeom prst="line">
            <a:avLst/>
          </a:prstGeom>
          <a:noFill/>
          <a:ln w="28575">
            <a:solidFill>
              <a:schemeClr val="tx1"/>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70" name="Line 6"/>
          <p:cNvSpPr>
            <a:spLocks noChangeShapeType="1"/>
          </p:cNvSpPr>
          <p:nvPr/>
        </p:nvSpPr>
        <p:spPr bwMode="auto">
          <a:xfrm>
            <a:off x="2743200" y="2362200"/>
            <a:ext cx="838200" cy="0"/>
          </a:xfrm>
          <a:prstGeom prst="line">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71" name="Line 7"/>
          <p:cNvSpPr>
            <a:spLocks noChangeShapeType="1"/>
          </p:cNvSpPr>
          <p:nvPr/>
        </p:nvSpPr>
        <p:spPr bwMode="auto">
          <a:xfrm>
            <a:off x="5257800" y="2362200"/>
            <a:ext cx="838200" cy="0"/>
          </a:xfrm>
          <a:prstGeom prst="line">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5480" name="Text Box 8"/>
          <p:cNvSpPr txBox="1">
            <a:spLocks noChangeArrowheads="1"/>
          </p:cNvSpPr>
          <p:nvPr/>
        </p:nvSpPr>
        <p:spPr bwMode="auto">
          <a:xfrm>
            <a:off x="1066800" y="331788"/>
            <a:ext cx="4400550"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Competency Analysis</a:t>
            </a:r>
          </a:p>
        </p:txBody>
      </p:sp>
      <p:sp>
        <p:nvSpPr>
          <p:cNvPr id="36873" name="Text Box 9"/>
          <p:cNvSpPr txBox="1">
            <a:spLocks noChangeArrowheads="1"/>
          </p:cNvSpPr>
          <p:nvPr/>
        </p:nvSpPr>
        <p:spPr bwMode="auto">
          <a:xfrm>
            <a:off x="6096000" y="1524000"/>
            <a:ext cx="2057400" cy="1855788"/>
          </a:xfrm>
          <a:prstGeom prst="rect">
            <a:avLst/>
          </a:prstGeom>
          <a:solidFill>
            <a:schemeClr val="accent2"/>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15000"/>
              </a:lnSpc>
            </a:pPr>
            <a:r>
              <a:rPr lang="en-US" altLang="en-US" sz="2000">
                <a:solidFill>
                  <a:schemeClr val="bg1"/>
                </a:solidFill>
              </a:rPr>
              <a:t>Required competency </a:t>
            </a:r>
          </a:p>
          <a:p>
            <a:pPr algn="ctr">
              <a:lnSpc>
                <a:spcPct val="115000"/>
              </a:lnSpc>
            </a:pPr>
            <a:r>
              <a:rPr lang="en-US" altLang="en-US" sz="2000">
                <a:solidFill>
                  <a:schemeClr val="bg1"/>
                </a:solidFill>
              </a:rPr>
              <a:t>level for certain position </a:t>
            </a:r>
          </a:p>
          <a:p>
            <a:pPr algn="ctr">
              <a:lnSpc>
                <a:spcPct val="115000"/>
              </a:lnSpc>
            </a:pPr>
            <a:endParaRPr lang="en-US" altLang="en-US" sz="2000">
              <a:solidFill>
                <a:schemeClr val="bg1"/>
              </a:solidFill>
            </a:endParaRPr>
          </a:p>
        </p:txBody>
      </p:sp>
      <p:sp>
        <p:nvSpPr>
          <p:cNvPr id="36874" name="Text Box 10"/>
          <p:cNvSpPr txBox="1">
            <a:spLocks noChangeArrowheads="1"/>
          </p:cNvSpPr>
          <p:nvPr/>
        </p:nvSpPr>
        <p:spPr bwMode="auto">
          <a:xfrm>
            <a:off x="3581400" y="1524000"/>
            <a:ext cx="1828800" cy="1855788"/>
          </a:xfrm>
          <a:prstGeom prst="rect">
            <a:avLst/>
          </a:prstGeom>
          <a:solidFill>
            <a:srgbClr val="993366"/>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15000"/>
              </a:lnSpc>
            </a:pPr>
            <a:r>
              <a:rPr lang="en-US" altLang="en-US" sz="2000" b="1" i="1">
                <a:solidFill>
                  <a:schemeClr val="bg1"/>
                </a:solidFill>
              </a:rPr>
              <a:t>Competency Gap</a:t>
            </a:r>
          </a:p>
          <a:p>
            <a:pPr algn="ctr">
              <a:lnSpc>
                <a:spcPct val="115000"/>
              </a:lnSpc>
            </a:pPr>
            <a:endParaRPr lang="en-US" altLang="en-US" sz="2000" b="1" i="1">
              <a:solidFill>
                <a:schemeClr val="bg1"/>
              </a:solidFill>
            </a:endParaRPr>
          </a:p>
          <a:p>
            <a:pPr algn="ctr">
              <a:lnSpc>
                <a:spcPct val="115000"/>
              </a:lnSpc>
            </a:pPr>
            <a:endParaRPr lang="en-US" altLang="en-US" sz="2000">
              <a:solidFill>
                <a:schemeClr val="bg1"/>
              </a:solidFill>
            </a:endParaRPr>
          </a:p>
          <a:p>
            <a:pPr algn="ctr">
              <a:lnSpc>
                <a:spcPct val="115000"/>
              </a:lnSpc>
            </a:pPr>
            <a:endParaRPr lang="en-US" altLang="en-US" sz="2000">
              <a:solidFill>
                <a:schemeClr val="bg1"/>
              </a:solidFill>
            </a:endParaRPr>
          </a:p>
        </p:txBody>
      </p:sp>
      <p:sp>
        <p:nvSpPr>
          <p:cNvPr id="36875" name="Text Box 11"/>
          <p:cNvSpPr txBox="1">
            <a:spLocks noChangeArrowheads="1"/>
          </p:cNvSpPr>
          <p:nvPr/>
        </p:nvSpPr>
        <p:spPr bwMode="auto">
          <a:xfrm>
            <a:off x="3581400" y="3810000"/>
            <a:ext cx="1828800" cy="1320800"/>
          </a:xfrm>
          <a:prstGeom prst="rect">
            <a:avLst/>
          </a:prstGeom>
          <a:solidFill>
            <a:schemeClr val="hlink"/>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2000" b="1">
                <a:solidFill>
                  <a:schemeClr val="accent2"/>
                </a:solidFill>
              </a:rPr>
              <a:t>Competency Assessment</a:t>
            </a:r>
          </a:p>
          <a:p>
            <a:pPr algn="ctr"/>
            <a:endParaRPr lang="en-US" altLang="en-US" sz="2000" b="1">
              <a:solidFill>
                <a:schemeClr val="accent2"/>
              </a:solidFill>
            </a:endParaRPr>
          </a:p>
          <a:p>
            <a:pPr algn="ctr"/>
            <a:endParaRPr lang="en-US" altLang="en-US" sz="2000" b="1">
              <a:solidFill>
                <a:schemeClr val="accent2"/>
              </a:solidFill>
            </a:endParaRPr>
          </a:p>
        </p:txBody>
      </p:sp>
      <p:sp>
        <p:nvSpPr>
          <p:cNvPr id="36876" name="Text Box 12"/>
          <p:cNvSpPr txBox="1">
            <a:spLocks noChangeArrowheads="1"/>
          </p:cNvSpPr>
          <p:nvPr/>
        </p:nvSpPr>
        <p:spPr bwMode="auto">
          <a:xfrm>
            <a:off x="990600" y="1524000"/>
            <a:ext cx="1828800" cy="1855788"/>
          </a:xfrm>
          <a:prstGeom prst="rect">
            <a:avLst/>
          </a:prstGeom>
          <a:solidFill>
            <a:schemeClr val="accent2"/>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lnSpc>
                <a:spcPct val="115000"/>
              </a:lnSpc>
            </a:pPr>
            <a:r>
              <a:rPr lang="en-US" altLang="en-US" sz="2000">
                <a:solidFill>
                  <a:schemeClr val="bg1"/>
                </a:solidFill>
              </a:rPr>
              <a:t>Current competency level of the employee</a:t>
            </a:r>
          </a:p>
          <a:p>
            <a:pPr algn="ctr">
              <a:lnSpc>
                <a:spcPct val="115000"/>
              </a:lnSpc>
            </a:pPr>
            <a:endParaRPr lang="en-US" altLang="en-US" sz="2000">
              <a:solidFill>
                <a:schemeClr val="bg1"/>
              </a:solidFill>
            </a:endParaRPr>
          </a:p>
        </p:txBody>
      </p:sp>
      <p:sp>
        <p:nvSpPr>
          <p:cNvPr id="1385485" name="Text Box 13"/>
          <p:cNvSpPr txBox="1">
            <a:spLocks noChangeArrowheads="1"/>
          </p:cNvSpPr>
          <p:nvPr/>
        </p:nvSpPr>
        <p:spPr bwMode="auto">
          <a:xfrm>
            <a:off x="6096000" y="3657600"/>
            <a:ext cx="2057400" cy="1930400"/>
          </a:xfrm>
          <a:prstGeom prst="rect">
            <a:avLst/>
          </a:prstGeom>
          <a:solidFill>
            <a:schemeClr val="bg1"/>
          </a:solidFill>
          <a:ln w="9525">
            <a:solidFill>
              <a:schemeClr val="bg2"/>
            </a:solidFill>
            <a:miter lim="800000"/>
            <a:headEnd/>
            <a:tailEnd/>
          </a:ln>
          <a:effectLst/>
        </p:spPr>
        <p:txBody>
          <a:bodyPr>
            <a:spAutoFit/>
          </a:bodyPr>
          <a:lstStyle/>
          <a:p>
            <a:pPr algn="ctr">
              <a:defRPr/>
            </a:pPr>
            <a:endParaRPr lang="en-US" sz="2000" b="1">
              <a:effectLst>
                <a:outerShdw blurRad="38100" dist="38100" dir="2700000" algn="tl">
                  <a:srgbClr val="C0C0C0"/>
                </a:outerShdw>
              </a:effectLst>
            </a:endParaRPr>
          </a:p>
          <a:p>
            <a:pPr algn="ctr">
              <a:defRPr/>
            </a:pPr>
            <a:r>
              <a:rPr lang="en-US" sz="2000" b="1">
                <a:effectLst>
                  <a:outerShdw blurRad="38100" dist="38100" dir="2700000" algn="tl">
                    <a:srgbClr val="C0C0C0"/>
                  </a:outerShdw>
                </a:effectLst>
              </a:rPr>
              <a:t>Training and Development Program </a:t>
            </a:r>
          </a:p>
          <a:p>
            <a:pPr algn="ctr">
              <a:defRPr/>
            </a:pPr>
            <a:endParaRPr lang="en-US" sz="2000" b="1">
              <a:effectLst>
                <a:outerShdw blurRad="38100" dist="38100" dir="2700000" algn="tl">
                  <a:srgbClr val="C0C0C0"/>
                </a:outerShdw>
              </a:effectLst>
            </a:endParaRPr>
          </a:p>
          <a:p>
            <a:pPr algn="ctr">
              <a:defRPr/>
            </a:pPr>
            <a:endParaRPr lang="en-US" sz="2000" b="1">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AutoShape 7"/>
          <p:cNvSpPr>
            <a:spLocks noChangeArrowheads="1"/>
          </p:cNvSpPr>
          <p:nvPr/>
        </p:nvSpPr>
        <p:spPr bwMode="auto">
          <a:xfrm>
            <a:off x="2819400" y="4191000"/>
            <a:ext cx="1143000" cy="1219200"/>
          </a:xfrm>
          <a:prstGeom prst="upArrow">
            <a:avLst>
              <a:gd name="adj1" fmla="val 50000"/>
              <a:gd name="adj2" fmla="val 26667"/>
            </a:avLst>
          </a:prstGeom>
          <a:gradFill rotWithShape="0">
            <a:gsLst>
              <a:gs pos="0">
                <a:srgbClr val="FFFFFF"/>
              </a:gs>
              <a:gs pos="50000">
                <a:srgbClr val="FFCCCC"/>
              </a:gs>
              <a:gs pos="100000">
                <a:srgbClr val="FFFFFF"/>
              </a:gs>
            </a:gsLst>
            <a:lin ang="2700000" scaled="1"/>
          </a:gra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87522" name="Text Box 2"/>
          <p:cNvSpPr txBox="1">
            <a:spLocks noChangeArrowheads="1"/>
          </p:cNvSpPr>
          <p:nvPr/>
        </p:nvSpPr>
        <p:spPr bwMode="auto">
          <a:xfrm>
            <a:off x="990600" y="381000"/>
            <a:ext cx="6477000" cy="579438"/>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Competency Profile Per Position</a:t>
            </a:r>
          </a:p>
        </p:txBody>
      </p:sp>
      <p:pic>
        <p:nvPicPr>
          <p:cNvPr id="1026"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409700"/>
            <a:ext cx="5810250"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9" name="Text Box 4"/>
          <p:cNvSpPr txBox="1">
            <a:spLocks noChangeArrowheads="1"/>
          </p:cNvSpPr>
          <p:nvPr/>
        </p:nvSpPr>
        <p:spPr bwMode="auto">
          <a:xfrm>
            <a:off x="4572000" y="4876800"/>
            <a:ext cx="2136775" cy="1106488"/>
          </a:xfrm>
          <a:prstGeom prst="rect">
            <a:avLst/>
          </a:prstGeom>
          <a:solidFill>
            <a:srgbClr val="FF9900"/>
          </a:solidFill>
          <a:ln w="9525">
            <a:solidFill>
              <a:schemeClr val="bg2"/>
            </a:solidFill>
            <a:miter lim="800000"/>
            <a:headEnd/>
            <a:tailEnd/>
          </a:ln>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a:t>Score Required</a:t>
            </a:r>
          </a:p>
          <a:p>
            <a:endParaRPr lang="en-US" altLang="en-US"/>
          </a:p>
          <a:p>
            <a:endParaRPr lang="en-US" altLang="en-US"/>
          </a:p>
        </p:txBody>
      </p:sp>
      <p:sp>
        <p:nvSpPr>
          <p:cNvPr id="1030" name="Text Box 5"/>
          <p:cNvSpPr txBox="1">
            <a:spLocks noChangeArrowheads="1"/>
          </p:cNvSpPr>
          <p:nvPr/>
        </p:nvSpPr>
        <p:spPr bwMode="auto">
          <a:xfrm>
            <a:off x="1524000" y="5334000"/>
            <a:ext cx="2463800" cy="1106488"/>
          </a:xfrm>
          <a:prstGeom prst="rect">
            <a:avLst/>
          </a:prstGeom>
          <a:solidFill>
            <a:srgbClr val="FF9900"/>
          </a:solidFill>
          <a:ln w="9525">
            <a:solidFill>
              <a:schemeClr val="bg2"/>
            </a:solidFill>
            <a:miter lim="800000"/>
            <a:headEnd/>
            <a:tailEnd/>
          </a:ln>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a:t>Competency Type</a:t>
            </a:r>
          </a:p>
          <a:p>
            <a:endParaRPr lang="en-US" altLang="en-US"/>
          </a:p>
          <a:p>
            <a:endParaRPr lang="en-US" altLang="en-US"/>
          </a:p>
        </p:txBody>
      </p:sp>
      <p:sp>
        <p:nvSpPr>
          <p:cNvPr id="1031" name="AutoShape 6"/>
          <p:cNvSpPr>
            <a:spLocks noChangeArrowheads="1"/>
          </p:cNvSpPr>
          <p:nvPr/>
        </p:nvSpPr>
        <p:spPr bwMode="auto">
          <a:xfrm>
            <a:off x="6781800" y="1447800"/>
            <a:ext cx="2057400" cy="4800600"/>
          </a:xfrm>
          <a:prstGeom prst="curvedLeftArrow">
            <a:avLst>
              <a:gd name="adj1" fmla="val 46667"/>
              <a:gd name="adj2" fmla="val 93333"/>
              <a:gd name="adj3" fmla="val 33333"/>
            </a:avLst>
          </a:prstGeom>
          <a:gradFill rotWithShape="0">
            <a:gsLst>
              <a:gs pos="0">
                <a:srgbClr val="FFFFFF"/>
              </a:gs>
              <a:gs pos="50000">
                <a:srgbClr val="FFCCCC"/>
              </a:gs>
              <a:gs pos="100000">
                <a:srgbClr val="FFFFFF"/>
              </a:gs>
            </a:gsLst>
            <a:lin ang="2700000" scaled="1"/>
          </a:gra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jec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9750" y="3794125"/>
            <a:ext cx="5835650" cy="2911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150" y="914400"/>
            <a:ext cx="4724400" cy="2743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2" name="Line 4"/>
          <p:cNvSpPr>
            <a:spLocks noChangeShapeType="1"/>
          </p:cNvSpPr>
          <p:nvPr/>
        </p:nvSpPr>
        <p:spPr bwMode="auto">
          <a:xfrm>
            <a:off x="1936750" y="1752600"/>
            <a:ext cx="0" cy="327660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 name="Line 5"/>
          <p:cNvSpPr>
            <a:spLocks noChangeShapeType="1"/>
          </p:cNvSpPr>
          <p:nvPr/>
        </p:nvSpPr>
        <p:spPr bwMode="auto">
          <a:xfrm>
            <a:off x="1936750" y="5029200"/>
            <a:ext cx="990600" cy="0"/>
          </a:xfrm>
          <a:prstGeom prst="line">
            <a:avLst/>
          </a:prstGeom>
          <a:noFill/>
          <a:ln w="38100">
            <a:solidFill>
              <a:schemeClr val="bg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89574" name="Text Box 6"/>
          <p:cNvSpPr txBox="1">
            <a:spLocks noChangeArrowheads="1"/>
          </p:cNvSpPr>
          <p:nvPr/>
        </p:nvSpPr>
        <p:spPr bwMode="auto">
          <a:xfrm>
            <a:off x="990600" y="307975"/>
            <a:ext cx="6477000" cy="579438"/>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Competency Profile Per Position</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Text Box 2"/>
          <p:cNvSpPr txBox="1">
            <a:spLocks noChangeArrowheads="1"/>
          </p:cNvSpPr>
          <p:nvPr/>
        </p:nvSpPr>
        <p:spPr bwMode="auto">
          <a:xfrm>
            <a:off x="914400" y="457200"/>
            <a:ext cx="8001000" cy="519113"/>
          </a:xfrm>
          <a:prstGeom prst="rect">
            <a:avLst/>
          </a:prstGeom>
          <a:noFill/>
          <a:ln w="9525">
            <a:noFill/>
            <a:miter lim="800000"/>
            <a:headEnd/>
            <a:tailEnd/>
          </a:ln>
          <a:effectLst/>
        </p:spPr>
        <p:txBody>
          <a:bodyPr>
            <a:spAutoFit/>
          </a:bodyPr>
          <a:lstStyle/>
          <a:p>
            <a:pPr>
              <a:defRPr/>
            </a:pPr>
            <a:r>
              <a:rPr lang="en-US" sz="2800" b="1">
                <a:solidFill>
                  <a:schemeClr val="bg1"/>
                </a:solidFill>
                <a:effectLst>
                  <a:outerShdw blurRad="38100" dist="38100" dir="2700000" algn="tl">
                    <a:srgbClr val="C0C0C0"/>
                  </a:outerShdw>
                </a:effectLst>
              </a:rPr>
              <a:t>Training Matrix for Competency Development</a:t>
            </a:r>
          </a:p>
        </p:txBody>
      </p:sp>
      <p:pic>
        <p:nvPicPr>
          <p:cNvPr id="3074"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1600"/>
            <a:ext cx="8496300" cy="466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6" name="Text Box 4"/>
          <p:cNvSpPr txBox="1">
            <a:spLocks noChangeArrowheads="1"/>
          </p:cNvSpPr>
          <p:nvPr/>
        </p:nvSpPr>
        <p:spPr bwMode="auto">
          <a:xfrm>
            <a:off x="457200" y="6096000"/>
            <a:ext cx="2257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400" b="1" i="1"/>
              <a:t>V = compulsory training </a:t>
            </a:r>
          </a:p>
        </p:txBody>
      </p:sp>
      <p:sp>
        <p:nvSpPr>
          <p:cNvPr id="3077" name="Line 5"/>
          <p:cNvSpPr>
            <a:spLocks noChangeShapeType="1"/>
          </p:cNvSpPr>
          <p:nvPr/>
        </p:nvSpPr>
        <p:spPr bwMode="auto">
          <a:xfrm>
            <a:off x="1524000" y="1828800"/>
            <a:ext cx="19812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078" name="Text Box 6"/>
          <p:cNvSpPr txBox="1">
            <a:spLocks noChangeArrowheads="1"/>
          </p:cNvSpPr>
          <p:nvPr/>
        </p:nvSpPr>
        <p:spPr bwMode="auto">
          <a:xfrm>
            <a:off x="2371725" y="2003425"/>
            <a:ext cx="9794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000" b="1"/>
              <a:t>Training Title</a:t>
            </a:r>
            <a:endParaRPr lang="en-US" altLang="en-US" sz="1000" b="1" noProof="1"/>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16"/>
          <p:cNvSpPr>
            <a:spLocks noChangeArrowheads="1"/>
          </p:cNvSpPr>
          <p:nvPr/>
        </p:nvSpPr>
        <p:spPr bwMode="auto">
          <a:xfrm>
            <a:off x="5715000" y="2590800"/>
            <a:ext cx="2438400" cy="2514600"/>
          </a:xfrm>
          <a:prstGeom prst="ellipse">
            <a:avLst/>
          </a:prstGeom>
          <a:solidFill>
            <a:srgbClr val="FF99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7891" name="AutoShape 11"/>
          <p:cNvSpPr>
            <a:spLocks noChangeArrowheads="1"/>
          </p:cNvSpPr>
          <p:nvPr/>
        </p:nvSpPr>
        <p:spPr bwMode="auto">
          <a:xfrm>
            <a:off x="914400" y="48768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37892" name="AutoShape 12"/>
          <p:cNvSpPr>
            <a:spLocks noChangeArrowheads="1"/>
          </p:cNvSpPr>
          <p:nvPr/>
        </p:nvSpPr>
        <p:spPr bwMode="auto">
          <a:xfrm>
            <a:off x="914400" y="13716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84099" name="Text Box 3"/>
          <p:cNvSpPr txBox="1">
            <a:spLocks noChangeArrowheads="1"/>
          </p:cNvSpPr>
          <p:nvPr/>
        </p:nvSpPr>
        <p:spPr bwMode="auto">
          <a:xfrm>
            <a:off x="990600" y="407988"/>
            <a:ext cx="6315075"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Enhance Training Effectiveness</a:t>
            </a:r>
          </a:p>
        </p:txBody>
      </p:sp>
      <p:sp>
        <p:nvSpPr>
          <p:cNvPr id="1284101" name="Text Box 5"/>
          <p:cNvSpPr txBox="1">
            <a:spLocks noChangeArrowheads="1"/>
          </p:cNvSpPr>
          <p:nvPr/>
        </p:nvSpPr>
        <p:spPr bwMode="auto">
          <a:xfrm>
            <a:off x="1143000" y="1570038"/>
            <a:ext cx="1752600" cy="1096962"/>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Make the material meaningful</a:t>
            </a:r>
          </a:p>
        </p:txBody>
      </p:sp>
      <p:sp>
        <p:nvSpPr>
          <p:cNvPr id="37895" name="AutoShape 7"/>
          <p:cNvSpPr>
            <a:spLocks noChangeArrowheads="1"/>
          </p:cNvSpPr>
          <p:nvPr/>
        </p:nvSpPr>
        <p:spPr bwMode="auto">
          <a:xfrm>
            <a:off x="914400" y="31242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84104" name="Text Box 8"/>
          <p:cNvSpPr txBox="1">
            <a:spLocks noChangeArrowheads="1"/>
          </p:cNvSpPr>
          <p:nvPr/>
        </p:nvSpPr>
        <p:spPr bwMode="auto">
          <a:xfrm>
            <a:off x="1143000" y="3398838"/>
            <a:ext cx="1752600" cy="1096962"/>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Provide for transfer to learning</a:t>
            </a:r>
          </a:p>
        </p:txBody>
      </p:sp>
      <p:sp>
        <p:nvSpPr>
          <p:cNvPr id="1284106" name="Text Box 10"/>
          <p:cNvSpPr txBox="1">
            <a:spLocks noChangeArrowheads="1"/>
          </p:cNvSpPr>
          <p:nvPr/>
        </p:nvSpPr>
        <p:spPr bwMode="auto">
          <a:xfrm>
            <a:off x="1143000" y="5181600"/>
            <a:ext cx="1752600" cy="762000"/>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Motivate the trainee</a:t>
            </a:r>
          </a:p>
        </p:txBody>
      </p:sp>
      <p:sp>
        <p:nvSpPr>
          <p:cNvPr id="37898" name="AutoShape 13"/>
          <p:cNvSpPr>
            <a:spLocks noChangeArrowheads="1"/>
          </p:cNvSpPr>
          <p:nvPr/>
        </p:nvSpPr>
        <p:spPr bwMode="auto">
          <a:xfrm>
            <a:off x="3657600" y="1828800"/>
            <a:ext cx="1676400" cy="4343400"/>
          </a:xfrm>
          <a:custGeom>
            <a:avLst/>
            <a:gdLst>
              <a:gd name="T0" fmla="*/ 1257300 w 21600"/>
              <a:gd name="T1" fmla="*/ 0 h 21600"/>
              <a:gd name="T2" fmla="*/ 0 w 21600"/>
              <a:gd name="T3" fmla="*/ 2171700 h 21600"/>
              <a:gd name="T4" fmla="*/ 1257300 w 21600"/>
              <a:gd name="T5" fmla="*/ 4343400 h 21600"/>
              <a:gd name="T6" fmla="*/ 1676400 w 21600"/>
              <a:gd name="T7" fmla="*/ 2171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folHlink"/>
          </a:solidFill>
          <a:ln w="9525">
            <a:solidFill>
              <a:schemeClr val="bg2"/>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84110" name="Text Box 14"/>
          <p:cNvSpPr txBox="1">
            <a:spLocks noChangeArrowheads="1"/>
          </p:cNvSpPr>
          <p:nvPr/>
        </p:nvSpPr>
        <p:spPr bwMode="auto">
          <a:xfrm>
            <a:off x="5943600" y="3352800"/>
            <a:ext cx="1997075" cy="762000"/>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Training Effectiveness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4"/>
          <p:cNvSpPr>
            <a:spLocks noChangeArrowheads="1"/>
          </p:cNvSpPr>
          <p:nvPr/>
        </p:nvSpPr>
        <p:spPr bwMode="auto">
          <a:xfrm>
            <a:off x="533400" y="13716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94693" name="Text Box 5"/>
          <p:cNvSpPr txBox="1">
            <a:spLocks noChangeArrowheads="1"/>
          </p:cNvSpPr>
          <p:nvPr/>
        </p:nvSpPr>
        <p:spPr bwMode="auto">
          <a:xfrm>
            <a:off x="990600" y="407988"/>
            <a:ext cx="6315075"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Enhance Training Effectiveness</a:t>
            </a:r>
          </a:p>
        </p:txBody>
      </p:sp>
      <p:sp>
        <p:nvSpPr>
          <p:cNvPr id="1394694" name="Text Box 6"/>
          <p:cNvSpPr txBox="1">
            <a:spLocks noChangeArrowheads="1"/>
          </p:cNvSpPr>
          <p:nvPr/>
        </p:nvSpPr>
        <p:spPr bwMode="auto">
          <a:xfrm>
            <a:off x="762000" y="1570038"/>
            <a:ext cx="1752600" cy="1096962"/>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Make the material meaningful</a:t>
            </a:r>
          </a:p>
        </p:txBody>
      </p:sp>
      <p:sp>
        <p:nvSpPr>
          <p:cNvPr id="38917" name="Text Box 12"/>
          <p:cNvSpPr txBox="1">
            <a:spLocks noChangeArrowheads="1"/>
          </p:cNvSpPr>
          <p:nvPr/>
        </p:nvSpPr>
        <p:spPr bwMode="auto">
          <a:xfrm>
            <a:off x="3048000" y="1371600"/>
            <a:ext cx="5791200" cy="517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20000"/>
              </a:lnSpc>
              <a:spcBef>
                <a:spcPct val="20000"/>
              </a:spcBef>
              <a:buFontTx/>
              <a:buChar char="•"/>
            </a:pPr>
            <a:r>
              <a:rPr lang="en-US" altLang="en-US"/>
              <a:t>At the start of training, provide the trainees with a bird’s-eye view of the material to be presented. Knowing the overall picture facilitates learning.</a:t>
            </a:r>
          </a:p>
          <a:p>
            <a:pPr>
              <a:lnSpc>
                <a:spcPct val="120000"/>
              </a:lnSpc>
              <a:spcBef>
                <a:spcPct val="20000"/>
              </a:spcBef>
              <a:buFontTx/>
              <a:buChar char="•"/>
            </a:pPr>
            <a:r>
              <a:rPr lang="en-US" altLang="en-US"/>
              <a:t>Use a variety of familiar examples when presenting material</a:t>
            </a:r>
          </a:p>
          <a:p>
            <a:pPr>
              <a:lnSpc>
                <a:spcPct val="120000"/>
              </a:lnSpc>
              <a:spcBef>
                <a:spcPct val="20000"/>
              </a:spcBef>
              <a:buFontTx/>
              <a:buChar char="•"/>
            </a:pPr>
            <a:r>
              <a:rPr lang="en-US" altLang="en-US"/>
              <a:t>Organize the material so that it is presented in a logical manner and in meaningful units</a:t>
            </a:r>
          </a:p>
          <a:p>
            <a:pPr>
              <a:lnSpc>
                <a:spcPct val="120000"/>
              </a:lnSpc>
              <a:spcBef>
                <a:spcPct val="20000"/>
              </a:spcBef>
              <a:buFontTx/>
              <a:buChar char="•"/>
            </a:pPr>
            <a:r>
              <a:rPr lang="en-US" altLang="en-US"/>
              <a:t>Try to use terms and concepts that are already familiar to trainees</a:t>
            </a:r>
          </a:p>
          <a:p>
            <a:pPr>
              <a:lnSpc>
                <a:spcPct val="120000"/>
              </a:lnSpc>
              <a:spcBef>
                <a:spcPct val="20000"/>
              </a:spcBef>
              <a:buFontTx/>
              <a:buChar char="•"/>
            </a:pPr>
            <a:r>
              <a:rPr lang="en-US" altLang="en-US"/>
              <a:t>Use as many visual aids as possible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533400" y="13716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95715" name="Text Box 3"/>
          <p:cNvSpPr txBox="1">
            <a:spLocks noChangeArrowheads="1"/>
          </p:cNvSpPr>
          <p:nvPr/>
        </p:nvSpPr>
        <p:spPr bwMode="auto">
          <a:xfrm>
            <a:off x="990600" y="407988"/>
            <a:ext cx="6315075"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Enhance Training Effectiveness</a:t>
            </a:r>
          </a:p>
        </p:txBody>
      </p:sp>
      <p:sp>
        <p:nvSpPr>
          <p:cNvPr id="1395716" name="Text Box 4"/>
          <p:cNvSpPr txBox="1">
            <a:spLocks noChangeArrowheads="1"/>
          </p:cNvSpPr>
          <p:nvPr/>
        </p:nvSpPr>
        <p:spPr bwMode="auto">
          <a:xfrm>
            <a:off x="762000" y="1570038"/>
            <a:ext cx="1752600" cy="1096962"/>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Provide for transfer to learning</a:t>
            </a:r>
          </a:p>
        </p:txBody>
      </p:sp>
      <p:sp>
        <p:nvSpPr>
          <p:cNvPr id="39941" name="Text Box 5"/>
          <p:cNvSpPr txBox="1">
            <a:spLocks noChangeArrowheads="1"/>
          </p:cNvSpPr>
          <p:nvPr/>
        </p:nvSpPr>
        <p:spPr bwMode="auto">
          <a:xfrm>
            <a:off x="3048000" y="1371600"/>
            <a:ext cx="57912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20000"/>
              </a:lnSpc>
              <a:spcBef>
                <a:spcPct val="20000"/>
              </a:spcBef>
              <a:buFontTx/>
              <a:buChar char="•"/>
            </a:pPr>
            <a:r>
              <a:rPr lang="en-US" altLang="en-US"/>
              <a:t>Maximize similarity between the training situation and the work situation</a:t>
            </a:r>
          </a:p>
          <a:p>
            <a:pPr>
              <a:lnSpc>
                <a:spcPct val="120000"/>
              </a:lnSpc>
              <a:spcBef>
                <a:spcPct val="20000"/>
              </a:spcBef>
              <a:buFontTx/>
              <a:buChar char="•"/>
            </a:pPr>
            <a:r>
              <a:rPr lang="en-US" altLang="en-US"/>
              <a:t>Provide adequate training practice</a:t>
            </a:r>
          </a:p>
          <a:p>
            <a:pPr>
              <a:lnSpc>
                <a:spcPct val="120000"/>
              </a:lnSpc>
              <a:spcBef>
                <a:spcPct val="20000"/>
              </a:spcBef>
              <a:buFontTx/>
              <a:buChar char="•"/>
            </a:pPr>
            <a:r>
              <a:rPr lang="en-US" altLang="en-US"/>
              <a:t>Identify each feature of the step in the process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8143" y="-14514"/>
            <a:ext cx="9144000" cy="3124200"/>
          </a:xfrm>
          <a:prstGeom prst="rect">
            <a:avLst/>
          </a:prstGeom>
          <a:solidFill>
            <a:srgbClr val="CC0000"/>
          </a:solidFill>
          <a:ln w="9525">
            <a:solidFill>
              <a:srgbClr val="B2B2B2"/>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sq-AL" altLang="en-US"/>
          </a:p>
        </p:txBody>
      </p:sp>
      <p:sp>
        <p:nvSpPr>
          <p:cNvPr id="3075" name="Text Box 3"/>
          <p:cNvSpPr txBox="1">
            <a:spLocks noChangeArrowheads="1"/>
          </p:cNvSpPr>
          <p:nvPr/>
        </p:nvSpPr>
        <p:spPr bwMode="auto">
          <a:xfrm>
            <a:off x="591457" y="470468"/>
            <a:ext cx="498803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200" dirty="0" smtClean="0">
                <a:solidFill>
                  <a:schemeClr val="bg1"/>
                </a:solidFill>
              </a:rPr>
              <a:t>This is just sample version.</a:t>
            </a:r>
          </a:p>
          <a:p>
            <a:pPr eaLnBrk="1" hangingPunct="1"/>
            <a:r>
              <a:rPr lang="en-US" altLang="en-US" sz="2200" dirty="0" smtClean="0">
                <a:solidFill>
                  <a:schemeClr val="bg1"/>
                </a:solidFill>
              </a:rPr>
              <a:t>To download full version, please visit : </a:t>
            </a:r>
            <a:endParaRPr lang="en-US" altLang="en-US" sz="2200" dirty="0">
              <a:solidFill>
                <a:schemeClr val="bg1"/>
              </a:solidFill>
            </a:endParaRPr>
          </a:p>
        </p:txBody>
      </p:sp>
      <p:sp>
        <p:nvSpPr>
          <p:cNvPr id="3076" name="Text Box 4"/>
          <p:cNvSpPr txBox="1">
            <a:spLocks noChangeArrowheads="1"/>
          </p:cNvSpPr>
          <p:nvPr/>
        </p:nvSpPr>
        <p:spPr bwMode="auto">
          <a:xfrm>
            <a:off x="591457" y="1249930"/>
            <a:ext cx="76054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600" b="1" dirty="0" smtClean="0">
                <a:solidFill>
                  <a:schemeClr val="bg1"/>
                </a:solidFill>
              </a:rPr>
              <a:t>www.HR-Management-Slides.com</a:t>
            </a:r>
            <a:endParaRPr lang="en-US" altLang="en-US" sz="3600" b="1" dirty="0">
              <a:solidFill>
                <a:schemeClr val="bg1"/>
              </a:solidFill>
            </a:endParaRPr>
          </a:p>
        </p:txBody>
      </p:sp>
    </p:spTree>
    <p:extLst>
      <p:ext uri="{BB962C8B-B14F-4D97-AF65-F5344CB8AC3E}">
        <p14:creationId xmlns:p14="http://schemas.microsoft.com/office/powerpoint/2010/main" val="42310528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ChangeArrowheads="1"/>
          </p:cNvSpPr>
          <p:nvPr/>
        </p:nvSpPr>
        <p:spPr bwMode="auto">
          <a:xfrm>
            <a:off x="533400" y="1371600"/>
            <a:ext cx="2286000" cy="1676400"/>
          </a:xfrm>
          <a:prstGeom prst="roundRect">
            <a:avLst>
              <a:gd name="adj" fmla="val 16667"/>
            </a:avLst>
          </a:prstGeom>
          <a:solidFill>
            <a:srgbClr val="99CC00"/>
          </a:solidFill>
          <a:ln w="9525">
            <a:solidFill>
              <a:schemeClr val="bg2"/>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96739" name="Text Box 3"/>
          <p:cNvSpPr txBox="1">
            <a:spLocks noChangeArrowheads="1"/>
          </p:cNvSpPr>
          <p:nvPr/>
        </p:nvSpPr>
        <p:spPr bwMode="auto">
          <a:xfrm>
            <a:off x="990600" y="407988"/>
            <a:ext cx="6315075"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Enhance Training Effectiveness</a:t>
            </a:r>
          </a:p>
        </p:txBody>
      </p:sp>
      <p:sp>
        <p:nvSpPr>
          <p:cNvPr id="1396740" name="Text Box 4"/>
          <p:cNvSpPr txBox="1">
            <a:spLocks noChangeArrowheads="1"/>
          </p:cNvSpPr>
          <p:nvPr/>
        </p:nvSpPr>
        <p:spPr bwMode="auto">
          <a:xfrm>
            <a:off x="762000" y="1570038"/>
            <a:ext cx="1752600" cy="762000"/>
          </a:xfrm>
          <a:prstGeom prst="rect">
            <a:avLst/>
          </a:prstGeom>
          <a:noFill/>
          <a:ln w="9525">
            <a:noFill/>
            <a:miter lim="800000"/>
            <a:headEnd/>
            <a:tailEnd/>
          </a:ln>
          <a:effectLst/>
        </p:spPr>
        <p:txBody>
          <a:bodyPr>
            <a:spAutoFit/>
          </a:bodyPr>
          <a:lstStyle/>
          <a:p>
            <a:pPr algn="ctr">
              <a:defRPr/>
            </a:pPr>
            <a:r>
              <a:rPr lang="en-US" b="1">
                <a:effectLst>
                  <a:outerShdw blurRad="38100" dist="38100" dir="2700000" algn="tl">
                    <a:srgbClr val="C0C0C0"/>
                  </a:outerShdw>
                </a:effectLst>
              </a:rPr>
              <a:t>Motivate the trainee</a:t>
            </a:r>
          </a:p>
        </p:txBody>
      </p:sp>
      <p:sp>
        <p:nvSpPr>
          <p:cNvPr id="40965" name="Text Box 5"/>
          <p:cNvSpPr txBox="1">
            <a:spLocks noChangeArrowheads="1"/>
          </p:cNvSpPr>
          <p:nvPr/>
        </p:nvSpPr>
        <p:spPr bwMode="auto">
          <a:xfrm>
            <a:off x="3048000" y="1371600"/>
            <a:ext cx="5791200" cy="384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nSpc>
                <a:spcPct val="120000"/>
              </a:lnSpc>
              <a:spcBef>
                <a:spcPct val="20000"/>
              </a:spcBef>
              <a:buFontTx/>
              <a:buChar char="•"/>
            </a:pPr>
            <a:r>
              <a:rPr lang="en-US" altLang="en-US"/>
              <a:t>People learn best by doing. Try to provide as much realistic practice as possible</a:t>
            </a:r>
          </a:p>
          <a:p>
            <a:pPr>
              <a:lnSpc>
                <a:spcPct val="120000"/>
              </a:lnSpc>
              <a:spcBef>
                <a:spcPct val="20000"/>
              </a:spcBef>
              <a:buFontTx/>
              <a:buChar char="•"/>
            </a:pPr>
            <a:r>
              <a:rPr lang="en-US" altLang="en-US"/>
              <a:t>Trainees learn best when correct response on their part are immediately reinforced.</a:t>
            </a:r>
          </a:p>
          <a:p>
            <a:pPr>
              <a:lnSpc>
                <a:spcPct val="120000"/>
              </a:lnSpc>
              <a:spcBef>
                <a:spcPct val="20000"/>
              </a:spcBef>
              <a:buFontTx/>
              <a:buChar char="•"/>
            </a:pPr>
            <a:r>
              <a:rPr lang="en-US" altLang="en-US"/>
              <a:t>Trainees learn best when they learn at their own pace. If possible, let trainees pace themselves.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787" name="Text Box 3"/>
          <p:cNvSpPr txBox="1">
            <a:spLocks noChangeArrowheads="1"/>
          </p:cNvSpPr>
          <p:nvPr/>
        </p:nvSpPr>
        <p:spPr bwMode="auto">
          <a:xfrm>
            <a:off x="990600" y="407988"/>
            <a:ext cx="5122863"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Type of Training Program</a:t>
            </a:r>
          </a:p>
        </p:txBody>
      </p:sp>
      <p:sp>
        <p:nvSpPr>
          <p:cNvPr id="1398791" name="Text Box 7"/>
          <p:cNvSpPr txBox="1">
            <a:spLocks noChangeArrowheads="1"/>
          </p:cNvSpPr>
          <p:nvPr/>
        </p:nvSpPr>
        <p:spPr bwMode="auto">
          <a:xfrm>
            <a:off x="914400" y="19050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Formal course</a:t>
            </a:r>
          </a:p>
          <a:p>
            <a:pPr algn="ctr">
              <a:defRPr/>
            </a:pPr>
            <a:endParaRPr lang="en-US" sz="2000" b="1">
              <a:solidFill>
                <a:schemeClr val="bg1"/>
              </a:solidFill>
              <a:effectLst>
                <a:outerShdw blurRad="38100" dist="38100" dir="2700000" algn="tl">
                  <a:srgbClr val="000000"/>
                </a:outerShdw>
              </a:effectLst>
            </a:endParaRPr>
          </a:p>
          <a:p>
            <a:pPr algn="ctr">
              <a:defRPr/>
            </a:pPr>
            <a:endParaRPr lang="en-US" sz="2000" b="1">
              <a:solidFill>
                <a:schemeClr val="bg1"/>
              </a:solidFill>
              <a:effectLst>
                <a:outerShdw blurRad="38100" dist="38100" dir="2700000" algn="tl">
                  <a:srgbClr val="000000"/>
                </a:outerShdw>
              </a:effectLst>
            </a:endParaRPr>
          </a:p>
        </p:txBody>
      </p:sp>
      <p:sp>
        <p:nvSpPr>
          <p:cNvPr id="1398792" name="Text Box 8"/>
          <p:cNvSpPr txBox="1">
            <a:spLocks noChangeArrowheads="1"/>
          </p:cNvSpPr>
          <p:nvPr/>
        </p:nvSpPr>
        <p:spPr bwMode="auto">
          <a:xfrm>
            <a:off x="898525" y="1282700"/>
            <a:ext cx="2033588" cy="427038"/>
          </a:xfrm>
          <a:prstGeom prst="rect">
            <a:avLst/>
          </a:prstGeom>
          <a:noFill/>
          <a:ln w="9525">
            <a:noFill/>
            <a:miter lim="800000"/>
            <a:headEnd/>
            <a:tailEnd/>
          </a:ln>
          <a:effectLst/>
        </p:spPr>
        <p:txBody>
          <a:bodyPr wrap="none">
            <a:spAutoFit/>
          </a:bodyPr>
          <a:lstStyle/>
          <a:p>
            <a:pPr>
              <a:defRPr/>
            </a:pPr>
            <a:r>
              <a:rPr lang="en-US" b="1">
                <a:effectLst>
                  <a:outerShdw blurRad="38100" dist="38100" dir="2700000" algn="tl">
                    <a:srgbClr val="C0C0C0"/>
                  </a:outerShdw>
                </a:effectLst>
              </a:rPr>
              <a:t>OFF THE JOB</a:t>
            </a:r>
          </a:p>
        </p:txBody>
      </p:sp>
      <p:sp>
        <p:nvSpPr>
          <p:cNvPr id="1398793" name="Text Box 9"/>
          <p:cNvSpPr txBox="1">
            <a:spLocks noChangeArrowheads="1"/>
          </p:cNvSpPr>
          <p:nvPr/>
        </p:nvSpPr>
        <p:spPr bwMode="auto">
          <a:xfrm>
            <a:off x="914400" y="31242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Simulation</a:t>
            </a:r>
          </a:p>
          <a:p>
            <a:pPr algn="ctr">
              <a:defRPr/>
            </a:pPr>
            <a:endParaRPr lang="en-US" sz="2000" b="1">
              <a:solidFill>
                <a:schemeClr val="bg1"/>
              </a:solidFill>
              <a:effectLst>
                <a:outerShdw blurRad="38100" dist="38100" dir="2700000" algn="tl">
                  <a:srgbClr val="000000"/>
                </a:outerShdw>
              </a:effectLst>
            </a:endParaRPr>
          </a:p>
          <a:p>
            <a:pPr algn="ctr">
              <a:defRPr/>
            </a:pPr>
            <a:endParaRPr lang="en-US" sz="2000" b="1">
              <a:solidFill>
                <a:schemeClr val="bg1"/>
              </a:solidFill>
              <a:effectLst>
                <a:outerShdw blurRad="38100" dist="38100" dir="2700000" algn="tl">
                  <a:srgbClr val="000000"/>
                </a:outerShdw>
              </a:effectLst>
            </a:endParaRPr>
          </a:p>
        </p:txBody>
      </p:sp>
      <p:sp>
        <p:nvSpPr>
          <p:cNvPr id="1398795" name="Text Box 11"/>
          <p:cNvSpPr txBox="1">
            <a:spLocks noChangeArrowheads="1"/>
          </p:cNvSpPr>
          <p:nvPr/>
        </p:nvSpPr>
        <p:spPr bwMode="auto">
          <a:xfrm>
            <a:off x="914400" y="44196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Wilderness Trip</a:t>
            </a:r>
          </a:p>
          <a:p>
            <a:pPr algn="ctr">
              <a:defRPr/>
            </a:pPr>
            <a:endParaRPr lang="en-US" sz="2000" b="1">
              <a:solidFill>
                <a:schemeClr val="bg1"/>
              </a:solidFill>
              <a:effectLst>
                <a:outerShdw blurRad="38100" dist="38100" dir="2700000" algn="tl">
                  <a:srgbClr val="000000"/>
                </a:outerShdw>
              </a:effectLst>
            </a:endParaRPr>
          </a:p>
          <a:p>
            <a:pPr algn="ctr">
              <a:defRPr/>
            </a:pPr>
            <a:endParaRPr lang="en-US" sz="2000" b="1">
              <a:solidFill>
                <a:schemeClr val="bg1"/>
              </a:solidFill>
              <a:effectLst>
                <a:outerShdw blurRad="38100" dist="38100" dir="2700000" algn="tl">
                  <a:srgbClr val="000000"/>
                </a:outerShdw>
              </a:effectLst>
            </a:endParaRPr>
          </a:p>
        </p:txBody>
      </p:sp>
      <p:sp>
        <p:nvSpPr>
          <p:cNvPr id="41991" name="Text Box 13"/>
          <p:cNvSpPr txBox="1">
            <a:spLocks noChangeArrowheads="1"/>
          </p:cNvSpPr>
          <p:nvPr/>
        </p:nvSpPr>
        <p:spPr bwMode="auto">
          <a:xfrm>
            <a:off x="3565525" y="1865313"/>
            <a:ext cx="3295650"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Does not interfere with job</a:t>
            </a:r>
          </a:p>
          <a:p>
            <a:pPr>
              <a:spcBef>
                <a:spcPct val="20000"/>
              </a:spcBef>
              <a:buFontTx/>
              <a:buChar char="•"/>
            </a:pPr>
            <a:r>
              <a:rPr lang="en-US" altLang="en-US" sz="1800"/>
              <a:t>Provides for fact learning</a:t>
            </a:r>
          </a:p>
        </p:txBody>
      </p:sp>
      <p:sp>
        <p:nvSpPr>
          <p:cNvPr id="41992" name="Text Box 14"/>
          <p:cNvSpPr txBox="1">
            <a:spLocks noChangeArrowheads="1"/>
          </p:cNvSpPr>
          <p:nvPr/>
        </p:nvSpPr>
        <p:spPr bwMode="auto">
          <a:xfrm>
            <a:off x="3581400" y="3124200"/>
            <a:ext cx="541020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Helps transfer of learning</a:t>
            </a:r>
          </a:p>
          <a:p>
            <a:pPr>
              <a:spcBef>
                <a:spcPct val="20000"/>
              </a:spcBef>
              <a:buFontTx/>
              <a:buChar char="•"/>
            </a:pPr>
            <a:r>
              <a:rPr lang="en-US" altLang="en-US" sz="1800"/>
              <a:t>Creates lifelike situations</a:t>
            </a:r>
          </a:p>
        </p:txBody>
      </p:sp>
      <p:sp>
        <p:nvSpPr>
          <p:cNvPr id="41993" name="Text Box 15"/>
          <p:cNvSpPr txBox="1">
            <a:spLocks noChangeArrowheads="1"/>
          </p:cNvSpPr>
          <p:nvPr/>
        </p:nvSpPr>
        <p:spPr bwMode="auto">
          <a:xfrm>
            <a:off x="3581400" y="4445000"/>
            <a:ext cx="25082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Builds teams</a:t>
            </a:r>
          </a:p>
          <a:p>
            <a:pPr>
              <a:spcBef>
                <a:spcPct val="20000"/>
              </a:spcBef>
              <a:buFontTx/>
              <a:buChar char="•"/>
            </a:pPr>
            <a:r>
              <a:rPr lang="en-US" altLang="en-US" sz="1800"/>
              <a:t>Builds self-esteem</a:t>
            </a:r>
          </a:p>
        </p:txBody>
      </p:sp>
      <p:sp>
        <p:nvSpPr>
          <p:cNvPr id="41994" name="Line 16"/>
          <p:cNvSpPr>
            <a:spLocks noChangeShapeType="1"/>
          </p:cNvSpPr>
          <p:nvPr/>
        </p:nvSpPr>
        <p:spPr bwMode="auto">
          <a:xfrm>
            <a:off x="762000" y="30480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5" name="Line 18"/>
          <p:cNvSpPr>
            <a:spLocks noChangeShapeType="1"/>
          </p:cNvSpPr>
          <p:nvPr/>
        </p:nvSpPr>
        <p:spPr bwMode="auto">
          <a:xfrm>
            <a:off x="762000" y="42672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6" name="Line 19"/>
          <p:cNvSpPr>
            <a:spLocks noChangeShapeType="1"/>
          </p:cNvSpPr>
          <p:nvPr/>
        </p:nvSpPr>
        <p:spPr bwMode="auto">
          <a:xfrm>
            <a:off x="762000" y="55626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810" name="Text Box 2"/>
          <p:cNvSpPr txBox="1">
            <a:spLocks noChangeArrowheads="1"/>
          </p:cNvSpPr>
          <p:nvPr/>
        </p:nvSpPr>
        <p:spPr bwMode="auto">
          <a:xfrm>
            <a:off x="990600" y="407988"/>
            <a:ext cx="5122863" cy="579437"/>
          </a:xfrm>
          <a:prstGeom prst="rect">
            <a:avLst/>
          </a:prstGeom>
          <a:noFill/>
          <a:ln w="9525">
            <a:noFill/>
            <a:miter lim="800000"/>
            <a:headEnd/>
            <a:tailEnd/>
          </a:ln>
          <a:effectLst/>
        </p:spPr>
        <p:txBody>
          <a:bodyPr wrap="none">
            <a:spAutoFit/>
          </a:bodyPr>
          <a:lstStyle/>
          <a:p>
            <a:pPr>
              <a:defRPr/>
            </a:pPr>
            <a:r>
              <a:rPr lang="en-US" sz="3200" b="1">
                <a:solidFill>
                  <a:schemeClr val="bg1"/>
                </a:solidFill>
                <a:effectLst>
                  <a:outerShdw blurRad="38100" dist="38100" dir="2700000" algn="tl">
                    <a:srgbClr val="C0C0C0"/>
                  </a:outerShdw>
                </a:effectLst>
              </a:rPr>
              <a:t>Type of Training Program</a:t>
            </a:r>
          </a:p>
        </p:txBody>
      </p:sp>
      <p:sp>
        <p:nvSpPr>
          <p:cNvPr id="1399811" name="Text Box 3"/>
          <p:cNvSpPr txBox="1">
            <a:spLocks noChangeArrowheads="1"/>
          </p:cNvSpPr>
          <p:nvPr/>
        </p:nvSpPr>
        <p:spPr bwMode="auto">
          <a:xfrm>
            <a:off x="914400" y="19050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Job instruction training</a:t>
            </a:r>
          </a:p>
          <a:p>
            <a:pPr algn="ctr">
              <a:defRPr/>
            </a:pPr>
            <a:endParaRPr lang="en-US" sz="2000" b="1">
              <a:solidFill>
                <a:schemeClr val="bg1"/>
              </a:solidFill>
              <a:effectLst>
                <a:outerShdw blurRad="38100" dist="38100" dir="2700000" algn="tl">
                  <a:srgbClr val="000000"/>
                </a:outerShdw>
              </a:effectLst>
            </a:endParaRPr>
          </a:p>
        </p:txBody>
      </p:sp>
      <p:sp>
        <p:nvSpPr>
          <p:cNvPr id="1399812" name="Text Box 4"/>
          <p:cNvSpPr txBox="1">
            <a:spLocks noChangeArrowheads="1"/>
          </p:cNvSpPr>
          <p:nvPr/>
        </p:nvSpPr>
        <p:spPr bwMode="auto">
          <a:xfrm>
            <a:off x="898525" y="1282700"/>
            <a:ext cx="1892300" cy="427038"/>
          </a:xfrm>
          <a:prstGeom prst="rect">
            <a:avLst/>
          </a:prstGeom>
          <a:noFill/>
          <a:ln w="9525">
            <a:noFill/>
            <a:miter lim="800000"/>
            <a:headEnd/>
            <a:tailEnd/>
          </a:ln>
          <a:effectLst/>
        </p:spPr>
        <p:txBody>
          <a:bodyPr wrap="none">
            <a:spAutoFit/>
          </a:bodyPr>
          <a:lstStyle/>
          <a:p>
            <a:pPr>
              <a:defRPr/>
            </a:pPr>
            <a:r>
              <a:rPr lang="en-US" b="1">
                <a:effectLst>
                  <a:outerShdw blurRad="38100" dist="38100" dir="2700000" algn="tl">
                    <a:srgbClr val="C0C0C0"/>
                  </a:outerShdw>
                </a:effectLst>
              </a:rPr>
              <a:t>ON THE JOB</a:t>
            </a:r>
          </a:p>
        </p:txBody>
      </p:sp>
      <p:sp>
        <p:nvSpPr>
          <p:cNvPr id="1399813" name="Text Box 5"/>
          <p:cNvSpPr txBox="1">
            <a:spLocks noChangeArrowheads="1"/>
          </p:cNvSpPr>
          <p:nvPr/>
        </p:nvSpPr>
        <p:spPr bwMode="auto">
          <a:xfrm>
            <a:off x="914400" y="31242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Apprenticeship training</a:t>
            </a:r>
          </a:p>
          <a:p>
            <a:pPr algn="ctr">
              <a:defRPr/>
            </a:pPr>
            <a:endParaRPr lang="en-US" sz="2000" b="1">
              <a:solidFill>
                <a:schemeClr val="bg1"/>
              </a:solidFill>
              <a:effectLst>
                <a:outerShdw blurRad="38100" dist="38100" dir="2700000" algn="tl">
                  <a:srgbClr val="000000"/>
                </a:outerShdw>
              </a:effectLst>
            </a:endParaRPr>
          </a:p>
        </p:txBody>
      </p:sp>
      <p:sp>
        <p:nvSpPr>
          <p:cNvPr id="1399814" name="Text Box 6"/>
          <p:cNvSpPr txBox="1">
            <a:spLocks noChangeArrowheads="1"/>
          </p:cNvSpPr>
          <p:nvPr/>
        </p:nvSpPr>
        <p:spPr bwMode="auto">
          <a:xfrm>
            <a:off x="914400" y="44196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Job rotation</a:t>
            </a:r>
          </a:p>
          <a:p>
            <a:pPr algn="ctr">
              <a:defRPr/>
            </a:pPr>
            <a:endParaRPr lang="en-US" sz="2000" b="1">
              <a:solidFill>
                <a:schemeClr val="bg1"/>
              </a:solidFill>
              <a:effectLst>
                <a:outerShdw blurRad="38100" dist="38100" dir="2700000" algn="tl">
                  <a:srgbClr val="000000"/>
                </a:outerShdw>
              </a:effectLst>
            </a:endParaRPr>
          </a:p>
          <a:p>
            <a:pPr algn="ctr">
              <a:defRPr/>
            </a:pPr>
            <a:endParaRPr lang="en-US" sz="2000" b="1">
              <a:solidFill>
                <a:schemeClr val="bg1"/>
              </a:solidFill>
              <a:effectLst>
                <a:outerShdw blurRad="38100" dist="38100" dir="2700000" algn="tl">
                  <a:srgbClr val="000000"/>
                </a:outerShdw>
              </a:effectLst>
            </a:endParaRPr>
          </a:p>
        </p:txBody>
      </p:sp>
      <p:sp>
        <p:nvSpPr>
          <p:cNvPr id="1399815" name="Text Box 7"/>
          <p:cNvSpPr txBox="1">
            <a:spLocks noChangeArrowheads="1"/>
          </p:cNvSpPr>
          <p:nvPr/>
        </p:nvSpPr>
        <p:spPr bwMode="auto">
          <a:xfrm>
            <a:off x="914400" y="5638800"/>
            <a:ext cx="2286000" cy="101600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2000" b="1">
                <a:solidFill>
                  <a:schemeClr val="bg1"/>
                </a:solidFill>
                <a:effectLst>
                  <a:outerShdw blurRad="38100" dist="38100" dir="2700000" algn="tl">
                    <a:srgbClr val="000000"/>
                  </a:outerShdw>
                </a:effectLst>
              </a:rPr>
              <a:t>Mentoring</a:t>
            </a:r>
          </a:p>
          <a:p>
            <a:pPr algn="ctr">
              <a:defRPr/>
            </a:pPr>
            <a:endParaRPr lang="en-US" sz="2000" b="1">
              <a:solidFill>
                <a:schemeClr val="bg1"/>
              </a:solidFill>
              <a:effectLst>
                <a:outerShdw blurRad="38100" dist="38100" dir="2700000" algn="tl">
                  <a:srgbClr val="000000"/>
                </a:outerShdw>
              </a:effectLst>
            </a:endParaRPr>
          </a:p>
          <a:p>
            <a:pPr algn="ctr">
              <a:defRPr/>
            </a:pPr>
            <a:endParaRPr lang="en-US" sz="2000" b="1">
              <a:solidFill>
                <a:schemeClr val="bg1"/>
              </a:solidFill>
              <a:effectLst>
                <a:outerShdw blurRad="38100" dist="38100" dir="2700000" algn="tl">
                  <a:srgbClr val="000000"/>
                </a:outerShdw>
              </a:effectLst>
            </a:endParaRPr>
          </a:p>
        </p:txBody>
      </p:sp>
      <p:sp>
        <p:nvSpPr>
          <p:cNvPr id="43016" name="Text Box 8"/>
          <p:cNvSpPr txBox="1">
            <a:spLocks noChangeArrowheads="1"/>
          </p:cNvSpPr>
          <p:nvPr/>
        </p:nvSpPr>
        <p:spPr bwMode="auto">
          <a:xfrm>
            <a:off x="3565525" y="1865313"/>
            <a:ext cx="4159250"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Facilitates transfer of learning</a:t>
            </a:r>
          </a:p>
          <a:p>
            <a:pPr>
              <a:spcBef>
                <a:spcPct val="20000"/>
              </a:spcBef>
              <a:buFontTx/>
              <a:buChar char="•"/>
            </a:pPr>
            <a:r>
              <a:rPr lang="en-US" altLang="en-US" sz="1800"/>
              <a:t>Does not require separate facilities</a:t>
            </a:r>
          </a:p>
        </p:txBody>
      </p:sp>
      <p:sp>
        <p:nvSpPr>
          <p:cNvPr id="43017" name="Text Box 9"/>
          <p:cNvSpPr txBox="1">
            <a:spLocks noChangeArrowheads="1"/>
          </p:cNvSpPr>
          <p:nvPr/>
        </p:nvSpPr>
        <p:spPr bwMode="auto">
          <a:xfrm>
            <a:off x="3581400" y="3124200"/>
            <a:ext cx="541020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Does not interfere with real job performance</a:t>
            </a:r>
          </a:p>
          <a:p>
            <a:pPr>
              <a:spcBef>
                <a:spcPct val="20000"/>
              </a:spcBef>
              <a:buFontTx/>
              <a:buChar char="•"/>
            </a:pPr>
            <a:r>
              <a:rPr lang="en-US" altLang="en-US" sz="1800"/>
              <a:t>Provides extensive training</a:t>
            </a:r>
          </a:p>
        </p:txBody>
      </p:sp>
      <p:sp>
        <p:nvSpPr>
          <p:cNvPr id="43018" name="Text Box 10"/>
          <p:cNvSpPr txBox="1">
            <a:spLocks noChangeArrowheads="1"/>
          </p:cNvSpPr>
          <p:nvPr/>
        </p:nvSpPr>
        <p:spPr bwMode="auto">
          <a:xfrm>
            <a:off x="3581400" y="4445000"/>
            <a:ext cx="35877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Gives exposure to many jobs</a:t>
            </a:r>
          </a:p>
          <a:p>
            <a:pPr>
              <a:spcBef>
                <a:spcPct val="20000"/>
              </a:spcBef>
              <a:buFontTx/>
              <a:buChar char="•"/>
            </a:pPr>
            <a:r>
              <a:rPr lang="en-US" altLang="en-US" sz="1800"/>
              <a:t>Allows real learning</a:t>
            </a:r>
          </a:p>
        </p:txBody>
      </p:sp>
      <p:sp>
        <p:nvSpPr>
          <p:cNvPr id="43019" name="Line 11"/>
          <p:cNvSpPr>
            <a:spLocks noChangeShapeType="1"/>
          </p:cNvSpPr>
          <p:nvPr/>
        </p:nvSpPr>
        <p:spPr bwMode="auto">
          <a:xfrm>
            <a:off x="762000" y="30480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20" name="Line 12"/>
          <p:cNvSpPr>
            <a:spLocks noChangeShapeType="1"/>
          </p:cNvSpPr>
          <p:nvPr/>
        </p:nvSpPr>
        <p:spPr bwMode="auto">
          <a:xfrm>
            <a:off x="762000" y="42672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21" name="Line 13"/>
          <p:cNvSpPr>
            <a:spLocks noChangeShapeType="1"/>
          </p:cNvSpPr>
          <p:nvPr/>
        </p:nvSpPr>
        <p:spPr bwMode="auto">
          <a:xfrm>
            <a:off x="762000" y="5562600"/>
            <a:ext cx="81534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22" name="Text Box 14"/>
          <p:cNvSpPr txBox="1">
            <a:spLocks noChangeArrowheads="1"/>
          </p:cNvSpPr>
          <p:nvPr/>
        </p:nvSpPr>
        <p:spPr bwMode="auto">
          <a:xfrm>
            <a:off x="3581400" y="5715000"/>
            <a:ext cx="373380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spcBef>
                <a:spcPct val="20000"/>
              </a:spcBef>
              <a:buFontTx/>
              <a:buChar char="•"/>
            </a:pPr>
            <a:r>
              <a:rPr lang="en-US" altLang="en-US" sz="1800"/>
              <a:t>Is informal</a:t>
            </a:r>
          </a:p>
          <a:p>
            <a:pPr>
              <a:spcBef>
                <a:spcPct val="20000"/>
              </a:spcBef>
              <a:buFontTx/>
              <a:buChar char="•"/>
            </a:pPr>
            <a:r>
              <a:rPr lang="en-US" altLang="en-US" sz="1800"/>
              <a:t>Is integrated into job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5137" name="AutoShape 17"/>
          <p:cNvSpPr>
            <a:spLocks noChangeArrowheads="1"/>
          </p:cNvSpPr>
          <p:nvPr/>
        </p:nvSpPr>
        <p:spPr bwMode="auto">
          <a:xfrm>
            <a:off x="6553200" y="2971800"/>
            <a:ext cx="2438400" cy="1676400"/>
          </a:xfrm>
          <a:prstGeom prst="roundRect">
            <a:avLst>
              <a:gd name="adj" fmla="val 16667"/>
            </a:avLst>
          </a:prstGeom>
          <a:solidFill>
            <a:srgbClr val="FFCC66"/>
          </a:solidFill>
          <a:ln w="9525">
            <a:solidFill>
              <a:schemeClr val="bg2"/>
            </a:solidFill>
            <a:round/>
            <a:headEnd/>
            <a:tailEnd/>
          </a:ln>
          <a:effectLst/>
        </p:spPr>
        <p:txBody>
          <a:bodyPr wrap="none" anchor="ctr"/>
          <a:lstStyle/>
          <a:p>
            <a:pPr algn="ctr">
              <a:defRPr/>
            </a:pPr>
            <a:endParaRPr lang="en-US" noProof="1">
              <a:effectLst>
                <a:outerShdw blurRad="38100" dist="38100" dir="2700000" algn="tl">
                  <a:srgbClr val="FFFFFF"/>
                </a:outerShdw>
              </a:effectLst>
            </a:endParaRPr>
          </a:p>
        </p:txBody>
      </p:sp>
      <p:sp>
        <p:nvSpPr>
          <p:cNvPr id="1285122" name="Text Box 2"/>
          <p:cNvSpPr txBox="1">
            <a:spLocks noChangeArrowheads="1"/>
          </p:cNvSpPr>
          <p:nvPr/>
        </p:nvSpPr>
        <p:spPr bwMode="auto">
          <a:xfrm>
            <a:off x="990600" y="304800"/>
            <a:ext cx="7170738" cy="579438"/>
          </a:xfrm>
          <a:prstGeom prst="rect">
            <a:avLst/>
          </a:prstGeom>
          <a:noFill/>
          <a:ln w="9525">
            <a:noFill/>
            <a:miter lim="800000"/>
            <a:headEnd/>
            <a:tailEnd/>
          </a:ln>
          <a:effectLst/>
        </p:spPr>
        <p:txBody>
          <a:bodyPr wrap="none">
            <a:spAutoFit/>
          </a:bodyPr>
          <a:lstStyle/>
          <a:p>
            <a:pPr eaLnBrk="1" hangingPunct="1">
              <a:defRPr/>
            </a:pPr>
            <a:r>
              <a:rPr lang="en-US" sz="3200" b="1">
                <a:solidFill>
                  <a:schemeClr val="bg1"/>
                </a:solidFill>
                <a:effectLst>
                  <a:outerShdw blurRad="38100" dist="38100" dir="2700000" algn="tl">
                    <a:srgbClr val="C0C0C0"/>
                  </a:outerShdw>
                </a:effectLst>
              </a:rPr>
              <a:t>Evaluation of Training Effectiveness</a:t>
            </a:r>
          </a:p>
        </p:txBody>
      </p:sp>
      <p:sp>
        <p:nvSpPr>
          <p:cNvPr id="44036" name="Text Box 8"/>
          <p:cNvSpPr txBox="1">
            <a:spLocks noChangeArrowheads="1"/>
          </p:cNvSpPr>
          <p:nvPr/>
        </p:nvSpPr>
        <p:spPr bwMode="auto">
          <a:xfrm>
            <a:off x="457200" y="1447800"/>
            <a:ext cx="3276600" cy="1511300"/>
          </a:xfrm>
          <a:prstGeom prst="rect">
            <a:avLst/>
          </a:prstGeom>
          <a:solidFill>
            <a:srgbClr val="DDDDDD"/>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10000"/>
              </a:lnSpc>
            </a:pPr>
            <a:r>
              <a:rPr lang="en-US" altLang="en-US" sz="2800"/>
              <a:t>Level 1 - Reaction</a:t>
            </a:r>
          </a:p>
          <a:p>
            <a:pPr eaLnBrk="1" hangingPunct="1">
              <a:lnSpc>
                <a:spcPct val="110000"/>
              </a:lnSpc>
            </a:pPr>
            <a:endParaRPr lang="en-US" altLang="en-US" sz="2800"/>
          </a:p>
          <a:p>
            <a:pPr eaLnBrk="1" hangingPunct="1">
              <a:lnSpc>
                <a:spcPct val="110000"/>
              </a:lnSpc>
            </a:pPr>
            <a:endParaRPr lang="en-US" altLang="en-US" sz="2800"/>
          </a:p>
        </p:txBody>
      </p:sp>
      <p:sp>
        <p:nvSpPr>
          <p:cNvPr id="44037" name="Text Box 9"/>
          <p:cNvSpPr txBox="1">
            <a:spLocks noChangeArrowheads="1"/>
          </p:cNvSpPr>
          <p:nvPr/>
        </p:nvSpPr>
        <p:spPr bwMode="auto">
          <a:xfrm>
            <a:off x="685800" y="2514600"/>
            <a:ext cx="3657600" cy="15113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10000"/>
              </a:lnSpc>
            </a:pPr>
            <a:r>
              <a:rPr lang="en-US" altLang="en-US" sz="2800"/>
              <a:t>Level 2 - Learning</a:t>
            </a:r>
          </a:p>
          <a:p>
            <a:pPr eaLnBrk="1" hangingPunct="1">
              <a:lnSpc>
                <a:spcPct val="110000"/>
              </a:lnSpc>
            </a:pPr>
            <a:endParaRPr lang="en-US" altLang="en-US" sz="2800"/>
          </a:p>
          <a:p>
            <a:pPr eaLnBrk="1" hangingPunct="1">
              <a:lnSpc>
                <a:spcPct val="110000"/>
              </a:lnSpc>
            </a:pPr>
            <a:endParaRPr lang="en-US" altLang="en-US" sz="2800"/>
          </a:p>
        </p:txBody>
      </p:sp>
      <p:sp>
        <p:nvSpPr>
          <p:cNvPr id="44038" name="Text Box 10"/>
          <p:cNvSpPr txBox="1">
            <a:spLocks noChangeArrowheads="1"/>
          </p:cNvSpPr>
          <p:nvPr/>
        </p:nvSpPr>
        <p:spPr bwMode="auto">
          <a:xfrm>
            <a:off x="1524000" y="3733800"/>
            <a:ext cx="3429000" cy="1511300"/>
          </a:xfrm>
          <a:prstGeom prst="rect">
            <a:avLst/>
          </a:prstGeom>
          <a:solidFill>
            <a:srgbClr val="99CC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10000"/>
              </a:lnSpc>
            </a:pPr>
            <a:r>
              <a:rPr lang="en-US" altLang="en-US" sz="2800"/>
              <a:t>Level 3 – Behavior Application</a:t>
            </a:r>
          </a:p>
          <a:p>
            <a:pPr eaLnBrk="1" hangingPunct="1">
              <a:lnSpc>
                <a:spcPct val="110000"/>
              </a:lnSpc>
            </a:pPr>
            <a:endParaRPr lang="en-US" altLang="en-US" sz="2800"/>
          </a:p>
        </p:txBody>
      </p:sp>
      <p:sp>
        <p:nvSpPr>
          <p:cNvPr id="44039" name="Text Box 11"/>
          <p:cNvSpPr txBox="1">
            <a:spLocks noChangeArrowheads="1"/>
          </p:cNvSpPr>
          <p:nvPr/>
        </p:nvSpPr>
        <p:spPr bwMode="auto">
          <a:xfrm>
            <a:off x="2057400" y="5041900"/>
            <a:ext cx="3429000" cy="1511300"/>
          </a:xfrm>
          <a:prstGeom prst="rect">
            <a:avLst/>
          </a:prstGeom>
          <a:solidFill>
            <a:schemeClr val="accent2"/>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10000"/>
              </a:lnSpc>
            </a:pPr>
            <a:r>
              <a:rPr lang="en-US" altLang="en-US" sz="2800">
                <a:solidFill>
                  <a:schemeClr val="bg1"/>
                </a:solidFill>
              </a:rPr>
              <a:t>Level 4 – Business Impact</a:t>
            </a:r>
          </a:p>
          <a:p>
            <a:pPr eaLnBrk="1" hangingPunct="1">
              <a:lnSpc>
                <a:spcPct val="110000"/>
              </a:lnSpc>
            </a:pPr>
            <a:endParaRPr lang="en-US" altLang="en-US" sz="2800">
              <a:solidFill>
                <a:schemeClr val="bg1"/>
              </a:solidFill>
            </a:endParaRPr>
          </a:p>
        </p:txBody>
      </p:sp>
      <p:sp>
        <p:nvSpPr>
          <p:cNvPr id="1285135" name="Text Box 15"/>
          <p:cNvSpPr txBox="1">
            <a:spLocks noChangeArrowheads="1"/>
          </p:cNvSpPr>
          <p:nvPr/>
        </p:nvSpPr>
        <p:spPr bwMode="auto">
          <a:xfrm>
            <a:off x="6705600" y="3124200"/>
            <a:ext cx="2286000" cy="1187450"/>
          </a:xfrm>
          <a:prstGeom prst="rect">
            <a:avLst/>
          </a:prstGeom>
          <a:noFill/>
          <a:ln w="9525">
            <a:noFill/>
            <a:miter lim="800000"/>
            <a:headEnd/>
            <a:tailEnd/>
          </a:ln>
          <a:effectLst/>
        </p:spPr>
        <p:txBody>
          <a:bodyPr>
            <a:spAutoFit/>
          </a:bodyPr>
          <a:lstStyle/>
          <a:p>
            <a:pPr algn="ctr">
              <a:defRPr/>
            </a:pPr>
            <a:r>
              <a:rPr lang="en-US" sz="2400" b="1">
                <a:effectLst>
                  <a:outerShdw blurRad="38100" dist="38100" dir="2700000" algn="tl">
                    <a:srgbClr val="C0C0C0"/>
                  </a:outerShdw>
                </a:effectLst>
              </a:rPr>
              <a:t>Four Levels </a:t>
            </a:r>
          </a:p>
          <a:p>
            <a:pPr algn="ctr">
              <a:defRPr/>
            </a:pPr>
            <a:r>
              <a:rPr lang="en-US" sz="2400" b="1">
                <a:effectLst>
                  <a:outerShdw blurRad="38100" dist="38100" dir="2700000" algn="tl">
                    <a:srgbClr val="C0C0C0"/>
                  </a:outerShdw>
                </a:effectLst>
              </a:rPr>
              <a:t>of Training Effectiveness</a:t>
            </a:r>
          </a:p>
        </p:txBody>
      </p:sp>
      <p:sp>
        <p:nvSpPr>
          <p:cNvPr id="44041" name="AutoShape 16"/>
          <p:cNvSpPr>
            <a:spLocks/>
          </p:cNvSpPr>
          <p:nvPr/>
        </p:nvSpPr>
        <p:spPr bwMode="auto">
          <a:xfrm>
            <a:off x="5638800" y="1371600"/>
            <a:ext cx="762000" cy="4953000"/>
          </a:xfrm>
          <a:prstGeom prst="rightBrace">
            <a:avLst>
              <a:gd name="adj1" fmla="val 54167"/>
              <a:gd name="adj2" fmla="val 50000"/>
            </a:avLst>
          </a:prstGeom>
          <a:noFill/>
          <a:ln w="381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0530" name="Text Box 2"/>
          <p:cNvSpPr txBox="1">
            <a:spLocks noChangeArrowheads="1"/>
          </p:cNvSpPr>
          <p:nvPr/>
        </p:nvSpPr>
        <p:spPr bwMode="auto">
          <a:xfrm>
            <a:off x="990600" y="304800"/>
            <a:ext cx="7170738" cy="579438"/>
          </a:xfrm>
          <a:prstGeom prst="rect">
            <a:avLst/>
          </a:prstGeom>
          <a:noFill/>
          <a:ln w="9525">
            <a:noFill/>
            <a:miter lim="800000"/>
            <a:headEnd/>
            <a:tailEnd/>
          </a:ln>
          <a:effectLst/>
        </p:spPr>
        <p:txBody>
          <a:bodyPr wrap="none">
            <a:spAutoFit/>
          </a:bodyPr>
          <a:lstStyle/>
          <a:p>
            <a:pPr eaLnBrk="1" hangingPunct="1">
              <a:defRPr/>
            </a:pPr>
            <a:r>
              <a:rPr lang="en-US" sz="3200" b="1">
                <a:solidFill>
                  <a:schemeClr val="bg1"/>
                </a:solidFill>
                <a:effectLst>
                  <a:outerShdw blurRad="38100" dist="38100" dir="2700000" algn="tl">
                    <a:srgbClr val="C0C0C0"/>
                  </a:outerShdw>
                </a:effectLst>
              </a:rPr>
              <a:t>Evaluation of Training Effectiveness</a:t>
            </a:r>
          </a:p>
        </p:txBody>
      </p:sp>
      <p:sp>
        <p:nvSpPr>
          <p:cNvPr id="45059" name="Text Box 6"/>
          <p:cNvSpPr txBox="1">
            <a:spLocks noChangeArrowheads="1"/>
          </p:cNvSpPr>
          <p:nvPr/>
        </p:nvSpPr>
        <p:spPr bwMode="auto">
          <a:xfrm>
            <a:off x="914400" y="3559175"/>
            <a:ext cx="4572000" cy="2003425"/>
          </a:xfrm>
          <a:prstGeom prst="rect">
            <a:avLst/>
          </a:prstGeom>
          <a:solidFill>
            <a:srgbClr val="FF9900"/>
          </a:solidFill>
          <a:ln w="12700">
            <a:solidFill>
              <a:schemeClr val="bg2"/>
            </a:solidFill>
            <a:miter lim="800000"/>
            <a:headEnd type="none" w="sm" len="sm"/>
            <a:tailEnd type="none" w="sm" len="sm"/>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30000"/>
              </a:lnSpc>
            </a:pPr>
            <a:r>
              <a:rPr lang="en-US" altLang="en-US" sz="2400"/>
              <a:t>Test the trainees to determine if they learned the principles, skills, and facts they were to learn.</a:t>
            </a:r>
          </a:p>
        </p:txBody>
      </p:sp>
      <p:sp>
        <p:nvSpPr>
          <p:cNvPr id="45060" name="Text Box 7"/>
          <p:cNvSpPr txBox="1">
            <a:spLocks noChangeArrowheads="1"/>
          </p:cNvSpPr>
          <p:nvPr/>
        </p:nvSpPr>
        <p:spPr bwMode="auto">
          <a:xfrm>
            <a:off x="914400" y="1371600"/>
            <a:ext cx="4572000" cy="2003425"/>
          </a:xfrm>
          <a:prstGeom prst="rect">
            <a:avLst/>
          </a:prstGeom>
          <a:solidFill>
            <a:srgbClr val="DDDDDD"/>
          </a:solidFill>
          <a:ln w="12700">
            <a:solidFill>
              <a:schemeClr val="bg2"/>
            </a:solidFill>
            <a:miter lim="800000"/>
            <a:headEnd type="none" w="sm" len="sm"/>
            <a:tailEnd type="none" w="sm" len="sm"/>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30000"/>
              </a:lnSpc>
            </a:pPr>
            <a:r>
              <a:rPr lang="en-US" altLang="en-US" sz="2400"/>
              <a:t>Evaluate trainees’ reactions to the program. Did they like the program? Did they think it worthwhile?</a:t>
            </a:r>
          </a:p>
        </p:txBody>
      </p:sp>
      <p:sp>
        <p:nvSpPr>
          <p:cNvPr id="1430536" name="Text Box 8"/>
          <p:cNvSpPr txBox="1">
            <a:spLocks noChangeArrowheads="1"/>
          </p:cNvSpPr>
          <p:nvPr/>
        </p:nvSpPr>
        <p:spPr bwMode="auto">
          <a:xfrm>
            <a:off x="5715000" y="1371600"/>
            <a:ext cx="2743200" cy="2000250"/>
          </a:xfrm>
          <a:prstGeom prst="rect">
            <a:avLst/>
          </a:prstGeom>
          <a:solidFill>
            <a:srgbClr val="DDDDDD"/>
          </a:solidFill>
          <a:ln w="9525">
            <a:solidFill>
              <a:schemeClr val="bg2"/>
            </a:solidFill>
            <a:miter lim="800000"/>
            <a:headEnd/>
            <a:tailEnd/>
          </a:ln>
          <a:effectLst/>
        </p:spPr>
        <p:txBody>
          <a:bodyPr>
            <a:spAutoFit/>
          </a:bodyPr>
          <a:lstStyle/>
          <a:p>
            <a:pPr algn="ctr" eaLnBrk="1" hangingPunct="1">
              <a:lnSpc>
                <a:spcPct val="130000"/>
              </a:lnSpc>
              <a:defRPr/>
            </a:pPr>
            <a:r>
              <a:rPr lang="en-US" sz="2400" b="1">
                <a:effectLst>
                  <a:outerShdw blurRad="38100" dist="38100" dir="2700000" algn="tl">
                    <a:srgbClr val="FFFFFF"/>
                  </a:outerShdw>
                </a:effectLst>
              </a:rPr>
              <a:t>Level 1 - Reaction</a:t>
            </a:r>
          </a:p>
          <a:p>
            <a:pPr algn="ctr" eaLnBrk="1" hangingPunct="1">
              <a:lnSpc>
                <a:spcPct val="130000"/>
              </a:lnSpc>
              <a:defRPr/>
            </a:pPr>
            <a:endParaRPr lang="en-US" sz="2400" b="1">
              <a:effectLst>
                <a:outerShdw blurRad="38100" dist="38100" dir="2700000" algn="tl">
                  <a:srgbClr val="FFFFFF"/>
                </a:outerShdw>
              </a:effectLst>
            </a:endParaRPr>
          </a:p>
          <a:p>
            <a:pPr algn="ctr" eaLnBrk="1" hangingPunct="1">
              <a:lnSpc>
                <a:spcPct val="130000"/>
              </a:lnSpc>
              <a:defRPr/>
            </a:pPr>
            <a:endParaRPr lang="en-US" sz="2400" b="1">
              <a:effectLst>
                <a:outerShdw blurRad="38100" dist="38100" dir="2700000" algn="tl">
                  <a:srgbClr val="FFFFFF"/>
                </a:outerShdw>
              </a:effectLst>
            </a:endParaRPr>
          </a:p>
        </p:txBody>
      </p:sp>
      <p:sp>
        <p:nvSpPr>
          <p:cNvPr id="1430537" name="Text Box 9"/>
          <p:cNvSpPr txBox="1">
            <a:spLocks noChangeArrowheads="1"/>
          </p:cNvSpPr>
          <p:nvPr/>
        </p:nvSpPr>
        <p:spPr bwMode="auto">
          <a:xfrm>
            <a:off x="5715000" y="3559175"/>
            <a:ext cx="2743200" cy="2000250"/>
          </a:xfrm>
          <a:prstGeom prst="rect">
            <a:avLst/>
          </a:prstGeom>
          <a:solidFill>
            <a:srgbClr val="FF9900"/>
          </a:solidFill>
          <a:ln w="9525">
            <a:solidFill>
              <a:schemeClr val="bg2"/>
            </a:solidFill>
            <a:miter lim="800000"/>
            <a:headEnd/>
            <a:tailEnd/>
          </a:ln>
          <a:effectLst/>
        </p:spPr>
        <p:txBody>
          <a:bodyPr>
            <a:spAutoFit/>
          </a:bodyPr>
          <a:lstStyle/>
          <a:p>
            <a:pPr algn="ctr" eaLnBrk="1" hangingPunct="1">
              <a:lnSpc>
                <a:spcPct val="130000"/>
              </a:lnSpc>
              <a:defRPr/>
            </a:pPr>
            <a:r>
              <a:rPr lang="en-US" sz="2400" b="1">
                <a:effectLst>
                  <a:outerShdw blurRad="38100" dist="38100" dir="2700000" algn="tl">
                    <a:srgbClr val="FFFFFF"/>
                  </a:outerShdw>
                </a:effectLst>
              </a:rPr>
              <a:t>Level 2 - Learning</a:t>
            </a:r>
          </a:p>
          <a:p>
            <a:pPr algn="ctr" eaLnBrk="1" hangingPunct="1">
              <a:lnSpc>
                <a:spcPct val="130000"/>
              </a:lnSpc>
              <a:defRPr/>
            </a:pPr>
            <a:endParaRPr lang="en-US" sz="2400" b="1">
              <a:effectLst>
                <a:outerShdw blurRad="38100" dist="38100" dir="2700000" algn="tl">
                  <a:srgbClr val="FFFFFF"/>
                </a:outerShdw>
              </a:effectLst>
            </a:endParaRPr>
          </a:p>
          <a:p>
            <a:pPr algn="ctr" eaLnBrk="1" hangingPunct="1">
              <a:lnSpc>
                <a:spcPct val="130000"/>
              </a:lnSpc>
              <a:defRPr/>
            </a:pPr>
            <a:endParaRPr lang="en-US" sz="2400" b="1">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2578" name="Text Box 2"/>
          <p:cNvSpPr txBox="1">
            <a:spLocks noChangeArrowheads="1"/>
          </p:cNvSpPr>
          <p:nvPr/>
        </p:nvSpPr>
        <p:spPr bwMode="auto">
          <a:xfrm>
            <a:off x="990600" y="304800"/>
            <a:ext cx="7170738" cy="579438"/>
          </a:xfrm>
          <a:prstGeom prst="rect">
            <a:avLst/>
          </a:prstGeom>
          <a:noFill/>
          <a:ln w="9525">
            <a:noFill/>
            <a:miter lim="800000"/>
            <a:headEnd/>
            <a:tailEnd/>
          </a:ln>
          <a:effectLst/>
        </p:spPr>
        <p:txBody>
          <a:bodyPr wrap="none">
            <a:spAutoFit/>
          </a:bodyPr>
          <a:lstStyle/>
          <a:p>
            <a:pPr eaLnBrk="1" hangingPunct="1">
              <a:defRPr/>
            </a:pPr>
            <a:r>
              <a:rPr lang="en-US" sz="3200" b="1">
                <a:solidFill>
                  <a:schemeClr val="bg1"/>
                </a:solidFill>
                <a:effectLst>
                  <a:outerShdw blurRad="38100" dist="38100" dir="2700000" algn="tl">
                    <a:srgbClr val="C0C0C0"/>
                  </a:outerShdw>
                </a:effectLst>
              </a:rPr>
              <a:t>Evaluation of Training Effectiveness</a:t>
            </a:r>
          </a:p>
        </p:txBody>
      </p:sp>
      <p:sp>
        <p:nvSpPr>
          <p:cNvPr id="46083" name="Text Box 4"/>
          <p:cNvSpPr txBox="1">
            <a:spLocks noChangeArrowheads="1"/>
          </p:cNvSpPr>
          <p:nvPr/>
        </p:nvSpPr>
        <p:spPr bwMode="auto">
          <a:xfrm>
            <a:off x="685800" y="4010025"/>
            <a:ext cx="5867400" cy="2390775"/>
          </a:xfrm>
          <a:prstGeom prst="rect">
            <a:avLst/>
          </a:prstGeom>
          <a:solidFill>
            <a:schemeClr val="accent2"/>
          </a:solidFill>
          <a:ln w="12700">
            <a:solidFill>
              <a:schemeClr val="bg2"/>
            </a:solidFill>
            <a:miter lim="800000"/>
            <a:headEnd type="none" w="sm" len="sm"/>
            <a:tailEnd type="none" w="sm" len="sm"/>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25000"/>
              </a:lnSpc>
            </a:pPr>
            <a:r>
              <a:rPr lang="en-US" altLang="en-US" sz="2000">
                <a:solidFill>
                  <a:schemeClr val="bg1"/>
                </a:solidFill>
              </a:rPr>
              <a:t>What final results were achieved in terms of the training objectives previously set? Did the number of customer complaints about employee drop? Did the reject rate improve? Was turnover reduced, and so forth.</a:t>
            </a:r>
          </a:p>
          <a:p>
            <a:pPr algn="r">
              <a:lnSpc>
                <a:spcPct val="125000"/>
              </a:lnSpc>
            </a:pPr>
            <a:endParaRPr lang="en-US" altLang="en-US" sz="2000">
              <a:solidFill>
                <a:schemeClr val="bg1"/>
              </a:solidFill>
            </a:endParaRPr>
          </a:p>
        </p:txBody>
      </p:sp>
      <p:sp>
        <p:nvSpPr>
          <p:cNvPr id="46084" name="Text Box 5"/>
          <p:cNvSpPr txBox="1">
            <a:spLocks noChangeArrowheads="1"/>
          </p:cNvSpPr>
          <p:nvPr/>
        </p:nvSpPr>
        <p:spPr bwMode="auto">
          <a:xfrm>
            <a:off x="685800" y="1447800"/>
            <a:ext cx="5867400" cy="2390775"/>
          </a:xfrm>
          <a:prstGeom prst="rect">
            <a:avLst/>
          </a:prstGeom>
          <a:solidFill>
            <a:srgbClr val="99CC00"/>
          </a:solidFill>
          <a:ln w="12700">
            <a:solidFill>
              <a:schemeClr val="bg2"/>
            </a:solidFill>
            <a:miter lim="800000"/>
            <a:headEnd type="none" w="sm" len="sm"/>
            <a:tailEnd type="none" w="sm" len="sm"/>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25000"/>
              </a:lnSpc>
            </a:pPr>
            <a:r>
              <a:rPr lang="en-US" altLang="en-US" sz="2000"/>
              <a:t>Ask whether the trainees’ behavior on the job changed because of the training program. For example, are employees in the store’s complaint department more courteous toward disgruntled customers than previously?</a:t>
            </a:r>
          </a:p>
          <a:p>
            <a:pPr algn="r">
              <a:lnSpc>
                <a:spcPct val="125000"/>
              </a:lnSpc>
            </a:pPr>
            <a:endParaRPr lang="en-US" altLang="en-US" sz="2000"/>
          </a:p>
        </p:txBody>
      </p:sp>
      <p:sp>
        <p:nvSpPr>
          <p:cNvPr id="1432586" name="Text Box 10"/>
          <p:cNvSpPr txBox="1">
            <a:spLocks noChangeArrowheads="1"/>
          </p:cNvSpPr>
          <p:nvPr/>
        </p:nvSpPr>
        <p:spPr bwMode="auto">
          <a:xfrm>
            <a:off x="6705600" y="1447800"/>
            <a:ext cx="2133600" cy="2387600"/>
          </a:xfrm>
          <a:prstGeom prst="rect">
            <a:avLst/>
          </a:prstGeom>
          <a:solidFill>
            <a:srgbClr val="99CC00"/>
          </a:solidFill>
          <a:ln w="9525">
            <a:solidFill>
              <a:schemeClr val="bg2"/>
            </a:solidFill>
            <a:miter lim="800000"/>
            <a:headEnd/>
            <a:tailEnd/>
          </a:ln>
          <a:effectLst/>
        </p:spPr>
        <p:txBody>
          <a:bodyPr>
            <a:spAutoFit/>
          </a:bodyPr>
          <a:lstStyle/>
          <a:p>
            <a:pPr algn="ctr" eaLnBrk="1" hangingPunct="1">
              <a:lnSpc>
                <a:spcPct val="125000"/>
              </a:lnSpc>
              <a:defRPr/>
            </a:pPr>
            <a:r>
              <a:rPr lang="en-US" sz="2000" b="1">
                <a:effectLst>
                  <a:outerShdw blurRad="38100" dist="38100" dir="2700000" algn="tl">
                    <a:srgbClr val="FFFFFF"/>
                  </a:outerShdw>
                </a:effectLst>
              </a:rPr>
              <a:t>Level 3 – Behavior Application</a:t>
            </a:r>
          </a:p>
          <a:p>
            <a:pPr algn="ctr" eaLnBrk="1" hangingPunct="1">
              <a:lnSpc>
                <a:spcPct val="125000"/>
              </a:lnSpc>
              <a:defRPr/>
            </a:pPr>
            <a:endParaRPr lang="en-US" sz="2000" b="1">
              <a:effectLst>
                <a:outerShdw blurRad="38100" dist="38100" dir="2700000" algn="tl">
                  <a:srgbClr val="FFFFFF"/>
                </a:outerShdw>
              </a:effectLst>
            </a:endParaRPr>
          </a:p>
          <a:p>
            <a:pPr algn="ctr" eaLnBrk="1" hangingPunct="1">
              <a:lnSpc>
                <a:spcPct val="125000"/>
              </a:lnSpc>
              <a:defRPr/>
            </a:pPr>
            <a:endParaRPr lang="en-US" sz="2000" b="1">
              <a:effectLst>
                <a:outerShdw blurRad="38100" dist="38100" dir="2700000" algn="tl">
                  <a:srgbClr val="FFFFFF"/>
                </a:outerShdw>
              </a:effectLst>
            </a:endParaRPr>
          </a:p>
          <a:p>
            <a:pPr algn="ctr" eaLnBrk="1" hangingPunct="1">
              <a:lnSpc>
                <a:spcPct val="125000"/>
              </a:lnSpc>
              <a:defRPr/>
            </a:pPr>
            <a:endParaRPr lang="en-US" sz="2000" b="1">
              <a:effectLst>
                <a:outerShdw blurRad="38100" dist="38100" dir="2700000" algn="tl">
                  <a:srgbClr val="FFFFFF"/>
                </a:outerShdw>
              </a:effectLst>
            </a:endParaRPr>
          </a:p>
        </p:txBody>
      </p:sp>
      <p:sp>
        <p:nvSpPr>
          <p:cNvPr id="1432587" name="Text Box 11"/>
          <p:cNvSpPr txBox="1">
            <a:spLocks noChangeArrowheads="1"/>
          </p:cNvSpPr>
          <p:nvPr/>
        </p:nvSpPr>
        <p:spPr bwMode="auto">
          <a:xfrm>
            <a:off x="6705600" y="4038600"/>
            <a:ext cx="2133600" cy="2387600"/>
          </a:xfrm>
          <a:prstGeom prst="rect">
            <a:avLst/>
          </a:prstGeom>
          <a:solidFill>
            <a:schemeClr val="accent2"/>
          </a:solidFill>
          <a:ln w="9525">
            <a:solidFill>
              <a:schemeClr val="bg2"/>
            </a:solidFill>
            <a:miter lim="800000"/>
            <a:headEnd/>
            <a:tailEnd/>
          </a:ln>
          <a:effectLst/>
        </p:spPr>
        <p:txBody>
          <a:bodyPr>
            <a:spAutoFit/>
          </a:bodyPr>
          <a:lstStyle/>
          <a:p>
            <a:pPr algn="ctr" eaLnBrk="1" hangingPunct="1">
              <a:lnSpc>
                <a:spcPct val="125000"/>
              </a:lnSpc>
              <a:defRPr/>
            </a:pPr>
            <a:r>
              <a:rPr lang="en-US" sz="2000" b="1">
                <a:solidFill>
                  <a:schemeClr val="bg1"/>
                </a:solidFill>
                <a:effectLst>
                  <a:outerShdw blurRad="38100" dist="38100" dir="2700000" algn="tl">
                    <a:srgbClr val="000000"/>
                  </a:outerShdw>
                </a:effectLst>
              </a:rPr>
              <a:t>Level 4 – Business Impact</a:t>
            </a:r>
          </a:p>
          <a:p>
            <a:pPr algn="ctr" eaLnBrk="1" hangingPunct="1">
              <a:lnSpc>
                <a:spcPct val="125000"/>
              </a:lnSpc>
              <a:defRPr/>
            </a:pPr>
            <a:endParaRPr lang="en-US" sz="2000" b="1">
              <a:solidFill>
                <a:schemeClr val="bg1"/>
              </a:solidFill>
              <a:effectLst>
                <a:outerShdw blurRad="38100" dist="38100" dir="2700000" algn="tl">
                  <a:srgbClr val="000000"/>
                </a:outerShdw>
              </a:effectLst>
            </a:endParaRPr>
          </a:p>
          <a:p>
            <a:pPr algn="ctr" eaLnBrk="1" hangingPunct="1">
              <a:lnSpc>
                <a:spcPct val="125000"/>
              </a:lnSpc>
              <a:defRPr/>
            </a:pPr>
            <a:endParaRPr lang="en-US" sz="2000" b="1">
              <a:solidFill>
                <a:schemeClr val="bg1"/>
              </a:solidFill>
              <a:effectLst>
                <a:outerShdw blurRad="38100" dist="38100" dir="2700000" algn="tl">
                  <a:srgbClr val="000000"/>
                </a:outerShdw>
              </a:effectLst>
            </a:endParaRPr>
          </a:p>
          <a:p>
            <a:pPr algn="ctr" eaLnBrk="1" hangingPunct="1">
              <a:lnSpc>
                <a:spcPct val="125000"/>
              </a:lnSpc>
              <a:defRPr/>
            </a:pPr>
            <a:endParaRPr lang="en-US" sz="2000" b="1">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47107" name="Rectangle 3"/>
          <p:cNvSpPr>
            <a:spLocks noChangeArrowheads="1"/>
          </p:cNvSpPr>
          <p:nvPr/>
        </p:nvSpPr>
        <p:spPr bwMode="auto">
          <a:xfrm>
            <a:off x="0" y="3810000"/>
            <a:ext cx="9144000" cy="1676400"/>
          </a:xfrm>
          <a:prstGeom prst="rect">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endParaRPr lang="en-US" altLang="en-US" noProof="1">
              <a:solidFill>
                <a:schemeClr val="bg1"/>
              </a:solidFill>
            </a:endParaRPr>
          </a:p>
        </p:txBody>
      </p:sp>
      <p:sp>
        <p:nvSpPr>
          <p:cNvPr id="47108" name="Text Box 4"/>
          <p:cNvSpPr txBox="1">
            <a:spLocks noChangeArrowheads="1"/>
          </p:cNvSpPr>
          <p:nvPr/>
        </p:nvSpPr>
        <p:spPr bwMode="auto">
          <a:xfrm>
            <a:off x="1981200" y="3886200"/>
            <a:ext cx="69342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10000"/>
              </a:lnSpc>
            </a:pPr>
            <a:r>
              <a:rPr lang="en-US" altLang="en-US" sz="4000" b="1">
                <a:solidFill>
                  <a:schemeClr val="bg1"/>
                </a:solidFill>
              </a:rPr>
              <a:t>Employee </a:t>
            </a:r>
          </a:p>
          <a:p>
            <a:pPr algn="r">
              <a:lnSpc>
                <a:spcPct val="110000"/>
              </a:lnSpc>
            </a:pPr>
            <a:r>
              <a:rPr lang="en-US" altLang="en-US" sz="4000" b="1">
                <a:solidFill>
                  <a:schemeClr val="bg1"/>
                </a:solidFill>
              </a:rPr>
              <a:t>Performance Management</a:t>
            </a:r>
            <a:endParaRPr lang="en-US" altLang="en-US" sz="4800" b="1">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18"/>
          <p:cNvSpPr>
            <a:spLocks noChangeArrowheads="1"/>
          </p:cNvSpPr>
          <p:nvPr/>
        </p:nvSpPr>
        <p:spPr bwMode="auto">
          <a:xfrm>
            <a:off x="1981200" y="3581400"/>
            <a:ext cx="381000" cy="609600"/>
          </a:xfrm>
          <a:prstGeom prst="upArrow">
            <a:avLst>
              <a:gd name="adj1" fmla="val 50000"/>
              <a:gd name="adj2" fmla="val 40000"/>
            </a:avLst>
          </a:prstGeom>
          <a:solidFill>
            <a:srgbClr val="3399FF"/>
          </a:solidFill>
          <a:ln w="9525">
            <a:solidFill>
              <a:srgbClr val="3399FF"/>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49155" name="AutoShape 14"/>
          <p:cNvSpPr>
            <a:spLocks noChangeArrowheads="1"/>
          </p:cNvSpPr>
          <p:nvPr/>
        </p:nvSpPr>
        <p:spPr bwMode="auto">
          <a:xfrm>
            <a:off x="4953000" y="3581400"/>
            <a:ext cx="381000" cy="609600"/>
          </a:xfrm>
          <a:prstGeom prst="downArrow">
            <a:avLst>
              <a:gd name="adj1" fmla="val 50000"/>
              <a:gd name="adj2" fmla="val 40000"/>
            </a:avLst>
          </a:prstGeom>
          <a:solidFill>
            <a:srgbClr val="3399FF"/>
          </a:solidFill>
          <a:ln w="9525">
            <a:solidFill>
              <a:srgbClr val="3399FF"/>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49156" name="Rectangle 2"/>
          <p:cNvSpPr>
            <a:spLocks noChangeArrowheads="1"/>
          </p:cNvSpPr>
          <p:nvPr/>
        </p:nvSpPr>
        <p:spPr bwMode="auto">
          <a:xfrm>
            <a:off x="6705600" y="1600200"/>
            <a:ext cx="1981200" cy="1905000"/>
          </a:xfrm>
          <a:prstGeom prst="rect">
            <a:avLst/>
          </a:prstGeom>
          <a:noFill/>
          <a:ln w="9525" cap="rnd">
            <a:solidFill>
              <a:schemeClr val="bg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96387" name="Rectangle 3"/>
          <p:cNvSpPr>
            <a:spLocks noChangeArrowheads="1"/>
          </p:cNvSpPr>
          <p:nvPr/>
        </p:nvSpPr>
        <p:spPr bwMode="auto">
          <a:xfrm>
            <a:off x="990600" y="228600"/>
            <a:ext cx="7543800" cy="838200"/>
          </a:xfrm>
          <a:prstGeom prst="rect">
            <a:avLst/>
          </a:prstGeom>
          <a:noFill/>
          <a:ln w="9525">
            <a:noFill/>
            <a:miter lim="800000"/>
            <a:headEnd/>
            <a:tailEnd/>
          </a:ln>
          <a:effectLst/>
        </p:spPr>
        <p:txBody>
          <a:bodyPr anchor="ctr"/>
          <a:lstStyle/>
          <a:p>
            <a:pPr>
              <a:defRPr/>
            </a:pPr>
            <a:r>
              <a:rPr lang="en-US" sz="3200" b="1">
                <a:solidFill>
                  <a:schemeClr val="bg1"/>
                </a:solidFill>
                <a:effectLst>
                  <a:outerShdw blurRad="38100" dist="38100" dir="2700000" algn="tl">
                    <a:srgbClr val="C0C0C0"/>
                  </a:outerShdw>
                </a:effectLst>
              </a:rPr>
              <a:t>Performance Management Cycle</a:t>
            </a:r>
            <a:endParaRPr lang="en-US" sz="3200" b="1" u="sng">
              <a:solidFill>
                <a:schemeClr val="bg1"/>
              </a:solidFill>
              <a:effectLst>
                <a:outerShdw blurRad="38100" dist="38100" dir="2700000" algn="tl">
                  <a:srgbClr val="C0C0C0"/>
                </a:outerShdw>
              </a:effectLst>
            </a:endParaRPr>
          </a:p>
        </p:txBody>
      </p:sp>
      <p:sp>
        <p:nvSpPr>
          <p:cNvPr id="49158" name="Text Box 5"/>
          <p:cNvSpPr txBox="1">
            <a:spLocks noChangeArrowheads="1"/>
          </p:cNvSpPr>
          <p:nvPr/>
        </p:nvSpPr>
        <p:spPr bwMode="auto">
          <a:xfrm>
            <a:off x="990600" y="1600200"/>
            <a:ext cx="2362200" cy="19304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Performance Planning</a:t>
            </a:r>
          </a:p>
          <a:p>
            <a:r>
              <a:rPr lang="en-US" altLang="en-US" sz="2000" b="1"/>
              <a:t>(Setting Performance Targets)</a:t>
            </a:r>
          </a:p>
          <a:p>
            <a:endParaRPr lang="en-US" altLang="en-US" sz="2000" b="1"/>
          </a:p>
        </p:txBody>
      </p:sp>
      <p:sp>
        <p:nvSpPr>
          <p:cNvPr id="49159" name="Text Box 6"/>
          <p:cNvSpPr txBox="1">
            <a:spLocks noChangeArrowheads="1"/>
          </p:cNvSpPr>
          <p:nvPr/>
        </p:nvSpPr>
        <p:spPr bwMode="auto">
          <a:xfrm>
            <a:off x="4191000" y="1600200"/>
            <a:ext cx="2057400" cy="19304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altLang="en-US" sz="2000" b="1"/>
              <a:t>Regular Review and Monitoring</a:t>
            </a:r>
          </a:p>
          <a:p>
            <a:endParaRPr lang="en-US" altLang="en-US" sz="2000" b="1"/>
          </a:p>
          <a:p>
            <a:endParaRPr lang="en-US" altLang="en-US" sz="2000" b="1"/>
          </a:p>
          <a:p>
            <a:endParaRPr lang="en-US" altLang="en-US" sz="2000" b="1"/>
          </a:p>
        </p:txBody>
      </p:sp>
      <p:sp>
        <p:nvSpPr>
          <p:cNvPr id="1296391" name="Text Box 7"/>
          <p:cNvSpPr txBox="1">
            <a:spLocks noChangeArrowheads="1"/>
          </p:cNvSpPr>
          <p:nvPr/>
        </p:nvSpPr>
        <p:spPr bwMode="auto">
          <a:xfrm>
            <a:off x="6858000" y="1752600"/>
            <a:ext cx="1676400" cy="590550"/>
          </a:xfrm>
          <a:prstGeom prst="rect">
            <a:avLst/>
          </a:prstGeom>
          <a:solidFill>
            <a:srgbClr val="99CC00"/>
          </a:solidFill>
          <a:ln w="9525">
            <a:solidFill>
              <a:schemeClr val="bg2"/>
            </a:solidFill>
            <a:miter lim="800000"/>
            <a:headEnd/>
            <a:tailEnd/>
          </a:ln>
          <a:effectLst/>
        </p:spPr>
        <p:txBody>
          <a:bodyPr>
            <a:spAutoFit/>
          </a:bodyPr>
          <a:lstStyle/>
          <a:p>
            <a:pPr algn="ctr">
              <a:defRPr/>
            </a:pPr>
            <a:r>
              <a:rPr lang="en-US" sz="1600" b="1">
                <a:solidFill>
                  <a:schemeClr val="bg1"/>
                </a:solidFill>
                <a:effectLst>
                  <a:outerShdw blurRad="38100" dist="38100" dir="2700000" algn="tl">
                    <a:srgbClr val="000000"/>
                  </a:outerShdw>
                </a:effectLst>
              </a:rPr>
              <a:t>Feed back</a:t>
            </a:r>
          </a:p>
          <a:p>
            <a:pPr algn="ctr">
              <a:defRPr/>
            </a:pPr>
            <a:endParaRPr lang="en-US" sz="1600" b="1">
              <a:solidFill>
                <a:schemeClr val="bg1"/>
              </a:solidFill>
              <a:effectLst>
                <a:outerShdw blurRad="38100" dist="38100" dir="2700000" algn="tl">
                  <a:srgbClr val="000000"/>
                </a:outerShdw>
              </a:effectLst>
            </a:endParaRPr>
          </a:p>
        </p:txBody>
      </p:sp>
      <p:sp>
        <p:nvSpPr>
          <p:cNvPr id="1296392" name="Text Box 8"/>
          <p:cNvSpPr txBox="1">
            <a:spLocks noChangeArrowheads="1"/>
          </p:cNvSpPr>
          <p:nvPr/>
        </p:nvSpPr>
        <p:spPr bwMode="auto">
          <a:xfrm>
            <a:off x="6858000" y="2762250"/>
            <a:ext cx="1676400" cy="590550"/>
          </a:xfrm>
          <a:prstGeom prst="rect">
            <a:avLst/>
          </a:prstGeom>
          <a:solidFill>
            <a:srgbClr val="99CC00"/>
          </a:solidFill>
          <a:ln w="9525">
            <a:solidFill>
              <a:schemeClr val="bg2"/>
            </a:solidFill>
            <a:miter lim="800000"/>
            <a:headEnd/>
            <a:tailEnd/>
          </a:ln>
          <a:effectLst/>
        </p:spPr>
        <p:txBody>
          <a:bodyPr>
            <a:spAutoFit/>
          </a:bodyPr>
          <a:lstStyle/>
          <a:p>
            <a:pPr algn="ctr">
              <a:defRPr/>
            </a:pPr>
            <a:r>
              <a:rPr lang="en-US" sz="1600" b="1">
                <a:solidFill>
                  <a:schemeClr val="bg1"/>
                </a:solidFill>
                <a:effectLst>
                  <a:outerShdw blurRad="38100" dist="38100" dir="2700000" algn="tl">
                    <a:srgbClr val="000000"/>
                  </a:outerShdw>
                </a:effectLst>
              </a:rPr>
              <a:t>Corrective Action</a:t>
            </a:r>
          </a:p>
        </p:txBody>
      </p:sp>
      <p:sp>
        <p:nvSpPr>
          <p:cNvPr id="49162" name="Text Box 9"/>
          <p:cNvSpPr txBox="1">
            <a:spLocks noChangeArrowheads="1"/>
          </p:cNvSpPr>
          <p:nvPr/>
        </p:nvSpPr>
        <p:spPr bwMode="auto">
          <a:xfrm>
            <a:off x="4191000" y="4241800"/>
            <a:ext cx="2057400" cy="22352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en-US" altLang="en-US" sz="2000" b="1"/>
          </a:p>
          <a:p>
            <a:r>
              <a:rPr lang="en-US" altLang="en-US" sz="2000" b="1"/>
              <a:t>Performance Appraisal and Evaluation</a:t>
            </a:r>
          </a:p>
          <a:p>
            <a:endParaRPr lang="en-US" altLang="en-US" sz="2000" b="1"/>
          </a:p>
          <a:p>
            <a:endParaRPr lang="en-US" altLang="en-US" sz="2000" b="1"/>
          </a:p>
          <a:p>
            <a:endParaRPr lang="en-US" altLang="en-US" sz="2000" b="1"/>
          </a:p>
        </p:txBody>
      </p:sp>
      <p:sp>
        <p:nvSpPr>
          <p:cNvPr id="49163" name="Text Box 10"/>
          <p:cNvSpPr txBox="1">
            <a:spLocks noChangeArrowheads="1"/>
          </p:cNvSpPr>
          <p:nvPr/>
        </p:nvSpPr>
        <p:spPr bwMode="auto">
          <a:xfrm>
            <a:off x="990600" y="4241800"/>
            <a:ext cx="2362200" cy="22352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buFontTx/>
              <a:buChar char="•"/>
            </a:pPr>
            <a:r>
              <a:rPr lang="en-US" altLang="en-US" sz="2000" b="1"/>
              <a:t> Training &amp; Development Plan</a:t>
            </a:r>
          </a:p>
          <a:p>
            <a:pPr>
              <a:buFontTx/>
              <a:buChar char="•"/>
            </a:pPr>
            <a:r>
              <a:rPr lang="en-US" altLang="en-US" sz="2000" b="1"/>
              <a:t> Salary/Bonus Adjustment</a:t>
            </a:r>
          </a:p>
          <a:p>
            <a:pPr>
              <a:buFontTx/>
              <a:buChar char="•"/>
            </a:pPr>
            <a:r>
              <a:rPr lang="en-US" altLang="en-US" sz="2000" b="1"/>
              <a:t> Career Development </a:t>
            </a:r>
          </a:p>
        </p:txBody>
      </p:sp>
      <p:sp>
        <p:nvSpPr>
          <p:cNvPr id="49164" name="Line 11"/>
          <p:cNvSpPr>
            <a:spLocks noChangeShapeType="1"/>
          </p:cNvSpPr>
          <p:nvPr/>
        </p:nvSpPr>
        <p:spPr bwMode="auto">
          <a:xfrm flipV="1">
            <a:off x="7772400" y="2362200"/>
            <a:ext cx="0" cy="381000"/>
          </a:xfrm>
          <a:prstGeom prst="line">
            <a:avLst/>
          </a:prstGeom>
          <a:noFill/>
          <a:ln w="1905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2"/>
          <p:cNvSpPr>
            <a:spLocks noChangeShapeType="1"/>
          </p:cNvSpPr>
          <p:nvPr/>
        </p:nvSpPr>
        <p:spPr bwMode="auto">
          <a:xfrm>
            <a:off x="7543800" y="2362200"/>
            <a:ext cx="0" cy="381000"/>
          </a:xfrm>
          <a:prstGeom prst="line">
            <a:avLst/>
          </a:prstGeom>
          <a:noFill/>
          <a:ln w="1905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166" name="AutoShape 13"/>
          <p:cNvSpPr>
            <a:spLocks noChangeArrowheads="1"/>
          </p:cNvSpPr>
          <p:nvPr/>
        </p:nvSpPr>
        <p:spPr bwMode="auto">
          <a:xfrm>
            <a:off x="3429000" y="2133600"/>
            <a:ext cx="609600" cy="381000"/>
          </a:xfrm>
          <a:prstGeom prst="rightArrow">
            <a:avLst>
              <a:gd name="adj1" fmla="val 50000"/>
              <a:gd name="adj2" fmla="val 40000"/>
            </a:avLst>
          </a:prstGeom>
          <a:solidFill>
            <a:srgbClr val="3399FF"/>
          </a:solidFill>
          <a:ln w="9525">
            <a:solidFill>
              <a:srgbClr val="3399FF"/>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49167" name="AutoShape 15"/>
          <p:cNvSpPr>
            <a:spLocks noChangeArrowheads="1"/>
          </p:cNvSpPr>
          <p:nvPr/>
        </p:nvSpPr>
        <p:spPr bwMode="auto">
          <a:xfrm>
            <a:off x="3429000" y="5029200"/>
            <a:ext cx="685800" cy="381000"/>
          </a:xfrm>
          <a:prstGeom prst="leftArrow">
            <a:avLst>
              <a:gd name="adj1" fmla="val 50000"/>
              <a:gd name="adj2" fmla="val 45000"/>
            </a:avLst>
          </a:prstGeom>
          <a:solidFill>
            <a:srgbClr val="3399FF"/>
          </a:solidFill>
          <a:ln w="9525">
            <a:solidFill>
              <a:srgbClr val="3399FF"/>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49168" name="AutoShape 19"/>
          <p:cNvSpPr>
            <a:spLocks noChangeArrowheads="1"/>
          </p:cNvSpPr>
          <p:nvPr/>
        </p:nvSpPr>
        <p:spPr bwMode="auto">
          <a:xfrm>
            <a:off x="6248400" y="2286000"/>
            <a:ext cx="457200" cy="457200"/>
          </a:xfrm>
          <a:prstGeom prst="leftRightArrow">
            <a:avLst>
              <a:gd name="adj1" fmla="val 50000"/>
              <a:gd name="adj2" fmla="val 20000"/>
            </a:avLst>
          </a:prstGeom>
          <a:solidFill>
            <a:srgbClr val="3399FF"/>
          </a:solidFill>
          <a:ln w="9525">
            <a:solidFill>
              <a:srgbClr val="3399FF"/>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457200" y="2286000"/>
            <a:ext cx="3200400" cy="2730500"/>
          </a:xfrm>
          <a:prstGeom prst="rect">
            <a:avLst/>
          </a:prstGeom>
          <a:solidFill>
            <a:srgbClr val="99CC00"/>
          </a:solidFill>
          <a:ln w="9525">
            <a:solidFill>
              <a:schemeClr val="bg2"/>
            </a:solidFill>
            <a:miter lim="800000"/>
            <a:headEnd/>
            <a:tailEnd/>
          </a:ln>
        </p:spPr>
        <p:txBody>
          <a:bodyPr>
            <a:spAutoFit/>
          </a:bodyPr>
          <a:lstStyle>
            <a:lvl1pPr marL="457200" indent="-457200">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eaLnBrk="1" hangingPunct="1">
              <a:lnSpc>
                <a:spcPct val="120000"/>
              </a:lnSpc>
            </a:pPr>
            <a:r>
              <a:rPr lang="en-US" altLang="en-US" sz="2400" b="1">
                <a:cs typeface="Arial" charset="0"/>
              </a:rPr>
              <a:t>Performance appraisal elements</a:t>
            </a:r>
          </a:p>
          <a:p>
            <a:pPr algn="r" eaLnBrk="1" hangingPunct="1">
              <a:lnSpc>
                <a:spcPct val="120000"/>
              </a:lnSpc>
            </a:pPr>
            <a:r>
              <a:rPr lang="en-US" altLang="en-US" sz="2400" b="1">
                <a:cs typeface="Arial" charset="0"/>
              </a:rPr>
              <a:t>has two main categories:</a:t>
            </a:r>
          </a:p>
          <a:p>
            <a:pPr algn="r" eaLnBrk="1" hangingPunct="1">
              <a:lnSpc>
                <a:spcPct val="120000"/>
              </a:lnSpc>
            </a:pPr>
            <a:endParaRPr lang="en-US" altLang="en-US" sz="2400" b="1">
              <a:cs typeface="Arial" charset="0"/>
            </a:endParaRPr>
          </a:p>
        </p:txBody>
      </p:sp>
      <p:sp>
        <p:nvSpPr>
          <p:cNvPr id="54275" name="Rectangle 3"/>
          <p:cNvSpPr>
            <a:spLocks noChangeArrowheads="1"/>
          </p:cNvSpPr>
          <p:nvPr/>
        </p:nvSpPr>
        <p:spPr bwMode="auto">
          <a:xfrm>
            <a:off x="4267200" y="3962400"/>
            <a:ext cx="4114800" cy="2036763"/>
          </a:xfrm>
          <a:prstGeom prst="rect">
            <a:avLst/>
          </a:prstGeom>
          <a:solidFill>
            <a:srgbClr val="3333FF"/>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20000"/>
              </a:lnSpc>
              <a:spcBef>
                <a:spcPct val="50000"/>
              </a:spcBef>
            </a:pPr>
            <a:r>
              <a:rPr lang="en-US" altLang="en-US" sz="2400" b="1">
                <a:solidFill>
                  <a:schemeClr val="bg1"/>
                </a:solidFill>
                <a:cs typeface="Arial" charset="0"/>
              </a:rPr>
              <a:t>2. Performance Result</a:t>
            </a:r>
            <a:r>
              <a:rPr lang="en-US" altLang="en-US" sz="2400">
                <a:solidFill>
                  <a:schemeClr val="bg1"/>
                </a:solidFill>
                <a:cs typeface="Arial" charset="0"/>
              </a:rPr>
              <a:t>: Hard or quantitative aspects of performance</a:t>
            </a:r>
            <a:r>
              <a:rPr lang="en-US" altLang="en-US" sz="2400" i="1">
                <a:solidFill>
                  <a:schemeClr val="bg1"/>
                </a:solidFill>
                <a:cs typeface="Arial" charset="0"/>
              </a:rPr>
              <a:t> (result)</a:t>
            </a:r>
          </a:p>
          <a:p>
            <a:pPr eaLnBrk="1" hangingPunct="1">
              <a:lnSpc>
                <a:spcPct val="120000"/>
              </a:lnSpc>
              <a:spcBef>
                <a:spcPct val="50000"/>
              </a:spcBef>
            </a:pPr>
            <a:endParaRPr lang="en-US" altLang="en-US" sz="2400" i="1">
              <a:solidFill>
                <a:schemeClr val="bg1"/>
              </a:solidFill>
              <a:cs typeface="Arial" charset="0"/>
            </a:endParaRPr>
          </a:p>
        </p:txBody>
      </p:sp>
      <p:sp>
        <p:nvSpPr>
          <p:cNvPr id="54276" name="Rectangle 4"/>
          <p:cNvSpPr>
            <a:spLocks noChangeArrowheads="1"/>
          </p:cNvSpPr>
          <p:nvPr/>
        </p:nvSpPr>
        <p:spPr bwMode="auto">
          <a:xfrm>
            <a:off x="4267200" y="1676400"/>
            <a:ext cx="4114800" cy="1854200"/>
          </a:xfrm>
          <a:prstGeom prst="rect">
            <a:avLst/>
          </a:prstGeom>
          <a:solidFill>
            <a:srgbClr val="3333FF"/>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lnSpc>
                <a:spcPct val="120000"/>
              </a:lnSpc>
              <a:spcBef>
                <a:spcPct val="50000"/>
              </a:spcBef>
            </a:pPr>
            <a:r>
              <a:rPr lang="en-US" altLang="en-US" sz="2400" b="1">
                <a:solidFill>
                  <a:schemeClr val="bg1"/>
                </a:solidFill>
                <a:cs typeface="Arial" charset="0"/>
              </a:rPr>
              <a:t>1. Competencies</a:t>
            </a:r>
            <a:r>
              <a:rPr lang="en-US" altLang="en-US" sz="2400">
                <a:solidFill>
                  <a:schemeClr val="bg1"/>
                </a:solidFill>
                <a:cs typeface="Arial" charset="0"/>
              </a:rPr>
              <a:t>: It represents soft or qualitative aspects of performance </a:t>
            </a:r>
            <a:r>
              <a:rPr lang="en-US" altLang="en-US" sz="2400" i="1">
                <a:solidFill>
                  <a:schemeClr val="bg1"/>
                </a:solidFill>
                <a:cs typeface="Arial" charset="0"/>
              </a:rPr>
              <a:t>(process)</a:t>
            </a:r>
            <a:r>
              <a:rPr lang="en-US" altLang="en-US" sz="2400">
                <a:solidFill>
                  <a:schemeClr val="bg1"/>
                </a:solidFill>
                <a:cs typeface="Arial" charset="0"/>
              </a:rPr>
              <a:t> </a:t>
            </a:r>
          </a:p>
        </p:txBody>
      </p:sp>
      <p:sp>
        <p:nvSpPr>
          <p:cNvPr id="1402885" name="Text Box 5"/>
          <p:cNvSpPr txBox="1">
            <a:spLocks noChangeArrowheads="1"/>
          </p:cNvSpPr>
          <p:nvPr/>
        </p:nvSpPr>
        <p:spPr bwMode="auto">
          <a:xfrm>
            <a:off x="990600" y="381000"/>
            <a:ext cx="6321425" cy="579438"/>
          </a:xfrm>
          <a:prstGeom prst="rect">
            <a:avLst/>
          </a:prstGeom>
          <a:noFill/>
          <a:ln w="9525">
            <a:noFill/>
            <a:miter lim="800000"/>
            <a:headEnd/>
            <a:tailEnd/>
          </a:ln>
          <a:effectLst/>
        </p:spPr>
        <p:txBody>
          <a:bodyPr wrap="none">
            <a:spAutoFit/>
          </a:bodyPr>
          <a:lstStyle/>
          <a:p>
            <a:pPr eaLnBrk="1" hangingPunct="1">
              <a:defRPr/>
            </a:pPr>
            <a:r>
              <a:rPr lang="en-US" sz="3200" b="1">
                <a:solidFill>
                  <a:schemeClr val="bg1"/>
                </a:solidFill>
                <a:effectLst>
                  <a:outerShdw blurRad="38100" dist="38100" dir="2700000" algn="tl">
                    <a:srgbClr val="C0C0C0"/>
                  </a:outerShdw>
                </a:effectLst>
              </a:rPr>
              <a:t>Performance Appraisal Element</a:t>
            </a:r>
          </a:p>
        </p:txBody>
      </p:sp>
      <p:sp>
        <p:nvSpPr>
          <p:cNvPr id="54278" name="AutoShape 10"/>
          <p:cNvSpPr>
            <a:spLocks/>
          </p:cNvSpPr>
          <p:nvPr/>
        </p:nvSpPr>
        <p:spPr bwMode="auto">
          <a:xfrm>
            <a:off x="3733800" y="2209800"/>
            <a:ext cx="457200" cy="2667000"/>
          </a:xfrm>
          <a:prstGeom prst="leftBrace">
            <a:avLst>
              <a:gd name="adj1" fmla="val 48611"/>
              <a:gd name="adj2" fmla="val 50000"/>
            </a:avLst>
          </a:prstGeom>
          <a:noFill/>
          <a:ln w="381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4930" name="Rectangle 2"/>
          <p:cNvSpPr>
            <a:spLocks noChangeArrowheads="1"/>
          </p:cNvSpPr>
          <p:nvPr/>
        </p:nvSpPr>
        <p:spPr bwMode="auto">
          <a:xfrm>
            <a:off x="838200" y="1600200"/>
            <a:ext cx="4114800" cy="1160463"/>
          </a:xfrm>
          <a:prstGeom prst="rect">
            <a:avLst/>
          </a:prstGeom>
          <a:solidFill>
            <a:srgbClr val="3333FF"/>
          </a:solidFill>
          <a:ln w="9525">
            <a:solidFill>
              <a:schemeClr val="bg2"/>
            </a:solidFill>
            <a:miter lim="800000"/>
            <a:headEnd/>
            <a:tailEnd/>
          </a:ln>
          <a:effectLst/>
        </p:spPr>
        <p:txBody>
          <a:bodyPr>
            <a:spAutoFit/>
          </a:bodyPr>
          <a:lstStyle/>
          <a:p>
            <a:pPr marL="457200" indent="-457200" algn="ctr" eaLnBrk="1" hangingPunct="1">
              <a:lnSpc>
                <a:spcPct val="120000"/>
              </a:lnSpc>
              <a:spcBef>
                <a:spcPct val="50000"/>
              </a:spcBef>
              <a:buFontTx/>
              <a:buAutoNum type="arabicPeriod"/>
              <a:defRPr/>
            </a:pPr>
            <a:r>
              <a:rPr lang="en-US" sz="2400" b="1">
                <a:solidFill>
                  <a:schemeClr val="bg1"/>
                </a:solidFill>
                <a:effectLst>
                  <a:outerShdw blurRad="38100" dist="38100" dir="2700000" algn="tl">
                    <a:srgbClr val="000000"/>
                  </a:outerShdw>
                </a:effectLst>
                <a:cs typeface="Arial" charset="0"/>
              </a:rPr>
              <a:t>Competencies Score</a:t>
            </a:r>
          </a:p>
          <a:p>
            <a:pPr marL="457200" indent="-457200" algn="ctr" eaLnBrk="1" hangingPunct="1">
              <a:lnSpc>
                <a:spcPct val="120000"/>
              </a:lnSpc>
              <a:spcBef>
                <a:spcPct val="50000"/>
              </a:spcBef>
              <a:defRPr/>
            </a:pPr>
            <a:endParaRPr lang="en-US" sz="2400" b="1" i="1">
              <a:solidFill>
                <a:schemeClr val="bg1"/>
              </a:solidFill>
              <a:effectLst>
                <a:outerShdw blurRad="38100" dist="38100" dir="2700000" algn="tl">
                  <a:srgbClr val="000000"/>
                </a:outerShdw>
              </a:effectLst>
              <a:cs typeface="Arial" charset="0"/>
            </a:endParaRPr>
          </a:p>
        </p:txBody>
      </p:sp>
      <p:sp>
        <p:nvSpPr>
          <p:cNvPr id="1404931" name="Rectangle 3"/>
          <p:cNvSpPr>
            <a:spLocks noChangeArrowheads="1"/>
          </p:cNvSpPr>
          <p:nvPr/>
        </p:nvSpPr>
        <p:spPr bwMode="auto">
          <a:xfrm>
            <a:off x="838200" y="3276600"/>
            <a:ext cx="4114800" cy="1598613"/>
          </a:xfrm>
          <a:prstGeom prst="rect">
            <a:avLst/>
          </a:prstGeom>
          <a:solidFill>
            <a:srgbClr val="3333FF"/>
          </a:solidFill>
          <a:ln w="9525">
            <a:solidFill>
              <a:schemeClr val="bg2"/>
            </a:solidFill>
            <a:miter lim="800000"/>
            <a:headEnd/>
            <a:tailEnd/>
          </a:ln>
          <a:effectLst/>
        </p:spPr>
        <p:txBody>
          <a:bodyPr>
            <a:spAutoFit/>
          </a:bodyPr>
          <a:lstStyle/>
          <a:p>
            <a:pPr algn="ctr" eaLnBrk="1" hangingPunct="1">
              <a:lnSpc>
                <a:spcPct val="120000"/>
              </a:lnSpc>
              <a:spcBef>
                <a:spcPct val="50000"/>
              </a:spcBef>
              <a:defRPr/>
            </a:pPr>
            <a:r>
              <a:rPr lang="en-US" sz="2400" b="1">
                <a:solidFill>
                  <a:schemeClr val="bg1"/>
                </a:solidFill>
                <a:effectLst>
                  <a:outerShdw blurRad="38100" dist="38100" dir="2700000" algn="tl">
                    <a:srgbClr val="000000"/>
                  </a:outerShdw>
                </a:effectLst>
                <a:cs typeface="Arial" charset="0"/>
              </a:rPr>
              <a:t>2. Performance Result Score</a:t>
            </a:r>
          </a:p>
          <a:p>
            <a:pPr algn="ctr" eaLnBrk="1" hangingPunct="1">
              <a:lnSpc>
                <a:spcPct val="120000"/>
              </a:lnSpc>
              <a:spcBef>
                <a:spcPct val="50000"/>
              </a:spcBef>
              <a:defRPr/>
            </a:pPr>
            <a:endParaRPr lang="en-US" sz="2400" b="1">
              <a:solidFill>
                <a:schemeClr val="bg1"/>
              </a:solidFill>
              <a:effectLst>
                <a:outerShdw blurRad="38100" dist="38100" dir="2700000" algn="tl">
                  <a:srgbClr val="000000"/>
                </a:outerShdw>
              </a:effectLst>
              <a:cs typeface="Arial" charset="0"/>
            </a:endParaRPr>
          </a:p>
        </p:txBody>
      </p:sp>
      <p:sp>
        <p:nvSpPr>
          <p:cNvPr id="55300" name="AutoShape 5"/>
          <p:cNvSpPr>
            <a:spLocks/>
          </p:cNvSpPr>
          <p:nvPr/>
        </p:nvSpPr>
        <p:spPr bwMode="auto">
          <a:xfrm>
            <a:off x="5105400" y="2133600"/>
            <a:ext cx="381000" cy="1371600"/>
          </a:xfrm>
          <a:prstGeom prst="rightBrace">
            <a:avLst>
              <a:gd name="adj1" fmla="val 30000"/>
              <a:gd name="adj2" fmla="val 50000"/>
            </a:avLst>
          </a:prstGeom>
          <a:noFill/>
          <a:ln w="381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404934" name="Text Box 6"/>
          <p:cNvSpPr txBox="1">
            <a:spLocks noChangeArrowheads="1"/>
          </p:cNvSpPr>
          <p:nvPr/>
        </p:nvSpPr>
        <p:spPr bwMode="auto">
          <a:xfrm>
            <a:off x="5699125" y="2133600"/>
            <a:ext cx="2987675" cy="1382713"/>
          </a:xfrm>
          <a:prstGeom prst="rect">
            <a:avLst/>
          </a:prstGeom>
          <a:solidFill>
            <a:srgbClr val="FF9900"/>
          </a:solidFill>
          <a:ln w="9525">
            <a:solidFill>
              <a:schemeClr val="hlink"/>
            </a:solidFill>
            <a:miter lim="800000"/>
            <a:headEnd/>
            <a:tailEnd/>
          </a:ln>
          <a:effectLst/>
        </p:spPr>
        <p:txBody>
          <a:bodyPr>
            <a:spAutoFit/>
          </a:bodyPr>
          <a:lstStyle/>
          <a:p>
            <a:pPr algn="ctr" eaLnBrk="1" hangingPunct="1">
              <a:defRPr/>
            </a:pPr>
            <a:endParaRPr lang="en-US" sz="2800" b="1">
              <a:effectLst>
                <a:outerShdw blurRad="38100" dist="38100" dir="2700000" algn="tl">
                  <a:srgbClr val="FFFFFF"/>
                </a:outerShdw>
              </a:effectLst>
            </a:endParaRPr>
          </a:p>
          <a:p>
            <a:pPr algn="ctr" eaLnBrk="1" hangingPunct="1">
              <a:defRPr/>
            </a:pPr>
            <a:r>
              <a:rPr lang="en-US" sz="2800" b="1">
                <a:effectLst>
                  <a:outerShdw blurRad="38100" dist="38100" dir="2700000" algn="tl">
                    <a:srgbClr val="FFFFFF"/>
                  </a:outerShdw>
                </a:effectLst>
              </a:rPr>
              <a:t>Overall Score</a:t>
            </a:r>
          </a:p>
          <a:p>
            <a:pPr algn="ctr" eaLnBrk="1" hangingPunct="1">
              <a:defRPr/>
            </a:pPr>
            <a:endParaRPr lang="en-US" sz="2800" b="1" noProof="1">
              <a:effectLst>
                <a:outerShdw blurRad="38100" dist="38100" dir="2700000" algn="tl">
                  <a:srgbClr val="FFFFFF"/>
                </a:outerShdw>
              </a:effectLst>
            </a:endParaRPr>
          </a:p>
        </p:txBody>
      </p:sp>
      <p:sp>
        <p:nvSpPr>
          <p:cNvPr id="55302" name="AutoShape 7"/>
          <p:cNvSpPr>
            <a:spLocks noChangeArrowheads="1"/>
          </p:cNvSpPr>
          <p:nvPr/>
        </p:nvSpPr>
        <p:spPr bwMode="auto">
          <a:xfrm>
            <a:off x="6858000" y="3200400"/>
            <a:ext cx="609600" cy="762000"/>
          </a:xfrm>
          <a:prstGeom prst="downArrow">
            <a:avLst>
              <a:gd name="adj1" fmla="val 50000"/>
              <a:gd name="adj2" fmla="val 31250"/>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55303" name="Text Box 8"/>
          <p:cNvSpPr txBox="1">
            <a:spLocks noChangeArrowheads="1"/>
          </p:cNvSpPr>
          <p:nvPr/>
        </p:nvSpPr>
        <p:spPr bwMode="auto">
          <a:xfrm>
            <a:off x="5546725" y="4038600"/>
            <a:ext cx="3292475" cy="1120775"/>
          </a:xfrm>
          <a:prstGeom prst="rect">
            <a:avLst/>
          </a:prstGeom>
          <a:noFill/>
          <a:ln w="38100">
            <a:solidFill>
              <a:srgbClr val="FF99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lnSpc>
                <a:spcPct val="120000"/>
              </a:lnSpc>
            </a:pPr>
            <a:r>
              <a:rPr lang="en-US" altLang="en-US" sz="1800"/>
              <a:t>Will determine the employee’s career movement, and also the reward to be earned</a:t>
            </a:r>
            <a:endParaRPr lang="en-US" altLang="en-US" sz="1800" noProof="1"/>
          </a:p>
        </p:txBody>
      </p:sp>
      <p:sp>
        <p:nvSpPr>
          <p:cNvPr id="1404937" name="Text Box 9"/>
          <p:cNvSpPr txBox="1">
            <a:spLocks noChangeArrowheads="1"/>
          </p:cNvSpPr>
          <p:nvPr/>
        </p:nvSpPr>
        <p:spPr bwMode="auto">
          <a:xfrm>
            <a:off x="1066800" y="304800"/>
            <a:ext cx="6321425" cy="579438"/>
          </a:xfrm>
          <a:prstGeom prst="rect">
            <a:avLst/>
          </a:prstGeom>
          <a:noFill/>
          <a:ln w="9525">
            <a:noFill/>
            <a:miter lim="800000"/>
            <a:headEnd/>
            <a:tailEnd/>
          </a:ln>
          <a:effectLst/>
        </p:spPr>
        <p:txBody>
          <a:bodyPr wrap="none">
            <a:spAutoFit/>
          </a:bodyPr>
          <a:lstStyle/>
          <a:p>
            <a:pPr eaLnBrk="1" hangingPunct="1">
              <a:defRPr/>
            </a:pPr>
            <a:r>
              <a:rPr lang="en-US" sz="3200" b="1">
                <a:solidFill>
                  <a:schemeClr val="bg1"/>
                </a:solidFill>
                <a:effectLst>
                  <a:outerShdw blurRad="38100" dist="38100" dir="2700000" algn="tl">
                    <a:srgbClr val="C0C0C0"/>
                  </a:outerShdw>
                </a:effectLst>
              </a:rPr>
              <a:t>Performance Appraisal Element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9" name="Text Box 9"/>
          <p:cNvSpPr txBox="1">
            <a:spLocks noChangeArrowheads="1"/>
          </p:cNvSpPr>
          <p:nvPr/>
        </p:nvSpPr>
        <p:spPr bwMode="auto">
          <a:xfrm>
            <a:off x="1066800" y="307975"/>
            <a:ext cx="3917950" cy="641350"/>
          </a:xfrm>
          <a:prstGeom prst="rect">
            <a:avLst/>
          </a:prstGeom>
          <a:noFill/>
          <a:ln w="9525">
            <a:noFill/>
            <a:miter lim="800000"/>
            <a:headEnd/>
            <a:tailEnd/>
          </a:ln>
          <a:effectLst/>
        </p:spPr>
        <p:txBody>
          <a:bodyPr wrap="none">
            <a:spAutoFit/>
          </a:bodyPr>
          <a:lstStyle/>
          <a:p>
            <a:pPr>
              <a:defRPr/>
            </a:pPr>
            <a:r>
              <a:rPr lang="en-US" sz="3600" b="1">
                <a:solidFill>
                  <a:schemeClr val="bg1"/>
                </a:solidFill>
                <a:effectLst>
                  <a:outerShdw blurRad="38100" dist="38100" dir="2700000" algn="tl">
                    <a:srgbClr val="C0C0C0"/>
                  </a:outerShdw>
                </a:effectLst>
              </a:rPr>
              <a:t>Training Agenda </a:t>
            </a:r>
            <a:endParaRPr lang="id-ID" sz="3600" b="1">
              <a:solidFill>
                <a:schemeClr val="bg1"/>
              </a:solidFill>
              <a:effectLst>
                <a:outerShdw blurRad="38100" dist="38100" dir="2700000" algn="tl">
                  <a:srgbClr val="C0C0C0"/>
                </a:outerShdw>
              </a:effectLst>
            </a:endParaRPr>
          </a:p>
        </p:txBody>
      </p:sp>
      <p:sp>
        <p:nvSpPr>
          <p:cNvPr id="680971" name="Text Box 11"/>
          <p:cNvSpPr txBox="1">
            <a:spLocks noChangeArrowheads="1"/>
          </p:cNvSpPr>
          <p:nvPr/>
        </p:nvSpPr>
        <p:spPr bwMode="auto">
          <a:xfrm>
            <a:off x="914400" y="1371600"/>
            <a:ext cx="6797675" cy="4035425"/>
          </a:xfrm>
          <a:prstGeom prst="rect">
            <a:avLst/>
          </a:prstGeom>
          <a:noFill/>
          <a:ln w="9525">
            <a:noFill/>
            <a:miter lim="800000"/>
            <a:headEnd/>
            <a:tailEnd/>
          </a:ln>
          <a:effectLst/>
        </p:spPr>
        <p:txBody>
          <a:bodyPr>
            <a:spAutoFit/>
          </a:bodyPr>
          <a:lstStyle/>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HR Management : An Overview</a:t>
            </a:r>
          </a:p>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HR Planning and Recruitment</a:t>
            </a:r>
          </a:p>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Employee Selection</a:t>
            </a:r>
          </a:p>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Training and Development</a:t>
            </a:r>
          </a:p>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Performance Management</a:t>
            </a:r>
          </a:p>
          <a:p>
            <a:pPr marL="342900" indent="-342900" eaLnBrk="1" hangingPunct="1">
              <a:lnSpc>
                <a:spcPct val="130000"/>
              </a:lnSpc>
              <a:spcBef>
                <a:spcPct val="60000"/>
              </a:spcBef>
              <a:buFontTx/>
              <a:buAutoNum type="arabicPeriod"/>
              <a:defRPr/>
            </a:pPr>
            <a:r>
              <a:rPr lang="en-US" sz="2400" b="1">
                <a:effectLst>
                  <a:outerShdw blurRad="38100" dist="38100" dir="2700000" algn="tl">
                    <a:srgbClr val="C0C0C0"/>
                  </a:outerShdw>
                </a:effectLst>
              </a:rPr>
              <a:t>Career Management </a:t>
            </a:r>
            <a:endParaRPr lang="en-US" sz="2400" b="1" noProof="1">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9026" name="Rectangle 2"/>
          <p:cNvSpPr>
            <a:spLocks noChangeArrowheads="1"/>
          </p:cNvSpPr>
          <p:nvPr/>
        </p:nvSpPr>
        <p:spPr bwMode="auto">
          <a:xfrm>
            <a:off x="1066800" y="304800"/>
            <a:ext cx="8235950" cy="604838"/>
          </a:xfrm>
          <a:prstGeom prst="rect">
            <a:avLst/>
          </a:prstGeom>
          <a:noFill/>
          <a:ln w="9525">
            <a:noFill/>
            <a:miter lim="800000"/>
            <a:headEnd/>
            <a:tailEnd/>
          </a:ln>
          <a:effectLst/>
        </p:spPr>
        <p:txBody>
          <a:bodyPr>
            <a:spAutoFit/>
          </a:bodyPr>
          <a:lstStyle/>
          <a:p>
            <a:pPr eaLnBrk="1" hangingPunct="1">
              <a:lnSpc>
                <a:spcPct val="120000"/>
              </a:lnSpc>
              <a:spcBef>
                <a:spcPct val="50000"/>
              </a:spcBef>
              <a:defRPr/>
            </a:pPr>
            <a:r>
              <a:rPr lang="en-US" sz="2800" b="1">
                <a:solidFill>
                  <a:schemeClr val="bg1"/>
                </a:solidFill>
                <a:effectLst>
                  <a:outerShdw blurRad="38100" dist="38100" dir="2700000" algn="tl">
                    <a:srgbClr val="C0C0C0"/>
                  </a:outerShdw>
                </a:effectLst>
              </a:rPr>
              <a:t>Element # 1 : Competencies </a:t>
            </a:r>
          </a:p>
        </p:txBody>
      </p:sp>
      <p:graphicFrame>
        <p:nvGraphicFramePr>
          <p:cNvPr id="1409027" name="Group 3"/>
          <p:cNvGraphicFramePr>
            <a:graphicFrameLocks noGrp="1"/>
          </p:cNvGraphicFramePr>
          <p:nvPr/>
        </p:nvGraphicFramePr>
        <p:xfrm>
          <a:off x="228600" y="1676400"/>
          <a:ext cx="8743950" cy="4419600"/>
        </p:xfrm>
        <a:graphic>
          <a:graphicData uri="http://schemas.openxmlformats.org/drawingml/2006/table">
            <a:tbl>
              <a:tblPr/>
              <a:tblGrid>
                <a:gridCol w="2044700"/>
                <a:gridCol w="2070100"/>
                <a:gridCol w="2057400"/>
                <a:gridCol w="2571750"/>
              </a:tblGrid>
              <a:tr h="228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ea typeface="Times New Roman" pitchFamily="18" charset="0"/>
                          <a:cs typeface="Arial" charset="0"/>
                        </a:rPr>
                        <a:t>Basic</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E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ea typeface="Times New Roman" pitchFamily="18" charset="0"/>
                          <a:cs typeface="Arial" charset="0"/>
                        </a:rPr>
                        <a:t>Intermediate</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E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ea typeface="Times New Roman" pitchFamily="18" charset="0"/>
                          <a:cs typeface="Arial" charset="0"/>
                        </a:rPr>
                        <a:t>Advanced</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E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ea typeface="Times New Roman" pitchFamily="18" charset="0"/>
                          <a:cs typeface="Arial" charset="0"/>
                        </a:rPr>
                        <a:t>Expert</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EFFFF"/>
                    </a:solidFill>
                  </a:tcPr>
                </a:tc>
              </a:tr>
              <a:tr h="2286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Actively listens, and clarifies understanding where required, in order to learn from others.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Actively listens, and clarifies understanding where required, in order to learn from others.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Actively listens, and clarifies understanding where required, in order to learn from others.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Actively listens, and clarifies understanding where required, in order to learn from others.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Empathise with audience and formulates messages accordingly.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Empathise with audience and formulates messages accordingly.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Empathise with audience and formulates messages accordingly.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Empathise with audience and formulates messages accordingly.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Shares resources and information.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Shares resources and information.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Shares resources and information.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Shares resources and information.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Responds promptly to other team members’ needs.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Balances complementary strengths in teams and seeks diverse contributions and perspectives.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Actively builds internal and external networks.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Builds internal and external networks and uses them to efficiently to create value.</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Involves teams in decisions that effect them.</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Uses cross functional teams to draw upon skills and knowledge throughout the organization.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Uses cross functional teams to draw upon skills and knowledge throughout the organization.</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Encourages co-operation rather than competition within the team and with key stakeholders.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Builds and maintains relationships across The company.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Drives and leads key relationship groups across The company.</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Manages alliance relationships through complex issues such as points of competing interest.</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Ensures events and systems, eg IT, for collaboration are in place and used.</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noProof="1"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900" b="0" i="0" u="none" strike="noStrike" cap="none" normalizeH="0" baseline="0" smtClean="0">
                          <a:ln>
                            <a:noFill/>
                          </a:ln>
                          <a:solidFill>
                            <a:schemeClr val="tx1"/>
                          </a:solidFill>
                          <a:effectLst/>
                          <a:latin typeface="Arial" charset="0"/>
                          <a:ea typeface="Times New Roman" pitchFamily="18" charset="0"/>
                          <a:cs typeface="Arial" charset="0"/>
                        </a:rPr>
                        <a:t>Draws upon the full range of relationships (internal, external, cross The company) at critical points in marketing and negotiations.</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88" name="Rectangle 68"/>
          <p:cNvSpPr>
            <a:spLocks noChangeArrowheads="1"/>
          </p:cNvSpPr>
          <p:nvPr/>
        </p:nvSpPr>
        <p:spPr bwMode="auto">
          <a:xfrm>
            <a:off x="0" y="49466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altLang="en-US" sz="2400" noProof="1">
              <a:latin typeface="Times New Roman" pitchFamily="18" charset="0"/>
            </a:endParaRPr>
          </a:p>
        </p:txBody>
      </p:sp>
      <p:sp>
        <p:nvSpPr>
          <p:cNvPr id="1409093" name="Text Box 69"/>
          <p:cNvSpPr txBox="1">
            <a:spLocks noChangeArrowheads="1"/>
          </p:cNvSpPr>
          <p:nvPr/>
        </p:nvSpPr>
        <p:spPr bwMode="auto">
          <a:xfrm>
            <a:off x="228600" y="1219200"/>
            <a:ext cx="3232150" cy="366713"/>
          </a:xfrm>
          <a:prstGeom prst="rect">
            <a:avLst/>
          </a:prstGeom>
          <a:noFill/>
          <a:ln w="9525">
            <a:noFill/>
            <a:miter lim="800000"/>
            <a:headEnd/>
            <a:tailEnd/>
          </a:ln>
          <a:effectLst/>
        </p:spPr>
        <p:txBody>
          <a:bodyPr wrap="none">
            <a:spAutoFit/>
          </a:bodyPr>
          <a:lstStyle/>
          <a:p>
            <a:pPr eaLnBrk="1" hangingPunct="1">
              <a:defRPr/>
            </a:pPr>
            <a:r>
              <a:rPr lang="en-US" sz="1800" b="1">
                <a:effectLst>
                  <a:outerShdw blurRad="38100" dist="38100" dir="2700000" algn="tl">
                    <a:srgbClr val="C0C0C0"/>
                  </a:outerShdw>
                </a:effectLst>
              </a:rPr>
              <a:t>Competency : Collaboration</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Line 2"/>
          <p:cNvSpPr>
            <a:spLocks noChangeShapeType="1"/>
          </p:cNvSpPr>
          <p:nvPr/>
        </p:nvSpPr>
        <p:spPr bwMode="auto">
          <a:xfrm>
            <a:off x="2362200" y="4419600"/>
            <a:ext cx="457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pic>
        <p:nvPicPr>
          <p:cNvPr id="4098"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447800"/>
            <a:ext cx="8355013" cy="3962400"/>
          </a:xfrm>
          <a:prstGeom prst="rect">
            <a:avLst/>
          </a:prstGeom>
          <a:noFill/>
          <a:ln>
            <a:noFill/>
          </a:ln>
          <a:effectLst/>
          <a:extLst>
            <a:ext uri="{909E8E84-426E-40DD-AFC4-6F175D3DCCD1}">
              <a14:hiddenFill xmlns:a14="http://schemas.microsoft.com/office/drawing/2010/main">
                <a:gradFill rotWithShape="0">
                  <a:gsLst>
                    <a:gs pos="0">
                      <a:srgbClr val="FFFFFF"/>
                    </a:gs>
                    <a:gs pos="50000">
                      <a:srgbClr val="FFCCCC"/>
                    </a:gs>
                    <a:gs pos="100000">
                      <a:srgbClr val="FFFFFF"/>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0" name="Line 5"/>
          <p:cNvSpPr>
            <a:spLocks noChangeShapeType="1"/>
          </p:cNvSpPr>
          <p:nvPr/>
        </p:nvSpPr>
        <p:spPr bwMode="auto">
          <a:xfrm flipV="1">
            <a:off x="6400800" y="4724400"/>
            <a:ext cx="0" cy="1143000"/>
          </a:xfrm>
          <a:prstGeom prst="line">
            <a:avLst/>
          </a:prstGeom>
          <a:noFill/>
          <a:ln w="3810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06982" name="Rectangle 6"/>
          <p:cNvSpPr>
            <a:spLocks noChangeArrowheads="1"/>
          </p:cNvSpPr>
          <p:nvPr/>
        </p:nvSpPr>
        <p:spPr bwMode="auto">
          <a:xfrm>
            <a:off x="1066800" y="304800"/>
            <a:ext cx="7924800" cy="604838"/>
          </a:xfrm>
          <a:prstGeom prst="rect">
            <a:avLst/>
          </a:prstGeom>
          <a:noFill/>
          <a:ln w="9525">
            <a:noFill/>
            <a:miter lim="800000"/>
            <a:headEnd/>
            <a:tailEnd/>
          </a:ln>
          <a:effectLst/>
        </p:spPr>
        <p:txBody>
          <a:bodyPr>
            <a:spAutoFit/>
          </a:bodyPr>
          <a:lstStyle/>
          <a:p>
            <a:pPr eaLnBrk="1" hangingPunct="1">
              <a:lnSpc>
                <a:spcPct val="120000"/>
              </a:lnSpc>
              <a:spcBef>
                <a:spcPct val="50000"/>
              </a:spcBef>
              <a:defRPr/>
            </a:pPr>
            <a:r>
              <a:rPr lang="en-US" sz="2800" b="1">
                <a:solidFill>
                  <a:schemeClr val="bg1"/>
                </a:solidFill>
                <a:effectLst>
                  <a:outerShdw blurRad="38100" dist="38100" dir="2700000" algn="tl">
                    <a:srgbClr val="C0C0C0"/>
                  </a:outerShdw>
                </a:effectLst>
              </a:rPr>
              <a:t>Element # 2 : Performance Results</a:t>
            </a:r>
            <a:endParaRPr lang="en-US" sz="2800" b="1" i="1">
              <a:solidFill>
                <a:schemeClr val="bg1"/>
              </a:solidFill>
              <a:effectLst>
                <a:outerShdw blurRad="38100" dist="38100" dir="2700000" algn="tl">
                  <a:srgbClr val="C0C0C0"/>
                </a:outerShdw>
              </a:effectLst>
            </a:endParaRPr>
          </a:p>
        </p:txBody>
      </p:sp>
      <p:sp>
        <p:nvSpPr>
          <p:cNvPr id="1406980" name="Text Box 4"/>
          <p:cNvSpPr txBox="1">
            <a:spLocks noChangeArrowheads="1"/>
          </p:cNvSpPr>
          <p:nvPr/>
        </p:nvSpPr>
        <p:spPr bwMode="auto">
          <a:xfrm>
            <a:off x="3352800" y="5715000"/>
            <a:ext cx="5562600" cy="771525"/>
          </a:xfrm>
          <a:prstGeom prst="rect">
            <a:avLst/>
          </a:prstGeom>
          <a:solidFill>
            <a:srgbClr val="99CC00"/>
          </a:solidFill>
          <a:ln w="9525">
            <a:solidFill>
              <a:schemeClr val="tx2"/>
            </a:solidFill>
            <a:miter lim="800000"/>
            <a:headEnd/>
            <a:tailEnd/>
          </a:ln>
          <a:effectLst/>
        </p:spPr>
        <p:txBody>
          <a:bodyPr>
            <a:spAutoFit/>
          </a:bodyPr>
          <a:lstStyle/>
          <a:p>
            <a:pPr>
              <a:defRPr/>
            </a:pPr>
            <a:r>
              <a:rPr lang="en-US" b="1">
                <a:effectLst>
                  <a:outerShdw blurRad="38100" dist="38100" dir="2700000" algn="tl">
                    <a:srgbClr val="FFFFFF"/>
                  </a:outerShdw>
                </a:effectLst>
              </a:rPr>
              <a:t>Target should be measurable and specific</a:t>
            </a:r>
            <a:endParaRPr lang="en-US" b="1" noProof="1">
              <a:effectLst>
                <a:outerShdw blurRad="38100" dist="38100" dir="2700000" algn="tl">
                  <a:srgbClr val="FFFFFF"/>
                </a:outerShdw>
              </a:effectLs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8143" y="-14514"/>
            <a:ext cx="9144000" cy="3124200"/>
          </a:xfrm>
          <a:prstGeom prst="rect">
            <a:avLst/>
          </a:prstGeom>
          <a:solidFill>
            <a:srgbClr val="CC0000"/>
          </a:solidFill>
          <a:ln w="9525">
            <a:solidFill>
              <a:srgbClr val="B2B2B2"/>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sq-AL" altLang="en-US"/>
          </a:p>
        </p:txBody>
      </p:sp>
      <p:sp>
        <p:nvSpPr>
          <p:cNvPr id="3075" name="Text Box 3"/>
          <p:cNvSpPr txBox="1">
            <a:spLocks noChangeArrowheads="1"/>
          </p:cNvSpPr>
          <p:nvPr/>
        </p:nvSpPr>
        <p:spPr bwMode="auto">
          <a:xfrm>
            <a:off x="591457" y="470468"/>
            <a:ext cx="498803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200" dirty="0" smtClean="0">
                <a:solidFill>
                  <a:schemeClr val="bg1"/>
                </a:solidFill>
              </a:rPr>
              <a:t>This is just sample version.</a:t>
            </a:r>
          </a:p>
          <a:p>
            <a:pPr eaLnBrk="1" hangingPunct="1"/>
            <a:r>
              <a:rPr lang="en-US" altLang="en-US" sz="2200" dirty="0" smtClean="0">
                <a:solidFill>
                  <a:schemeClr val="bg1"/>
                </a:solidFill>
              </a:rPr>
              <a:t>To download full version, please visit : </a:t>
            </a:r>
            <a:endParaRPr lang="en-US" altLang="en-US" sz="2200" dirty="0">
              <a:solidFill>
                <a:schemeClr val="bg1"/>
              </a:solidFill>
            </a:endParaRPr>
          </a:p>
        </p:txBody>
      </p:sp>
      <p:sp>
        <p:nvSpPr>
          <p:cNvPr id="3076" name="Text Box 4"/>
          <p:cNvSpPr txBox="1">
            <a:spLocks noChangeArrowheads="1"/>
          </p:cNvSpPr>
          <p:nvPr/>
        </p:nvSpPr>
        <p:spPr bwMode="auto">
          <a:xfrm>
            <a:off x="591457" y="1249930"/>
            <a:ext cx="76054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3600" b="1" dirty="0" smtClean="0">
                <a:solidFill>
                  <a:schemeClr val="bg1"/>
                </a:solidFill>
              </a:rPr>
              <a:t>www.HR-Management-Slides.com</a:t>
            </a:r>
            <a:endParaRPr lang="en-US" altLang="en-US" sz="3600" b="1" dirty="0">
              <a:solidFill>
                <a:schemeClr val="bg1"/>
              </a:solidFill>
            </a:endParaRPr>
          </a:p>
        </p:txBody>
      </p:sp>
    </p:spTree>
    <p:extLst>
      <p:ext uri="{BB962C8B-B14F-4D97-AF65-F5344CB8AC3E}">
        <p14:creationId xmlns:p14="http://schemas.microsoft.com/office/powerpoint/2010/main" val="1700268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9219" name="Rectangle 3"/>
          <p:cNvSpPr>
            <a:spLocks noChangeArrowheads="1"/>
          </p:cNvSpPr>
          <p:nvPr/>
        </p:nvSpPr>
        <p:spPr bwMode="auto">
          <a:xfrm>
            <a:off x="0" y="3810000"/>
            <a:ext cx="9144000" cy="1676400"/>
          </a:xfrm>
          <a:prstGeom prst="rect">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71140" name="Text Box 4"/>
          <p:cNvSpPr txBox="1">
            <a:spLocks noChangeArrowheads="1"/>
          </p:cNvSpPr>
          <p:nvPr/>
        </p:nvSpPr>
        <p:spPr bwMode="auto">
          <a:xfrm>
            <a:off x="2133600" y="3886200"/>
            <a:ext cx="6858000" cy="1431925"/>
          </a:xfrm>
          <a:prstGeom prst="rect">
            <a:avLst/>
          </a:prstGeom>
          <a:noFill/>
          <a:ln w="9525">
            <a:noFill/>
            <a:miter lim="800000"/>
            <a:headEnd/>
            <a:tailEnd/>
          </a:ln>
          <a:effectLst/>
        </p:spPr>
        <p:txBody>
          <a:bodyPr>
            <a:spAutoFit/>
          </a:bodyPr>
          <a:lstStyle/>
          <a:p>
            <a:pPr algn="r">
              <a:lnSpc>
                <a:spcPct val="110000"/>
              </a:lnSpc>
              <a:defRPr/>
            </a:pPr>
            <a:r>
              <a:rPr lang="en-US" sz="4000" b="1">
                <a:solidFill>
                  <a:schemeClr val="bg1"/>
                </a:solidFill>
                <a:effectLst>
                  <a:outerShdw blurRad="38100" dist="38100" dir="2700000" algn="tl">
                    <a:srgbClr val="C0C0C0"/>
                  </a:outerShdw>
                </a:effectLst>
              </a:rPr>
              <a:t>Human Resource Management : An Overview</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39"/>
          <p:cNvSpPr>
            <a:spLocks noChangeArrowheads="1"/>
          </p:cNvSpPr>
          <p:nvPr/>
        </p:nvSpPr>
        <p:spPr bwMode="auto">
          <a:xfrm>
            <a:off x="5486400" y="4724400"/>
            <a:ext cx="2286000" cy="1524000"/>
          </a:xfrm>
          <a:prstGeom prst="homePlate">
            <a:avLst>
              <a:gd name="adj" fmla="val 37500"/>
            </a:avLst>
          </a:prstGeom>
          <a:solidFill>
            <a:srgbClr val="669900"/>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0243" name="AutoShape 40"/>
          <p:cNvSpPr>
            <a:spLocks noChangeArrowheads="1"/>
          </p:cNvSpPr>
          <p:nvPr/>
        </p:nvSpPr>
        <p:spPr bwMode="auto">
          <a:xfrm>
            <a:off x="5486400" y="3124200"/>
            <a:ext cx="2286000" cy="1524000"/>
          </a:xfrm>
          <a:prstGeom prst="homePlate">
            <a:avLst>
              <a:gd name="adj" fmla="val 37500"/>
            </a:avLst>
          </a:prstGeom>
          <a:solidFill>
            <a:srgbClr val="669900"/>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0244" name="AutoShape 37"/>
          <p:cNvSpPr>
            <a:spLocks noChangeArrowheads="1"/>
          </p:cNvSpPr>
          <p:nvPr/>
        </p:nvSpPr>
        <p:spPr bwMode="auto">
          <a:xfrm>
            <a:off x="3124200" y="1524000"/>
            <a:ext cx="2286000" cy="1524000"/>
          </a:xfrm>
          <a:prstGeom prst="homePlate">
            <a:avLst>
              <a:gd name="adj" fmla="val 37500"/>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0245" name="AutoShape 38"/>
          <p:cNvSpPr>
            <a:spLocks noChangeArrowheads="1"/>
          </p:cNvSpPr>
          <p:nvPr/>
        </p:nvSpPr>
        <p:spPr bwMode="auto">
          <a:xfrm>
            <a:off x="5486400" y="1524000"/>
            <a:ext cx="2286000" cy="1524000"/>
          </a:xfrm>
          <a:prstGeom prst="homePlate">
            <a:avLst>
              <a:gd name="adj" fmla="val 37500"/>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0246" name="AutoShape 36"/>
          <p:cNvSpPr>
            <a:spLocks noChangeArrowheads="1"/>
          </p:cNvSpPr>
          <p:nvPr/>
        </p:nvSpPr>
        <p:spPr bwMode="auto">
          <a:xfrm>
            <a:off x="838200" y="1524000"/>
            <a:ext cx="2286000" cy="1524000"/>
          </a:xfrm>
          <a:prstGeom prst="homePlate">
            <a:avLst>
              <a:gd name="adj" fmla="val 37500"/>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181698" name="Text Box 2"/>
          <p:cNvSpPr txBox="1">
            <a:spLocks noChangeArrowheads="1"/>
          </p:cNvSpPr>
          <p:nvPr/>
        </p:nvSpPr>
        <p:spPr bwMode="auto">
          <a:xfrm>
            <a:off x="1066800" y="381000"/>
            <a:ext cx="6019800" cy="603250"/>
          </a:xfrm>
          <a:prstGeom prst="rect">
            <a:avLst/>
          </a:prstGeom>
          <a:noFill/>
          <a:ln w="9525">
            <a:noFill/>
            <a:miter lim="800000"/>
            <a:headEnd/>
            <a:tailEnd/>
          </a:ln>
          <a:effectLst/>
        </p:spPr>
        <p:txBody>
          <a:bodyPr>
            <a:spAutoFit/>
          </a:bodyPr>
          <a:lstStyle/>
          <a:p>
            <a:pPr eaLnBrk="1" hangingPunct="1">
              <a:lnSpc>
                <a:spcPct val="105000"/>
              </a:lnSpc>
              <a:defRPr/>
            </a:pPr>
            <a:r>
              <a:rPr lang="en-US" sz="3200" b="1">
                <a:solidFill>
                  <a:schemeClr val="bg1"/>
                </a:solidFill>
                <a:effectLst>
                  <a:outerShdw blurRad="38100" dist="38100" dir="2700000" algn="tl">
                    <a:srgbClr val="C0C0C0"/>
                  </a:outerShdw>
                </a:effectLst>
              </a:rPr>
              <a:t>HR Management Cycle</a:t>
            </a:r>
          </a:p>
        </p:txBody>
      </p:sp>
      <p:sp>
        <p:nvSpPr>
          <p:cNvPr id="10248" name="Text Box 9"/>
          <p:cNvSpPr txBox="1">
            <a:spLocks noChangeArrowheads="1"/>
          </p:cNvSpPr>
          <p:nvPr/>
        </p:nvSpPr>
        <p:spPr bwMode="auto">
          <a:xfrm>
            <a:off x="976313" y="1905000"/>
            <a:ext cx="1746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800" b="1">
                <a:solidFill>
                  <a:schemeClr val="bg1"/>
                </a:solidFill>
              </a:rPr>
              <a:t>Recruitment &amp;</a:t>
            </a:r>
          </a:p>
          <a:p>
            <a:pPr eaLnBrk="1" hangingPunct="1"/>
            <a:r>
              <a:rPr lang="en-US" altLang="en-US" sz="1800" b="1">
                <a:solidFill>
                  <a:schemeClr val="bg1"/>
                </a:solidFill>
              </a:rPr>
              <a:t>Selection</a:t>
            </a:r>
          </a:p>
        </p:txBody>
      </p:sp>
      <p:sp>
        <p:nvSpPr>
          <p:cNvPr id="10249" name="Text Box 12"/>
          <p:cNvSpPr txBox="1">
            <a:spLocks noChangeArrowheads="1"/>
          </p:cNvSpPr>
          <p:nvPr/>
        </p:nvSpPr>
        <p:spPr bwMode="auto">
          <a:xfrm>
            <a:off x="3352800" y="1873250"/>
            <a:ext cx="1619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800" b="1">
                <a:solidFill>
                  <a:schemeClr val="bg1"/>
                </a:solidFill>
              </a:rPr>
              <a:t>Training &amp; </a:t>
            </a:r>
          </a:p>
          <a:p>
            <a:pPr eaLnBrk="1" hangingPunct="1"/>
            <a:r>
              <a:rPr lang="en-US" altLang="en-US" sz="1800" b="1">
                <a:solidFill>
                  <a:schemeClr val="bg1"/>
                </a:solidFill>
              </a:rPr>
              <a:t>Development</a:t>
            </a:r>
          </a:p>
        </p:txBody>
      </p:sp>
      <p:sp>
        <p:nvSpPr>
          <p:cNvPr id="10250" name="Text Box 15"/>
          <p:cNvSpPr txBox="1">
            <a:spLocks noChangeArrowheads="1"/>
          </p:cNvSpPr>
          <p:nvPr/>
        </p:nvSpPr>
        <p:spPr bwMode="auto">
          <a:xfrm>
            <a:off x="5657850" y="1828800"/>
            <a:ext cx="158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800" b="1">
                <a:solidFill>
                  <a:schemeClr val="bg1"/>
                </a:solidFill>
              </a:rPr>
              <a:t>Performance</a:t>
            </a:r>
          </a:p>
          <a:p>
            <a:pPr eaLnBrk="1" hangingPunct="1"/>
            <a:r>
              <a:rPr lang="en-US" altLang="en-US" sz="1800" b="1">
                <a:solidFill>
                  <a:schemeClr val="bg1"/>
                </a:solidFill>
              </a:rPr>
              <a:t>Management</a:t>
            </a:r>
          </a:p>
        </p:txBody>
      </p:sp>
      <p:sp>
        <p:nvSpPr>
          <p:cNvPr id="10251" name="Text Box 18"/>
          <p:cNvSpPr txBox="1">
            <a:spLocks noChangeArrowheads="1"/>
          </p:cNvSpPr>
          <p:nvPr/>
        </p:nvSpPr>
        <p:spPr bwMode="auto">
          <a:xfrm>
            <a:off x="5657850" y="3473450"/>
            <a:ext cx="158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800" b="1">
                <a:solidFill>
                  <a:schemeClr val="bg1"/>
                </a:solidFill>
              </a:rPr>
              <a:t>Reward</a:t>
            </a:r>
          </a:p>
          <a:p>
            <a:pPr eaLnBrk="1" hangingPunct="1"/>
            <a:r>
              <a:rPr lang="en-US" altLang="en-US" sz="1800" b="1">
                <a:solidFill>
                  <a:schemeClr val="bg1"/>
                </a:solidFill>
              </a:rPr>
              <a:t>Management</a:t>
            </a:r>
          </a:p>
        </p:txBody>
      </p:sp>
      <p:sp>
        <p:nvSpPr>
          <p:cNvPr id="10252" name="Text Box 21"/>
          <p:cNvSpPr txBox="1">
            <a:spLocks noChangeArrowheads="1"/>
          </p:cNvSpPr>
          <p:nvPr/>
        </p:nvSpPr>
        <p:spPr bwMode="auto">
          <a:xfrm>
            <a:off x="5638800" y="5084763"/>
            <a:ext cx="158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altLang="en-US" sz="1800" b="1">
                <a:solidFill>
                  <a:schemeClr val="bg1"/>
                </a:solidFill>
              </a:rPr>
              <a:t>Career</a:t>
            </a:r>
          </a:p>
          <a:p>
            <a:pPr eaLnBrk="1" hangingPunct="1"/>
            <a:r>
              <a:rPr lang="en-US" altLang="en-US" sz="1800" b="1">
                <a:solidFill>
                  <a:schemeClr val="bg1"/>
                </a:solidFill>
              </a:rPr>
              <a:t>Management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6"/>
          <p:cNvSpPr>
            <a:spLocks noChangeArrowheads="1"/>
          </p:cNvSpPr>
          <p:nvPr/>
        </p:nvSpPr>
        <p:spPr bwMode="auto">
          <a:xfrm>
            <a:off x="2286000" y="1219200"/>
            <a:ext cx="4724400" cy="5181600"/>
          </a:xfrm>
          <a:prstGeom prst="rect">
            <a:avLst/>
          </a:prstGeom>
          <a:noFill/>
          <a:ln w="9525">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1267" name="AutoShape 43"/>
          <p:cNvSpPr>
            <a:spLocks noChangeArrowheads="1"/>
          </p:cNvSpPr>
          <p:nvPr/>
        </p:nvSpPr>
        <p:spPr bwMode="auto">
          <a:xfrm>
            <a:off x="228600" y="2895600"/>
            <a:ext cx="1676400" cy="1371600"/>
          </a:xfrm>
          <a:prstGeom prst="roundRect">
            <a:avLst>
              <a:gd name="adj" fmla="val 16667"/>
            </a:avLst>
          </a:prstGeom>
          <a:solidFill>
            <a:srgbClr val="99CC00"/>
          </a:solidFill>
          <a:ln w="9525">
            <a:solidFill>
              <a:schemeClr val="hlink"/>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83426" name="Text Box 2"/>
          <p:cNvSpPr txBox="1">
            <a:spLocks noChangeArrowheads="1"/>
          </p:cNvSpPr>
          <p:nvPr/>
        </p:nvSpPr>
        <p:spPr bwMode="auto">
          <a:xfrm>
            <a:off x="990600" y="381000"/>
            <a:ext cx="7239000" cy="603250"/>
          </a:xfrm>
          <a:prstGeom prst="rect">
            <a:avLst/>
          </a:prstGeom>
          <a:noFill/>
          <a:ln w="9525">
            <a:noFill/>
            <a:miter lim="800000"/>
            <a:headEnd/>
            <a:tailEnd/>
          </a:ln>
          <a:effectLst/>
        </p:spPr>
        <p:txBody>
          <a:bodyPr>
            <a:spAutoFit/>
          </a:bodyPr>
          <a:lstStyle/>
          <a:p>
            <a:pPr eaLnBrk="1" hangingPunct="1">
              <a:lnSpc>
                <a:spcPct val="105000"/>
              </a:lnSpc>
              <a:defRPr/>
            </a:pPr>
            <a:r>
              <a:rPr lang="en-US" sz="3200" b="1">
                <a:solidFill>
                  <a:schemeClr val="bg1"/>
                </a:solidFill>
                <a:effectLst>
                  <a:outerShdw blurRad="38100" dist="38100" dir="2700000" algn="tl">
                    <a:srgbClr val="C0C0C0"/>
                  </a:outerShdw>
                </a:effectLst>
              </a:rPr>
              <a:t>HR Strategy and Business Result</a:t>
            </a:r>
          </a:p>
        </p:txBody>
      </p:sp>
      <p:sp>
        <p:nvSpPr>
          <p:cNvPr id="11269" name="AutoShape 8"/>
          <p:cNvSpPr>
            <a:spLocks noChangeArrowheads="1"/>
          </p:cNvSpPr>
          <p:nvPr/>
        </p:nvSpPr>
        <p:spPr bwMode="auto">
          <a:xfrm rot="-5400000">
            <a:off x="3866357" y="1127919"/>
            <a:ext cx="1312862" cy="1917700"/>
          </a:xfrm>
          <a:prstGeom prst="hexagon">
            <a:avLst>
              <a:gd name="adj" fmla="val 25000"/>
              <a:gd name="vf" fmla="val 115470"/>
            </a:avLst>
          </a:prstGeom>
          <a:solidFill>
            <a:schemeClr val="accent2"/>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70" name="Text Box 9"/>
          <p:cNvSpPr txBox="1">
            <a:spLocks noChangeArrowheads="1"/>
          </p:cNvSpPr>
          <p:nvPr/>
        </p:nvSpPr>
        <p:spPr bwMode="auto">
          <a:xfrm>
            <a:off x="3644900" y="1752600"/>
            <a:ext cx="17462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Recruitment &amp;</a:t>
            </a:r>
          </a:p>
          <a:p>
            <a:pPr algn="ctr" eaLnBrk="1" hangingPunct="1"/>
            <a:r>
              <a:rPr lang="en-US" altLang="en-US" sz="1800" b="1">
                <a:solidFill>
                  <a:schemeClr val="bg1"/>
                </a:solidFill>
              </a:rPr>
              <a:t>Selection</a:t>
            </a:r>
          </a:p>
        </p:txBody>
      </p:sp>
      <p:sp>
        <p:nvSpPr>
          <p:cNvPr id="11271" name="AutoShape 32"/>
          <p:cNvSpPr>
            <a:spLocks noChangeArrowheads="1"/>
          </p:cNvSpPr>
          <p:nvPr/>
        </p:nvSpPr>
        <p:spPr bwMode="auto">
          <a:xfrm rot="-5400000">
            <a:off x="2875757" y="2270919"/>
            <a:ext cx="1312862" cy="1917700"/>
          </a:xfrm>
          <a:prstGeom prst="hexagon">
            <a:avLst>
              <a:gd name="adj" fmla="val 25000"/>
              <a:gd name="vf" fmla="val 115470"/>
            </a:avLst>
          </a:prstGeom>
          <a:solidFill>
            <a:schemeClr val="accent2"/>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72" name="Text Box 33"/>
          <p:cNvSpPr txBox="1">
            <a:spLocks noChangeArrowheads="1"/>
          </p:cNvSpPr>
          <p:nvPr/>
        </p:nvSpPr>
        <p:spPr bwMode="auto">
          <a:xfrm>
            <a:off x="2717800" y="2895600"/>
            <a:ext cx="1619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Training &amp; </a:t>
            </a:r>
          </a:p>
          <a:p>
            <a:pPr algn="ctr" eaLnBrk="1" hangingPunct="1"/>
            <a:r>
              <a:rPr lang="en-US" altLang="en-US" sz="1800" b="1">
                <a:solidFill>
                  <a:schemeClr val="bg1"/>
                </a:solidFill>
              </a:rPr>
              <a:t>Development</a:t>
            </a:r>
          </a:p>
        </p:txBody>
      </p:sp>
      <p:sp>
        <p:nvSpPr>
          <p:cNvPr id="11273" name="AutoShape 34"/>
          <p:cNvSpPr>
            <a:spLocks noChangeArrowheads="1"/>
          </p:cNvSpPr>
          <p:nvPr/>
        </p:nvSpPr>
        <p:spPr bwMode="auto">
          <a:xfrm rot="-5400000">
            <a:off x="5009357" y="2270919"/>
            <a:ext cx="1312862" cy="1917700"/>
          </a:xfrm>
          <a:prstGeom prst="hexagon">
            <a:avLst>
              <a:gd name="adj" fmla="val 25000"/>
              <a:gd name="vf" fmla="val 115470"/>
            </a:avLst>
          </a:prstGeom>
          <a:solidFill>
            <a:schemeClr val="accent2"/>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74" name="Text Box 35"/>
          <p:cNvSpPr txBox="1">
            <a:spLocks noChangeArrowheads="1"/>
          </p:cNvSpPr>
          <p:nvPr/>
        </p:nvSpPr>
        <p:spPr bwMode="auto">
          <a:xfrm>
            <a:off x="4838700" y="2895600"/>
            <a:ext cx="1644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Performance </a:t>
            </a:r>
          </a:p>
          <a:p>
            <a:pPr algn="ctr" eaLnBrk="1" hangingPunct="1"/>
            <a:r>
              <a:rPr lang="en-US" altLang="en-US" sz="1800" b="1">
                <a:solidFill>
                  <a:schemeClr val="bg1"/>
                </a:solidFill>
              </a:rPr>
              <a:t>Management</a:t>
            </a:r>
          </a:p>
        </p:txBody>
      </p:sp>
      <p:sp>
        <p:nvSpPr>
          <p:cNvPr id="11275" name="AutoShape 36"/>
          <p:cNvSpPr>
            <a:spLocks noChangeArrowheads="1"/>
          </p:cNvSpPr>
          <p:nvPr/>
        </p:nvSpPr>
        <p:spPr bwMode="auto">
          <a:xfrm rot="-5400000">
            <a:off x="2875757" y="4404519"/>
            <a:ext cx="1312862" cy="1917700"/>
          </a:xfrm>
          <a:prstGeom prst="hexagon">
            <a:avLst>
              <a:gd name="adj" fmla="val 25000"/>
              <a:gd name="vf" fmla="val 115470"/>
            </a:avLst>
          </a:prstGeom>
          <a:solidFill>
            <a:schemeClr val="accent2"/>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76" name="Text Box 37"/>
          <p:cNvSpPr txBox="1">
            <a:spLocks noChangeArrowheads="1"/>
          </p:cNvSpPr>
          <p:nvPr/>
        </p:nvSpPr>
        <p:spPr bwMode="auto">
          <a:xfrm>
            <a:off x="2736850" y="5029200"/>
            <a:ext cx="158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Reward </a:t>
            </a:r>
          </a:p>
          <a:p>
            <a:pPr algn="ctr" eaLnBrk="1" hangingPunct="1"/>
            <a:r>
              <a:rPr lang="en-US" altLang="en-US" sz="1800" b="1">
                <a:solidFill>
                  <a:schemeClr val="bg1"/>
                </a:solidFill>
              </a:rPr>
              <a:t>Management</a:t>
            </a:r>
          </a:p>
        </p:txBody>
      </p:sp>
      <p:sp>
        <p:nvSpPr>
          <p:cNvPr id="11277" name="AutoShape 38"/>
          <p:cNvSpPr>
            <a:spLocks noChangeArrowheads="1"/>
          </p:cNvSpPr>
          <p:nvPr/>
        </p:nvSpPr>
        <p:spPr bwMode="auto">
          <a:xfrm rot="-5400000">
            <a:off x="5014119" y="4404519"/>
            <a:ext cx="1312862" cy="1917700"/>
          </a:xfrm>
          <a:prstGeom prst="hexagon">
            <a:avLst>
              <a:gd name="adj" fmla="val 25000"/>
              <a:gd name="vf" fmla="val 115470"/>
            </a:avLst>
          </a:prstGeom>
          <a:solidFill>
            <a:schemeClr val="accent2"/>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78" name="Text Box 39"/>
          <p:cNvSpPr txBox="1">
            <a:spLocks noChangeArrowheads="1"/>
          </p:cNvSpPr>
          <p:nvPr/>
        </p:nvSpPr>
        <p:spPr bwMode="auto">
          <a:xfrm>
            <a:off x="4875213" y="5029200"/>
            <a:ext cx="158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Career </a:t>
            </a:r>
          </a:p>
          <a:p>
            <a:pPr algn="ctr" eaLnBrk="1" hangingPunct="1"/>
            <a:r>
              <a:rPr lang="en-US" altLang="en-US" sz="1800" b="1">
                <a:solidFill>
                  <a:schemeClr val="bg1"/>
                </a:solidFill>
              </a:rPr>
              <a:t>Management</a:t>
            </a:r>
          </a:p>
        </p:txBody>
      </p:sp>
      <p:sp>
        <p:nvSpPr>
          <p:cNvPr id="11279" name="AutoShape 40"/>
          <p:cNvSpPr>
            <a:spLocks noChangeArrowheads="1"/>
          </p:cNvSpPr>
          <p:nvPr/>
        </p:nvSpPr>
        <p:spPr bwMode="auto">
          <a:xfrm rot="-5400000">
            <a:off x="3942557" y="3337719"/>
            <a:ext cx="1312862" cy="1917700"/>
          </a:xfrm>
          <a:prstGeom prst="hexagon">
            <a:avLst>
              <a:gd name="adj" fmla="val 25000"/>
              <a:gd name="vf" fmla="val 115470"/>
            </a:avLst>
          </a:prstGeom>
          <a:solidFill>
            <a:srgbClr val="FF9900"/>
          </a:solidFill>
          <a:ln w="19050">
            <a:solidFill>
              <a:schemeClr val="bg2"/>
            </a:solidFill>
            <a:miter lim="800000"/>
            <a:headEnd/>
            <a:tailEnd/>
          </a:ln>
        </p:spPr>
        <p:txBody>
          <a:bodyPr vert="eaVert"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endParaRPr lang="en-US" altLang="en-US" sz="1800" b="1" noProof="1">
              <a:solidFill>
                <a:schemeClr val="accent2"/>
              </a:solidFill>
              <a:latin typeface="Times New Roman" pitchFamily="18" charset="0"/>
            </a:endParaRPr>
          </a:p>
        </p:txBody>
      </p:sp>
      <p:sp>
        <p:nvSpPr>
          <p:cNvPr id="11280" name="Text Box 41"/>
          <p:cNvSpPr txBox="1">
            <a:spLocks noChangeArrowheads="1"/>
          </p:cNvSpPr>
          <p:nvPr/>
        </p:nvSpPr>
        <p:spPr bwMode="auto">
          <a:xfrm>
            <a:off x="3879850" y="3962400"/>
            <a:ext cx="1428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eaLnBrk="1" hangingPunct="1"/>
            <a:r>
              <a:rPr lang="en-US" altLang="en-US" sz="1800" b="1">
                <a:solidFill>
                  <a:schemeClr val="bg1"/>
                </a:solidFill>
              </a:rPr>
              <a:t>HR </a:t>
            </a:r>
          </a:p>
          <a:p>
            <a:pPr algn="ctr" eaLnBrk="1" hangingPunct="1"/>
            <a:r>
              <a:rPr lang="en-US" altLang="en-US" sz="1800" b="1">
                <a:solidFill>
                  <a:schemeClr val="bg1"/>
                </a:solidFill>
              </a:rPr>
              <a:t>STRATEGY</a:t>
            </a:r>
          </a:p>
        </p:txBody>
      </p:sp>
      <p:sp>
        <p:nvSpPr>
          <p:cNvPr id="1383466" name="Text Box 42"/>
          <p:cNvSpPr txBox="1">
            <a:spLocks noChangeArrowheads="1"/>
          </p:cNvSpPr>
          <p:nvPr/>
        </p:nvSpPr>
        <p:spPr bwMode="auto">
          <a:xfrm>
            <a:off x="379413" y="3124200"/>
            <a:ext cx="1428750" cy="762000"/>
          </a:xfrm>
          <a:prstGeom prst="rect">
            <a:avLst/>
          </a:prstGeom>
          <a:noFill/>
          <a:ln w="9525">
            <a:noFill/>
            <a:miter lim="800000"/>
            <a:headEnd/>
            <a:tailEnd/>
          </a:ln>
          <a:effectLst/>
        </p:spPr>
        <p:txBody>
          <a:bodyPr wrap="none">
            <a:spAutoFit/>
          </a:bodyPr>
          <a:lstStyle/>
          <a:p>
            <a:pPr algn="ctr">
              <a:defRPr/>
            </a:pPr>
            <a:r>
              <a:rPr lang="en-US" b="1">
                <a:effectLst>
                  <a:outerShdw blurRad="38100" dist="38100" dir="2700000" algn="tl">
                    <a:srgbClr val="C0C0C0"/>
                  </a:outerShdw>
                </a:effectLst>
              </a:rPr>
              <a:t>Business</a:t>
            </a:r>
          </a:p>
          <a:p>
            <a:pPr algn="ctr">
              <a:defRPr/>
            </a:pPr>
            <a:r>
              <a:rPr lang="en-US" b="1">
                <a:effectLst>
                  <a:outerShdw blurRad="38100" dist="38100" dir="2700000" algn="tl">
                    <a:srgbClr val="C0C0C0"/>
                  </a:outerShdw>
                </a:effectLst>
              </a:rPr>
              <a:t>Strategy</a:t>
            </a:r>
          </a:p>
        </p:txBody>
      </p:sp>
      <p:sp>
        <p:nvSpPr>
          <p:cNvPr id="11282" name="AutoShape 44"/>
          <p:cNvSpPr>
            <a:spLocks noChangeArrowheads="1"/>
          </p:cNvSpPr>
          <p:nvPr/>
        </p:nvSpPr>
        <p:spPr bwMode="auto">
          <a:xfrm>
            <a:off x="7315200" y="2819400"/>
            <a:ext cx="1676400" cy="1371600"/>
          </a:xfrm>
          <a:prstGeom prst="roundRect">
            <a:avLst>
              <a:gd name="adj" fmla="val 16667"/>
            </a:avLst>
          </a:prstGeom>
          <a:solidFill>
            <a:srgbClr val="99CC00"/>
          </a:solidFill>
          <a:ln w="9525">
            <a:solidFill>
              <a:schemeClr val="hlink"/>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383469" name="Text Box 45"/>
          <p:cNvSpPr txBox="1">
            <a:spLocks noChangeArrowheads="1"/>
          </p:cNvSpPr>
          <p:nvPr/>
        </p:nvSpPr>
        <p:spPr bwMode="auto">
          <a:xfrm>
            <a:off x="7391400" y="3048000"/>
            <a:ext cx="1428750" cy="762000"/>
          </a:xfrm>
          <a:prstGeom prst="rect">
            <a:avLst/>
          </a:prstGeom>
          <a:noFill/>
          <a:ln w="9525">
            <a:noFill/>
            <a:miter lim="800000"/>
            <a:headEnd/>
            <a:tailEnd/>
          </a:ln>
          <a:effectLst/>
        </p:spPr>
        <p:txBody>
          <a:bodyPr wrap="none">
            <a:spAutoFit/>
          </a:bodyPr>
          <a:lstStyle/>
          <a:p>
            <a:pPr algn="ctr">
              <a:defRPr/>
            </a:pPr>
            <a:r>
              <a:rPr lang="en-US" b="1">
                <a:effectLst>
                  <a:outerShdw blurRad="38100" dist="38100" dir="2700000" algn="tl">
                    <a:srgbClr val="C0C0C0"/>
                  </a:outerShdw>
                </a:effectLst>
              </a:rPr>
              <a:t>Business</a:t>
            </a:r>
          </a:p>
          <a:p>
            <a:pPr algn="ctr">
              <a:defRPr/>
            </a:pPr>
            <a:r>
              <a:rPr lang="en-US" b="1">
                <a:effectLst>
                  <a:outerShdw blurRad="38100" dist="38100" dir="2700000" algn="tl">
                    <a:srgbClr val="C0C0C0"/>
                  </a:outerShdw>
                </a:effectLst>
              </a:rPr>
              <a:t>Result</a:t>
            </a:r>
          </a:p>
        </p:txBody>
      </p:sp>
      <p:sp>
        <p:nvSpPr>
          <p:cNvPr id="11284" name="Line 47"/>
          <p:cNvSpPr>
            <a:spLocks noChangeShapeType="1"/>
          </p:cNvSpPr>
          <p:nvPr/>
        </p:nvSpPr>
        <p:spPr bwMode="auto">
          <a:xfrm>
            <a:off x="1905000" y="3505200"/>
            <a:ext cx="381000" cy="0"/>
          </a:xfrm>
          <a:prstGeom prst="line">
            <a:avLst/>
          </a:prstGeom>
          <a:noFill/>
          <a:ln w="76200">
            <a:solidFill>
              <a:srgbClr val="6699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85" name="Line 48"/>
          <p:cNvSpPr>
            <a:spLocks noChangeShapeType="1"/>
          </p:cNvSpPr>
          <p:nvPr/>
        </p:nvSpPr>
        <p:spPr bwMode="auto">
          <a:xfrm>
            <a:off x="7010400" y="3505200"/>
            <a:ext cx="381000" cy="0"/>
          </a:xfrm>
          <a:prstGeom prst="line">
            <a:avLst/>
          </a:prstGeom>
          <a:noFill/>
          <a:ln w="76200">
            <a:solidFill>
              <a:srgbClr val="6699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685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291" name="Rectangle 3"/>
          <p:cNvSpPr>
            <a:spLocks noChangeArrowheads="1"/>
          </p:cNvSpPr>
          <p:nvPr/>
        </p:nvSpPr>
        <p:spPr bwMode="auto">
          <a:xfrm>
            <a:off x="0" y="3810000"/>
            <a:ext cx="9144000" cy="1676400"/>
          </a:xfrm>
          <a:prstGeom prst="rect">
            <a:avLst/>
          </a:prstGeom>
          <a:solidFill>
            <a:srgbClr val="3333FF"/>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2292" name="Text Box 4"/>
          <p:cNvSpPr txBox="1">
            <a:spLocks noChangeArrowheads="1"/>
          </p:cNvSpPr>
          <p:nvPr/>
        </p:nvSpPr>
        <p:spPr bwMode="auto">
          <a:xfrm>
            <a:off x="2057400" y="3962400"/>
            <a:ext cx="69342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r">
              <a:lnSpc>
                <a:spcPct val="110000"/>
              </a:lnSpc>
            </a:pPr>
            <a:r>
              <a:rPr lang="en-US" altLang="en-US" sz="4000" b="1">
                <a:solidFill>
                  <a:schemeClr val="bg1"/>
                </a:solidFill>
              </a:rPr>
              <a:t>Manpower Planning &amp; Employee Recruitment</a:t>
            </a:r>
            <a:endParaRPr lang="en-US" altLang="en-US" sz="4800" b="1">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1"/>
          <p:cNvSpPr>
            <a:spLocks noChangeShapeType="1"/>
          </p:cNvSpPr>
          <p:nvPr/>
        </p:nvSpPr>
        <p:spPr bwMode="auto">
          <a:xfrm flipV="1">
            <a:off x="2574925" y="4038600"/>
            <a:ext cx="0" cy="60960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5" name="Line 30"/>
          <p:cNvSpPr>
            <a:spLocks noChangeShapeType="1"/>
          </p:cNvSpPr>
          <p:nvPr/>
        </p:nvSpPr>
        <p:spPr bwMode="auto">
          <a:xfrm flipV="1">
            <a:off x="5410200" y="4038600"/>
            <a:ext cx="0" cy="60960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91943" name="Text Box 7"/>
          <p:cNvSpPr txBox="1">
            <a:spLocks noChangeArrowheads="1"/>
          </p:cNvSpPr>
          <p:nvPr/>
        </p:nvSpPr>
        <p:spPr bwMode="auto">
          <a:xfrm>
            <a:off x="1066800" y="381000"/>
            <a:ext cx="6019800" cy="603250"/>
          </a:xfrm>
          <a:prstGeom prst="rect">
            <a:avLst/>
          </a:prstGeom>
          <a:noFill/>
          <a:ln w="9525">
            <a:noFill/>
            <a:miter lim="800000"/>
            <a:headEnd/>
            <a:tailEnd/>
          </a:ln>
          <a:effectLst/>
        </p:spPr>
        <p:txBody>
          <a:bodyPr>
            <a:spAutoFit/>
          </a:bodyPr>
          <a:lstStyle/>
          <a:p>
            <a:pPr eaLnBrk="1" hangingPunct="1">
              <a:lnSpc>
                <a:spcPct val="105000"/>
              </a:lnSpc>
              <a:defRPr/>
            </a:pPr>
            <a:r>
              <a:rPr lang="en-US" sz="3200" b="1">
                <a:solidFill>
                  <a:schemeClr val="bg1"/>
                </a:solidFill>
                <a:effectLst>
                  <a:outerShdw blurRad="38100" dist="38100" dir="2700000" algn="tl">
                    <a:srgbClr val="C0C0C0"/>
                  </a:outerShdw>
                </a:effectLst>
                <a:cs typeface="Arial" charset="0"/>
              </a:rPr>
              <a:t>Manpower Planning</a:t>
            </a:r>
          </a:p>
        </p:txBody>
      </p:sp>
      <p:sp>
        <p:nvSpPr>
          <p:cNvPr id="1191949" name="Text Box 13"/>
          <p:cNvSpPr txBox="1">
            <a:spLocks noChangeArrowheads="1"/>
          </p:cNvSpPr>
          <p:nvPr/>
        </p:nvSpPr>
        <p:spPr bwMode="auto">
          <a:xfrm>
            <a:off x="2955925" y="1543050"/>
            <a:ext cx="1981200" cy="590550"/>
          </a:xfrm>
          <a:prstGeom prst="rect">
            <a:avLst/>
          </a:prstGeom>
          <a:solidFill>
            <a:srgbClr val="3333FF"/>
          </a:solidFill>
          <a:ln w="9525">
            <a:solidFill>
              <a:schemeClr val="bg2"/>
            </a:solidFill>
            <a:miter lim="800000"/>
            <a:headEnd/>
            <a:tailEnd/>
          </a:ln>
          <a:effectLst/>
        </p:spPr>
        <p:txBody>
          <a:bodyPr>
            <a:spAutoFit/>
          </a:bodyPr>
          <a:lstStyle/>
          <a:p>
            <a:pPr algn="ctr">
              <a:defRPr/>
            </a:pPr>
            <a:r>
              <a:rPr lang="en-US" sz="1600" b="1">
                <a:solidFill>
                  <a:schemeClr val="bg1"/>
                </a:solidFill>
                <a:effectLst>
                  <a:outerShdw blurRad="38100" dist="38100" dir="2700000" algn="tl">
                    <a:srgbClr val="000000"/>
                  </a:outerShdw>
                </a:effectLst>
              </a:rPr>
              <a:t>Company Strategy </a:t>
            </a:r>
            <a:endParaRPr lang="en-US" sz="1600" b="1" noProof="1">
              <a:solidFill>
                <a:schemeClr val="bg1"/>
              </a:solidFill>
              <a:effectLst>
                <a:outerShdw blurRad="38100" dist="38100" dir="2700000" algn="tl">
                  <a:srgbClr val="000000"/>
                </a:outerShdw>
              </a:effectLst>
            </a:endParaRPr>
          </a:p>
        </p:txBody>
      </p:sp>
      <p:sp>
        <p:nvSpPr>
          <p:cNvPr id="13318" name="Text Box 14"/>
          <p:cNvSpPr txBox="1">
            <a:spLocks noChangeArrowheads="1"/>
          </p:cNvSpPr>
          <p:nvPr/>
        </p:nvSpPr>
        <p:spPr bwMode="auto">
          <a:xfrm>
            <a:off x="1797050" y="2901950"/>
            <a:ext cx="1844675" cy="1079500"/>
          </a:xfrm>
          <a:prstGeom prst="rect">
            <a:avLst/>
          </a:prstGeom>
          <a:solidFill>
            <a:srgbClr val="99CC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What staff do we need to do the job?</a:t>
            </a:r>
          </a:p>
          <a:p>
            <a:pPr algn="ctr"/>
            <a:endParaRPr lang="en-US" altLang="en-US" sz="1600" b="1" noProof="1"/>
          </a:p>
        </p:txBody>
      </p:sp>
      <p:sp>
        <p:nvSpPr>
          <p:cNvPr id="13319" name="Text Box 15"/>
          <p:cNvSpPr txBox="1">
            <a:spLocks noChangeArrowheads="1"/>
          </p:cNvSpPr>
          <p:nvPr/>
        </p:nvSpPr>
        <p:spPr bwMode="auto">
          <a:xfrm>
            <a:off x="4327525" y="2914650"/>
            <a:ext cx="1844675" cy="1079500"/>
          </a:xfrm>
          <a:prstGeom prst="rect">
            <a:avLst/>
          </a:prstGeom>
          <a:solidFill>
            <a:srgbClr val="99CC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What staff is available within our organization?</a:t>
            </a:r>
            <a:endParaRPr lang="en-US" altLang="en-US" sz="1600" b="1" noProof="1"/>
          </a:p>
        </p:txBody>
      </p:sp>
      <p:sp>
        <p:nvSpPr>
          <p:cNvPr id="13320" name="Text Box 16"/>
          <p:cNvSpPr txBox="1">
            <a:spLocks noChangeArrowheads="1"/>
          </p:cNvSpPr>
          <p:nvPr/>
        </p:nvSpPr>
        <p:spPr bwMode="auto">
          <a:xfrm>
            <a:off x="3108325" y="4191000"/>
            <a:ext cx="1844675" cy="835025"/>
          </a:xfrm>
          <a:prstGeom prst="rect">
            <a:avLst/>
          </a:prstGeom>
          <a:solidFill>
            <a:srgbClr val="99CC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Is there a match?</a:t>
            </a:r>
          </a:p>
          <a:p>
            <a:pPr algn="ctr"/>
            <a:r>
              <a:rPr lang="en-US" altLang="en-US" sz="1600" b="1"/>
              <a:t> </a:t>
            </a:r>
            <a:endParaRPr lang="en-US" altLang="en-US" sz="1600" b="1" noProof="1"/>
          </a:p>
        </p:txBody>
      </p:sp>
      <p:sp>
        <p:nvSpPr>
          <p:cNvPr id="13321" name="Line 18"/>
          <p:cNvSpPr>
            <a:spLocks noChangeShapeType="1"/>
          </p:cNvSpPr>
          <p:nvPr/>
        </p:nvSpPr>
        <p:spPr bwMode="auto">
          <a:xfrm>
            <a:off x="2362200" y="4483100"/>
            <a:ext cx="457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322" name="Line 20"/>
          <p:cNvSpPr>
            <a:spLocks noChangeShapeType="1"/>
          </p:cNvSpPr>
          <p:nvPr/>
        </p:nvSpPr>
        <p:spPr bwMode="auto">
          <a:xfrm>
            <a:off x="2574925" y="4654550"/>
            <a:ext cx="533400" cy="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22"/>
          <p:cNvSpPr>
            <a:spLocks noChangeShapeType="1"/>
          </p:cNvSpPr>
          <p:nvPr/>
        </p:nvSpPr>
        <p:spPr bwMode="auto">
          <a:xfrm>
            <a:off x="4953000" y="4654550"/>
            <a:ext cx="457200" cy="0"/>
          </a:xfrm>
          <a:prstGeom prst="line">
            <a:avLst/>
          </a:prstGeom>
          <a:noFill/>
          <a:ln w="28575">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Line 24"/>
          <p:cNvSpPr>
            <a:spLocks noChangeShapeType="1"/>
          </p:cNvSpPr>
          <p:nvPr/>
        </p:nvSpPr>
        <p:spPr bwMode="auto">
          <a:xfrm>
            <a:off x="2574925" y="2533650"/>
            <a:ext cx="281940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5" name="Line 26"/>
          <p:cNvSpPr>
            <a:spLocks noChangeShapeType="1"/>
          </p:cNvSpPr>
          <p:nvPr/>
        </p:nvSpPr>
        <p:spPr bwMode="auto">
          <a:xfrm flipV="1">
            <a:off x="3946525" y="2152650"/>
            <a:ext cx="0" cy="38100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6" name="Line 28"/>
          <p:cNvSpPr>
            <a:spLocks noChangeShapeType="1"/>
          </p:cNvSpPr>
          <p:nvPr/>
        </p:nvSpPr>
        <p:spPr bwMode="auto">
          <a:xfrm>
            <a:off x="5394325" y="2533650"/>
            <a:ext cx="0" cy="38100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27" name="Line 29"/>
          <p:cNvSpPr>
            <a:spLocks noChangeShapeType="1"/>
          </p:cNvSpPr>
          <p:nvPr/>
        </p:nvSpPr>
        <p:spPr bwMode="auto">
          <a:xfrm flipV="1">
            <a:off x="2574925" y="2533650"/>
            <a:ext cx="0" cy="381000"/>
          </a:xfrm>
          <a:prstGeom prst="line">
            <a:avLst/>
          </a:prstGeom>
          <a:noFill/>
          <a:ln w="28575">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8" name="Text Box 31"/>
          <p:cNvSpPr txBox="1">
            <a:spLocks noChangeArrowheads="1"/>
          </p:cNvSpPr>
          <p:nvPr/>
        </p:nvSpPr>
        <p:spPr bwMode="auto">
          <a:xfrm>
            <a:off x="2590800" y="5397500"/>
            <a:ext cx="2835275" cy="1079500"/>
          </a:xfrm>
          <a:prstGeom prst="rect">
            <a:avLst/>
          </a:prstGeom>
          <a:solidFill>
            <a:srgbClr val="FF9900"/>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If not, what type of people do we need, and how should we recruit them?</a:t>
            </a:r>
          </a:p>
          <a:p>
            <a:pPr algn="ctr"/>
            <a:endParaRPr lang="en-US" altLang="en-US" sz="1600" b="1" noProof="1"/>
          </a:p>
        </p:txBody>
      </p:sp>
      <p:sp>
        <p:nvSpPr>
          <p:cNvPr id="13329" name="Line 32"/>
          <p:cNvSpPr>
            <a:spLocks noChangeShapeType="1"/>
          </p:cNvSpPr>
          <p:nvPr/>
        </p:nvSpPr>
        <p:spPr bwMode="auto">
          <a:xfrm>
            <a:off x="3962400" y="5016500"/>
            <a:ext cx="0" cy="38100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30" name="Text Box 33"/>
          <p:cNvSpPr txBox="1">
            <a:spLocks noChangeArrowheads="1"/>
          </p:cNvSpPr>
          <p:nvPr/>
        </p:nvSpPr>
        <p:spPr bwMode="auto">
          <a:xfrm>
            <a:off x="381000" y="1905000"/>
            <a:ext cx="1844675" cy="590550"/>
          </a:xfrm>
          <a:prstGeom prst="rect">
            <a:avLst/>
          </a:prstGeom>
          <a:solidFill>
            <a:schemeClr val="hlink"/>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Job Analysis </a:t>
            </a:r>
          </a:p>
          <a:p>
            <a:pPr algn="ctr"/>
            <a:endParaRPr lang="en-US" altLang="en-US" sz="1600" b="1" noProof="1"/>
          </a:p>
        </p:txBody>
      </p:sp>
      <p:sp>
        <p:nvSpPr>
          <p:cNvPr id="13331" name="Line 34"/>
          <p:cNvSpPr>
            <a:spLocks noChangeShapeType="1"/>
          </p:cNvSpPr>
          <p:nvPr/>
        </p:nvSpPr>
        <p:spPr bwMode="auto">
          <a:xfrm>
            <a:off x="1143000" y="2514600"/>
            <a:ext cx="0" cy="76200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2" name="Line 35"/>
          <p:cNvSpPr>
            <a:spLocks noChangeShapeType="1"/>
          </p:cNvSpPr>
          <p:nvPr/>
        </p:nvSpPr>
        <p:spPr bwMode="auto">
          <a:xfrm>
            <a:off x="1143000" y="3276600"/>
            <a:ext cx="609600" cy="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33" name="Text Box 36"/>
          <p:cNvSpPr txBox="1">
            <a:spLocks noChangeArrowheads="1"/>
          </p:cNvSpPr>
          <p:nvPr/>
        </p:nvSpPr>
        <p:spPr bwMode="auto">
          <a:xfrm>
            <a:off x="6629400" y="2895600"/>
            <a:ext cx="2057400" cy="2057400"/>
          </a:xfrm>
          <a:prstGeom prst="rect">
            <a:avLst/>
          </a:prstGeom>
          <a:solidFill>
            <a:schemeClr val="hlink"/>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buFontTx/>
              <a:buChar char="•"/>
            </a:pPr>
            <a:r>
              <a:rPr lang="en-US" altLang="en-US" sz="1600" b="1"/>
              <a:t> Performance appraisal</a:t>
            </a:r>
          </a:p>
          <a:p>
            <a:pPr>
              <a:buFontTx/>
              <a:buChar char="•"/>
            </a:pPr>
            <a:r>
              <a:rPr lang="en-US" altLang="en-US" sz="1600" b="1"/>
              <a:t> Company data banks</a:t>
            </a:r>
          </a:p>
          <a:p>
            <a:pPr>
              <a:buFontTx/>
              <a:buChar char="•"/>
            </a:pPr>
            <a:r>
              <a:rPr lang="en-US" altLang="en-US" sz="1600" b="1"/>
              <a:t> Training</a:t>
            </a:r>
          </a:p>
          <a:p>
            <a:pPr>
              <a:buFontTx/>
              <a:buChar char="•"/>
            </a:pPr>
            <a:r>
              <a:rPr lang="en-US" altLang="en-US" sz="1600" b="1"/>
              <a:t> Employee management and development</a:t>
            </a:r>
            <a:endParaRPr lang="en-US" altLang="en-US" sz="1600" b="1" noProof="1"/>
          </a:p>
        </p:txBody>
      </p:sp>
      <p:sp>
        <p:nvSpPr>
          <p:cNvPr id="13334" name="Line 37"/>
          <p:cNvSpPr>
            <a:spLocks noChangeShapeType="1"/>
          </p:cNvSpPr>
          <p:nvPr/>
        </p:nvSpPr>
        <p:spPr bwMode="auto">
          <a:xfrm flipH="1">
            <a:off x="6172200" y="3429000"/>
            <a:ext cx="457200" cy="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3335" name="Text Box 38"/>
          <p:cNvSpPr txBox="1">
            <a:spLocks noChangeArrowheads="1"/>
          </p:cNvSpPr>
          <p:nvPr/>
        </p:nvSpPr>
        <p:spPr bwMode="auto">
          <a:xfrm>
            <a:off x="304800" y="4648200"/>
            <a:ext cx="1844675" cy="1079500"/>
          </a:xfrm>
          <a:prstGeom prst="rect">
            <a:avLst/>
          </a:prstGeom>
          <a:solidFill>
            <a:schemeClr val="hlink"/>
          </a:solidFill>
          <a:ln w="9525">
            <a:solidFill>
              <a:schemeClr val="bg2"/>
            </a:solidFill>
            <a:miter lim="800000"/>
            <a:headEnd/>
            <a:tailEnd/>
          </a:ln>
        </p:spPr>
        <p:txBody>
          <a:bodyPr>
            <a:spAutoFit/>
          </a:bodyP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ctr"/>
            <a:r>
              <a:rPr lang="en-US" altLang="en-US" sz="1600" b="1"/>
              <a:t>What is impact on wage and salary program?</a:t>
            </a:r>
          </a:p>
          <a:p>
            <a:pPr algn="ctr"/>
            <a:endParaRPr lang="en-US" altLang="en-US" sz="1600" b="1" noProof="1"/>
          </a:p>
        </p:txBody>
      </p:sp>
      <p:sp>
        <p:nvSpPr>
          <p:cNvPr id="13336" name="Line 39"/>
          <p:cNvSpPr>
            <a:spLocks noChangeShapeType="1"/>
          </p:cNvSpPr>
          <p:nvPr/>
        </p:nvSpPr>
        <p:spPr bwMode="auto">
          <a:xfrm flipV="1">
            <a:off x="1981200" y="3962400"/>
            <a:ext cx="0" cy="685800"/>
          </a:xfrm>
          <a:prstGeom prst="line">
            <a:avLst/>
          </a:prstGeom>
          <a:noFill/>
          <a:ln w="28575">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34"/>
          <p:cNvSpPr>
            <a:spLocks noChangeArrowheads="1"/>
          </p:cNvSpPr>
          <p:nvPr/>
        </p:nvSpPr>
        <p:spPr bwMode="auto">
          <a:xfrm>
            <a:off x="1066800" y="1219200"/>
            <a:ext cx="7162800" cy="1295400"/>
          </a:xfrm>
          <a:prstGeom prst="roundRect">
            <a:avLst>
              <a:gd name="adj" fmla="val 16667"/>
            </a:avLst>
          </a:prstGeom>
          <a:solidFill>
            <a:srgbClr val="FF9900"/>
          </a:solidFill>
          <a:ln w="9525">
            <a:solidFill>
              <a:schemeClr val="hlink"/>
            </a:solidFill>
            <a:round/>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4339" name="AutoShape 32"/>
          <p:cNvSpPr>
            <a:spLocks noChangeArrowheads="1"/>
          </p:cNvSpPr>
          <p:nvPr/>
        </p:nvSpPr>
        <p:spPr bwMode="auto">
          <a:xfrm>
            <a:off x="3200400" y="2667000"/>
            <a:ext cx="2819400" cy="3505200"/>
          </a:xfrm>
          <a:prstGeom prst="upArrowCallout">
            <a:avLst>
              <a:gd name="adj1" fmla="val 25000"/>
              <a:gd name="adj2" fmla="val 25000"/>
              <a:gd name="adj3" fmla="val 20721"/>
              <a:gd name="adj4" fmla="val 66667"/>
            </a:avLst>
          </a:prstGeom>
          <a:solidFill>
            <a:srgbClr val="99CC00"/>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4340" name="AutoShape 33"/>
          <p:cNvSpPr>
            <a:spLocks noChangeArrowheads="1"/>
          </p:cNvSpPr>
          <p:nvPr/>
        </p:nvSpPr>
        <p:spPr bwMode="auto">
          <a:xfrm>
            <a:off x="6096000" y="2667000"/>
            <a:ext cx="2819400" cy="3505200"/>
          </a:xfrm>
          <a:prstGeom prst="upArrowCallout">
            <a:avLst>
              <a:gd name="adj1" fmla="val 25000"/>
              <a:gd name="adj2" fmla="val 25000"/>
              <a:gd name="adj3" fmla="val 20721"/>
              <a:gd name="adj4" fmla="val 66667"/>
            </a:avLst>
          </a:prstGeom>
          <a:solidFill>
            <a:srgbClr val="99CC00"/>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4341" name="AutoShape 28"/>
          <p:cNvSpPr>
            <a:spLocks noChangeArrowheads="1"/>
          </p:cNvSpPr>
          <p:nvPr/>
        </p:nvSpPr>
        <p:spPr bwMode="auto">
          <a:xfrm>
            <a:off x="304800" y="2667000"/>
            <a:ext cx="2819400" cy="3505200"/>
          </a:xfrm>
          <a:prstGeom prst="upArrowCallout">
            <a:avLst>
              <a:gd name="adj1" fmla="val 25000"/>
              <a:gd name="adj2" fmla="val 25000"/>
              <a:gd name="adj3" fmla="val 20721"/>
              <a:gd name="adj4" fmla="val 66667"/>
            </a:avLst>
          </a:prstGeom>
          <a:solidFill>
            <a:srgbClr val="99CC00"/>
          </a:solidFill>
          <a:ln w="9525">
            <a:solidFill>
              <a:schemeClr val="hlink"/>
            </a:solidFill>
            <a:miter lim="800000"/>
            <a:headEnd/>
            <a:tailEnd/>
          </a:ln>
        </p:spPr>
        <p:txBody>
          <a:bodyPr wrap="none" anchor="ctr"/>
          <a:lstStyle>
            <a:lvl1pPr>
              <a:defRPr sz="2200">
                <a:solidFill>
                  <a:schemeClr val="tx1"/>
                </a:solidFill>
                <a:latin typeface="Arial" charset="0"/>
              </a:defRPr>
            </a:lvl1pPr>
            <a:lvl2pPr marL="742950" indent="-285750">
              <a:defRPr sz="2200">
                <a:solidFill>
                  <a:schemeClr val="tx1"/>
                </a:solidFill>
                <a:latin typeface="Arial" charset="0"/>
              </a:defRPr>
            </a:lvl2pPr>
            <a:lvl3pPr marL="1143000" indent="-228600">
              <a:defRPr sz="2200">
                <a:solidFill>
                  <a:schemeClr val="tx1"/>
                </a:solidFill>
                <a:latin typeface="Arial" charset="0"/>
              </a:defRPr>
            </a:lvl3pPr>
            <a:lvl4pPr marL="1600200" indent="-228600">
              <a:defRPr sz="2200">
                <a:solidFill>
                  <a:schemeClr val="tx1"/>
                </a:solidFill>
                <a:latin typeface="Arial" charset="0"/>
              </a:defRPr>
            </a:lvl4pPr>
            <a:lvl5pPr marL="2057400" indent="-22860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endParaRPr lang="sq-AL" altLang="en-US"/>
          </a:p>
        </p:txBody>
      </p:sp>
      <p:sp>
        <p:nvSpPr>
          <p:cNvPr id="1195010" name="Text Box 2"/>
          <p:cNvSpPr txBox="1">
            <a:spLocks noChangeArrowheads="1"/>
          </p:cNvSpPr>
          <p:nvPr/>
        </p:nvSpPr>
        <p:spPr bwMode="auto">
          <a:xfrm>
            <a:off x="990600" y="311150"/>
            <a:ext cx="8229600" cy="603250"/>
          </a:xfrm>
          <a:prstGeom prst="rect">
            <a:avLst/>
          </a:prstGeom>
          <a:noFill/>
          <a:ln w="9525">
            <a:noFill/>
            <a:miter lim="800000"/>
            <a:headEnd/>
            <a:tailEnd/>
          </a:ln>
          <a:effectLst/>
        </p:spPr>
        <p:txBody>
          <a:bodyPr>
            <a:spAutoFit/>
          </a:bodyPr>
          <a:lstStyle/>
          <a:p>
            <a:pPr eaLnBrk="1" hangingPunct="1">
              <a:lnSpc>
                <a:spcPct val="105000"/>
              </a:lnSpc>
              <a:defRPr/>
            </a:pPr>
            <a:r>
              <a:rPr lang="en-US" sz="3200" b="1">
                <a:solidFill>
                  <a:schemeClr val="bg1"/>
                </a:solidFill>
                <a:effectLst>
                  <a:outerShdw blurRad="38100" dist="38100" dir="2700000" algn="tl">
                    <a:srgbClr val="C0C0C0"/>
                  </a:outerShdw>
                </a:effectLst>
              </a:rPr>
              <a:t>Manpower Planning</a:t>
            </a:r>
          </a:p>
        </p:txBody>
      </p:sp>
      <p:sp>
        <p:nvSpPr>
          <p:cNvPr id="14343" name="Line 7"/>
          <p:cNvSpPr>
            <a:spLocks noChangeShapeType="1"/>
          </p:cNvSpPr>
          <p:nvPr/>
        </p:nvSpPr>
        <p:spPr bwMode="auto">
          <a:xfrm>
            <a:off x="1981200" y="4648200"/>
            <a:ext cx="457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95032" name="Rectangle 24"/>
          <p:cNvSpPr>
            <a:spLocks noChangeArrowheads="1"/>
          </p:cNvSpPr>
          <p:nvPr/>
        </p:nvSpPr>
        <p:spPr bwMode="auto">
          <a:xfrm>
            <a:off x="6172200" y="4038600"/>
            <a:ext cx="2362200" cy="1616075"/>
          </a:xfrm>
          <a:prstGeom prst="rect">
            <a:avLst/>
          </a:prstGeom>
          <a:noFill/>
          <a:ln w="9525">
            <a:noFill/>
            <a:miter lim="800000"/>
            <a:headEnd/>
            <a:tailEnd/>
          </a:ln>
          <a:effectLst/>
        </p:spPr>
        <p:txBody>
          <a:bodyPr>
            <a:spAutoFit/>
          </a:bodyPr>
          <a:lstStyle/>
          <a:p>
            <a:pPr lvl="1" algn="ctr">
              <a:defRPr/>
            </a:pPr>
            <a:r>
              <a:rPr lang="en-US" sz="2000">
                <a:effectLst>
                  <a:outerShdw blurRad="38100" dist="38100" dir="2700000" algn="tl">
                    <a:srgbClr val="C0C0C0"/>
                  </a:outerShdw>
                </a:effectLst>
              </a:rPr>
              <a:t>The financial resources available to your organization</a:t>
            </a:r>
          </a:p>
        </p:txBody>
      </p:sp>
      <p:sp>
        <p:nvSpPr>
          <p:cNvPr id="1195033" name="Rectangle 25"/>
          <p:cNvSpPr>
            <a:spLocks noChangeArrowheads="1"/>
          </p:cNvSpPr>
          <p:nvPr/>
        </p:nvSpPr>
        <p:spPr bwMode="auto">
          <a:xfrm>
            <a:off x="1752600" y="1390650"/>
            <a:ext cx="6019800" cy="895350"/>
          </a:xfrm>
          <a:prstGeom prst="rect">
            <a:avLst/>
          </a:prstGeom>
          <a:noFill/>
          <a:ln w="9525">
            <a:noFill/>
            <a:miter lim="800000"/>
            <a:headEnd/>
            <a:tailEnd/>
          </a:ln>
          <a:effectLst/>
        </p:spPr>
        <p:txBody>
          <a:bodyPr>
            <a:spAutoFit/>
          </a:bodyPr>
          <a:lstStyle/>
          <a:p>
            <a:pPr algn="ctr">
              <a:lnSpc>
                <a:spcPct val="120000"/>
              </a:lnSpc>
              <a:spcBef>
                <a:spcPct val="50000"/>
              </a:spcBef>
              <a:defRPr/>
            </a:pPr>
            <a:r>
              <a:rPr lang="en-US" b="1">
                <a:effectLst>
                  <a:outerShdw blurRad="38100" dist="38100" dir="2700000" algn="tl">
                    <a:srgbClr val="C0C0C0"/>
                  </a:outerShdw>
                </a:effectLst>
              </a:rPr>
              <a:t>Factors in Forecasting Personnel Requirements </a:t>
            </a:r>
            <a:endParaRPr lang="en-US" noProof="1"/>
          </a:p>
        </p:txBody>
      </p:sp>
      <p:sp>
        <p:nvSpPr>
          <p:cNvPr id="1195034" name="Rectangle 26"/>
          <p:cNvSpPr>
            <a:spLocks noChangeArrowheads="1"/>
          </p:cNvSpPr>
          <p:nvPr/>
        </p:nvSpPr>
        <p:spPr bwMode="auto">
          <a:xfrm>
            <a:off x="228600" y="4038600"/>
            <a:ext cx="2667000" cy="1616075"/>
          </a:xfrm>
          <a:prstGeom prst="rect">
            <a:avLst/>
          </a:prstGeom>
          <a:noFill/>
          <a:ln w="9525">
            <a:noFill/>
            <a:miter lim="800000"/>
            <a:headEnd/>
            <a:tailEnd/>
          </a:ln>
          <a:effectLst/>
        </p:spPr>
        <p:txBody>
          <a:bodyPr>
            <a:spAutoFit/>
          </a:bodyPr>
          <a:lstStyle/>
          <a:p>
            <a:pPr lvl="1" algn="ctr">
              <a:defRPr/>
            </a:pPr>
            <a:r>
              <a:rPr lang="en-US" sz="2000">
                <a:effectLst>
                  <a:outerShdw blurRad="38100" dist="38100" dir="2700000" algn="tl">
                    <a:srgbClr val="C0C0C0"/>
                  </a:outerShdw>
                </a:effectLst>
              </a:rPr>
              <a:t>Projected turnover (as a result of resignation and terminations)</a:t>
            </a:r>
          </a:p>
        </p:txBody>
      </p:sp>
      <p:sp>
        <p:nvSpPr>
          <p:cNvPr id="1195035" name="Rectangle 27"/>
          <p:cNvSpPr>
            <a:spLocks noChangeArrowheads="1"/>
          </p:cNvSpPr>
          <p:nvPr/>
        </p:nvSpPr>
        <p:spPr bwMode="auto">
          <a:xfrm>
            <a:off x="2819400" y="3962400"/>
            <a:ext cx="3124200" cy="1920875"/>
          </a:xfrm>
          <a:prstGeom prst="rect">
            <a:avLst/>
          </a:prstGeom>
          <a:noFill/>
          <a:ln w="9525">
            <a:noFill/>
            <a:miter lim="800000"/>
            <a:headEnd/>
            <a:tailEnd/>
          </a:ln>
          <a:effectLst/>
        </p:spPr>
        <p:txBody>
          <a:bodyPr>
            <a:spAutoFit/>
          </a:bodyPr>
          <a:lstStyle/>
          <a:p>
            <a:pPr lvl="1" algn="ctr">
              <a:defRPr/>
            </a:pPr>
            <a:r>
              <a:rPr lang="en-US" sz="2000">
                <a:effectLst>
                  <a:outerShdw blurRad="38100" dist="38100" dir="2700000" algn="tl">
                    <a:srgbClr val="C0C0C0"/>
                  </a:outerShdw>
                </a:effectLst>
              </a:rPr>
              <a:t>Quality and nature of your employees (in relation to what you see as the changing need of your organization)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FFFFFF"/>
            </a:gs>
            <a:gs pos="50000">
              <a:srgbClr val="FFCCCC"/>
            </a:gs>
            <a:gs pos="100000">
              <a:srgbClr val="FFFFFF"/>
            </a:gs>
          </a:gsLst>
          <a:lin ang="27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FFFFFF"/>
            </a:gs>
            <a:gs pos="50000">
              <a:srgbClr val="FFCCCC"/>
            </a:gs>
            <a:gs pos="100000">
              <a:srgbClr val="FFFFFF"/>
            </a:gs>
          </a:gsLst>
          <a:lin ang="27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15860</TotalTime>
  <Words>1198</Words>
  <Application>Microsoft Office PowerPoint</Application>
  <PresentationFormat>On-screen Show (4:3)</PresentationFormat>
  <Paragraphs>224</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Personal 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MENYAMPAIKAN GAGASAN/IDE</dc:title>
  <dc:creator>Lina Sofiar</dc:creator>
  <cp:lastModifiedBy>axisxl</cp:lastModifiedBy>
  <cp:revision>780</cp:revision>
  <cp:lastPrinted>2003-04-21T09:18:38Z</cp:lastPrinted>
  <dcterms:created xsi:type="dcterms:W3CDTF">2001-06-10T15:04:48Z</dcterms:created>
  <dcterms:modified xsi:type="dcterms:W3CDTF">2017-01-27T09:16:58Z</dcterms:modified>
</cp:coreProperties>
</file>