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 id="270" r:id="rId14"/>
    <p:sldId id="266" r:id="rId15"/>
    <p:sldId id="257"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EBE58FD-1669-4E62-91AF-F58B14BD949A}" type="datetimeFigureOut">
              <a:rPr lang="id-ID" smtClean="0"/>
              <a:t>02/11/2017</a:t>
            </a:fld>
            <a:endParaRPr lang="id-ID"/>
          </a:p>
        </p:txBody>
      </p:sp>
      <p:sp>
        <p:nvSpPr>
          <p:cNvPr id="5" name="Footer Placeholder 4"/>
          <p:cNvSpPr>
            <a:spLocks noGrp="1"/>
          </p:cNvSpPr>
          <p:nvPr>
            <p:ph type="ftr" sz="quarter" idx="11"/>
          </p:nvPr>
        </p:nvSpPr>
        <p:spPr/>
        <p:txBody>
          <a:bodyPr/>
          <a:lstStyle/>
          <a:p>
            <a:endParaRPr lang="id-ID"/>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6DB3282-294F-43DF-B15C-D7EDB2E5135E}" type="slidenum">
              <a:rPr lang="id-ID" smtClean="0"/>
              <a:t>‹#›</a:t>
            </a:fld>
            <a:endParaRPr lang="id-ID"/>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BE58FD-1669-4E62-91AF-F58B14BD949A}" type="datetimeFigureOut">
              <a:rPr lang="id-ID" smtClean="0"/>
              <a:t>02/11/2017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6DB3282-294F-43DF-B15C-D7EDB2E5135E}"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BE58FD-1669-4E62-91AF-F58B14BD949A}" type="datetimeFigureOut">
              <a:rPr lang="id-ID" smtClean="0"/>
              <a:t>02/11/2017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6DB3282-294F-43DF-B15C-D7EDB2E5135E}" type="slidenum">
              <a:rPr lang="id-ID" smtClean="0"/>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id-ID"/>
          </a:p>
        </p:txBody>
      </p:sp>
      <p:sp>
        <p:nvSpPr>
          <p:cNvPr id="3" name="Table Placeholder 2"/>
          <p:cNvSpPr>
            <a:spLocks noGrp="1"/>
          </p:cNvSpPr>
          <p:nvPr>
            <p:ph type="tbl" idx="1"/>
          </p:nvPr>
        </p:nvSpPr>
        <p:spPr>
          <a:xfrm>
            <a:off x="457200" y="1600200"/>
            <a:ext cx="8229600" cy="4525963"/>
          </a:xfrm>
        </p:spPr>
        <p:txBody>
          <a:bodyPr/>
          <a:lstStyle/>
          <a:p>
            <a:endParaRPr lang="id-ID"/>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id-ID"/>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id-ID"/>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B41C88E7-454C-4276-A62F-8CFDCD7E03D5}" type="slidenum">
              <a:rPr lang="id-ID"/>
              <a:pPr/>
              <a:t>‹#›</a:t>
            </a:fld>
            <a:endParaRPr lang="id-ID"/>
          </a:p>
        </p:txBody>
      </p:sp>
    </p:spTree>
    <p:extLst>
      <p:ext uri="{BB962C8B-B14F-4D97-AF65-F5344CB8AC3E}">
        <p14:creationId xmlns:p14="http://schemas.microsoft.com/office/powerpoint/2010/main" val="357410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BE58FD-1669-4E62-91AF-F58B14BD949A}" type="datetimeFigureOut">
              <a:rPr lang="id-ID" smtClean="0"/>
              <a:t>02/11/2017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6DB3282-294F-43DF-B15C-D7EDB2E5135E}"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EBE58FD-1669-4E62-91AF-F58B14BD949A}" type="datetimeFigureOut">
              <a:rPr lang="id-ID" smtClean="0"/>
              <a:t>02/11/2017</a:t>
            </a:fld>
            <a:endParaRPr lang="id-ID"/>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6DB3282-294F-43DF-B15C-D7EDB2E5135E}" type="slidenum">
              <a:rPr lang="id-ID" smtClean="0"/>
              <a:t>‹#›</a:t>
            </a:fld>
            <a:endParaRPr lang="id-ID"/>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BE58FD-1669-4E62-91AF-F58B14BD949A}" type="datetimeFigureOut">
              <a:rPr lang="id-ID" smtClean="0"/>
              <a:t>02/11/2017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6DB3282-294F-43DF-B15C-D7EDB2E5135E}"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BE58FD-1669-4E62-91AF-F58B14BD949A}" type="datetimeFigureOut">
              <a:rPr lang="id-ID" smtClean="0"/>
              <a:t>02/11/2017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6DB3282-294F-43DF-B15C-D7EDB2E5135E}"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BE58FD-1669-4E62-91AF-F58B14BD949A}" type="datetimeFigureOut">
              <a:rPr lang="id-ID" smtClean="0"/>
              <a:t>02/11/2017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6DB3282-294F-43DF-B15C-D7EDB2E5135E}"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EBE58FD-1669-4E62-91AF-F58B14BD949A}" type="datetimeFigureOut">
              <a:rPr lang="id-ID" smtClean="0"/>
              <a:t>02/11/2017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6DB3282-294F-43DF-B15C-D7EDB2E5135E}"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BE58FD-1669-4E62-91AF-F58B14BD949A}" type="datetimeFigureOut">
              <a:rPr lang="id-ID" smtClean="0"/>
              <a:t>02/11/2017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6DB3282-294F-43DF-B15C-D7EDB2E5135E}" type="slidenum">
              <a:rPr lang="id-ID" smtClean="0"/>
              <a:t>‹#›</a:t>
            </a:fld>
            <a:endParaRPr lang="id-ID"/>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3EBE58FD-1669-4E62-91AF-F58B14BD949A}" type="datetimeFigureOut">
              <a:rPr lang="id-ID" smtClean="0"/>
              <a:t>02/11/2017</a:t>
            </a:fld>
            <a:endParaRPr lang="id-ID"/>
          </a:p>
        </p:txBody>
      </p:sp>
      <p:sp>
        <p:nvSpPr>
          <p:cNvPr id="7" name="Slide Number Placeholder 6"/>
          <p:cNvSpPr>
            <a:spLocks noGrp="1"/>
          </p:cNvSpPr>
          <p:nvPr>
            <p:ph type="sldNum" sz="quarter" idx="12"/>
          </p:nvPr>
        </p:nvSpPr>
        <p:spPr/>
        <p:txBody>
          <a:bodyPr/>
          <a:lstStyle/>
          <a:p>
            <a:fld id="{26DB3282-294F-43DF-B15C-D7EDB2E5135E}" type="slidenum">
              <a:rPr lang="id-ID" smtClean="0"/>
              <a:t>‹#›</a:t>
            </a:fld>
            <a:endParaRPr lang="id-ID"/>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id-ID"/>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3EBE58FD-1669-4E62-91AF-F58B14BD949A}" type="datetimeFigureOut">
              <a:rPr lang="id-ID" smtClean="0"/>
              <a:t>02/11/2017</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6DB3282-294F-43DF-B15C-D7EDB2E5135E}" type="slidenum">
              <a:rPr lang="id-ID" smtClean="0"/>
              <a:t>‹#›</a:t>
            </a:fld>
            <a:endParaRPr lang="id-ID"/>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r>
              <a:rPr lang="id-ID" dirty="0" smtClean="0"/>
              <a:t>Hukum bisnis</a:t>
            </a:r>
          </a:p>
          <a:p>
            <a:r>
              <a:rPr lang="id-ID" dirty="0" smtClean="0"/>
              <a:t>Semester gasal </a:t>
            </a:r>
            <a:r>
              <a:rPr lang="id-ID" dirty="0" smtClean="0"/>
              <a:t>2017</a:t>
            </a:r>
            <a:endParaRPr lang="id-ID" dirty="0"/>
          </a:p>
        </p:txBody>
      </p:sp>
      <p:sp>
        <p:nvSpPr>
          <p:cNvPr id="2" name="Title 1"/>
          <p:cNvSpPr>
            <a:spLocks noGrp="1"/>
          </p:cNvSpPr>
          <p:nvPr>
            <p:ph type="ctrTitle"/>
          </p:nvPr>
        </p:nvSpPr>
        <p:spPr/>
        <p:txBody>
          <a:bodyPr/>
          <a:lstStyle/>
          <a:p>
            <a:r>
              <a:rPr lang="id-ID" dirty="0" smtClean="0"/>
              <a:t>Hak Cipta, paten &amp; merek</a:t>
            </a:r>
            <a:endParaRPr lang="id-ID" dirty="0"/>
          </a:p>
        </p:txBody>
      </p:sp>
    </p:spTree>
    <p:extLst>
      <p:ext uri="{BB962C8B-B14F-4D97-AF65-F5344CB8AC3E}">
        <p14:creationId xmlns:p14="http://schemas.microsoft.com/office/powerpoint/2010/main" val="1534682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id-ID" sz="4000"/>
              <a:t>Kasus HAK MEREK</a:t>
            </a:r>
            <a:br>
              <a:rPr lang="id-ID" sz="4000"/>
            </a:br>
            <a:r>
              <a:rPr lang="id-ID" sz="4000" b="1" i="1"/>
              <a:t>Enerjoss </a:t>
            </a:r>
            <a:r>
              <a:rPr lang="id-ID" sz="4000"/>
              <a:t>MENJOTOS </a:t>
            </a:r>
            <a:r>
              <a:rPr lang="id-ID" sz="4000" b="1" i="1"/>
              <a:t>Extrajoss</a:t>
            </a:r>
            <a:endParaRPr lang="id-ID" sz="4000"/>
          </a:p>
        </p:txBody>
      </p:sp>
      <p:sp>
        <p:nvSpPr>
          <p:cNvPr id="9219" name="Rectangle 3"/>
          <p:cNvSpPr>
            <a:spLocks noGrp="1" noChangeArrowheads="1"/>
          </p:cNvSpPr>
          <p:nvPr>
            <p:ph type="body" idx="1"/>
          </p:nvPr>
        </p:nvSpPr>
        <p:spPr>
          <a:xfrm>
            <a:off x="467544" y="1789112"/>
            <a:ext cx="8229600" cy="5068888"/>
          </a:xfrm>
        </p:spPr>
        <p:txBody>
          <a:bodyPr/>
          <a:lstStyle/>
          <a:p>
            <a:pPr>
              <a:lnSpc>
                <a:spcPct val="90000"/>
              </a:lnSpc>
              <a:buFontTx/>
              <a:buNone/>
            </a:pPr>
            <a:r>
              <a:rPr lang="id-ID" sz="2800" dirty="0"/>
              <a:t>		</a:t>
            </a:r>
            <a:r>
              <a:rPr lang="id-ID" sz="3600" i="1" dirty="0"/>
              <a:t>Enerjoss			Extrajoss</a:t>
            </a:r>
          </a:p>
          <a:p>
            <a:pPr>
              <a:lnSpc>
                <a:spcPct val="90000"/>
              </a:lnSpc>
              <a:buFontTx/>
              <a:buNone/>
            </a:pPr>
            <a:r>
              <a:rPr lang="id-ID" sz="2400" dirty="0"/>
              <a:t>PT. Sayap Mas Utama    </a:t>
            </a:r>
            <a:r>
              <a:rPr lang="id-ID" sz="2400" i="1" dirty="0"/>
              <a:t>vs  	   </a:t>
            </a:r>
            <a:r>
              <a:rPr lang="id-ID" sz="2400" dirty="0"/>
              <a:t>PT. Bintang Toejoe</a:t>
            </a:r>
          </a:p>
          <a:p>
            <a:pPr>
              <a:lnSpc>
                <a:spcPct val="90000"/>
              </a:lnSpc>
              <a:buFontTx/>
              <a:buNone/>
            </a:pPr>
            <a:r>
              <a:rPr lang="id-ID" sz="2400" dirty="0"/>
              <a:t>Pokok Perkara :</a:t>
            </a:r>
          </a:p>
          <a:p>
            <a:pPr>
              <a:lnSpc>
                <a:spcPct val="90000"/>
              </a:lnSpc>
              <a:buFontTx/>
              <a:buChar char="-"/>
            </a:pPr>
            <a:r>
              <a:rPr lang="id-ID" sz="2400" dirty="0"/>
              <a:t>Penggunaan kata “jos” pada merek </a:t>
            </a:r>
            <a:r>
              <a:rPr lang="id-ID" sz="2400" i="1" dirty="0"/>
              <a:t>Enerjoss jo.</a:t>
            </a:r>
            <a:r>
              <a:rPr lang="id-ID" sz="2400" dirty="0"/>
              <a:t> Pasal 6 ayat (1) UU Merek</a:t>
            </a:r>
          </a:p>
          <a:p>
            <a:pPr>
              <a:lnSpc>
                <a:spcPct val="90000"/>
              </a:lnSpc>
              <a:buFontTx/>
              <a:buChar char="-"/>
            </a:pPr>
            <a:r>
              <a:rPr lang="id-ID" sz="2400" dirty="0"/>
              <a:t>Pengadilan Niaga Memenangkan </a:t>
            </a:r>
            <a:r>
              <a:rPr lang="id-ID" sz="2400" i="1" dirty="0"/>
              <a:t>Extrajoss.</a:t>
            </a:r>
          </a:p>
          <a:p>
            <a:pPr>
              <a:lnSpc>
                <a:spcPct val="90000"/>
              </a:lnSpc>
              <a:buFontTx/>
              <a:buChar char="-"/>
            </a:pPr>
            <a:r>
              <a:rPr lang="id-ID" sz="2400" dirty="0"/>
              <a:t>Terhadap Putusan Pengadilan Niaga, </a:t>
            </a:r>
            <a:r>
              <a:rPr lang="id-ID" sz="2400" i="1" dirty="0"/>
              <a:t>Enerjoss </a:t>
            </a:r>
            <a:r>
              <a:rPr lang="id-ID" sz="2400" dirty="0"/>
              <a:t>Melakukan Kasasi ke MA dan MA memutuskan:</a:t>
            </a:r>
          </a:p>
          <a:p>
            <a:pPr>
              <a:lnSpc>
                <a:spcPct val="90000"/>
              </a:lnSpc>
              <a:buFontTx/>
              <a:buNone/>
            </a:pPr>
            <a:r>
              <a:rPr lang="id-ID" sz="2400" dirty="0"/>
              <a:t>	a. </a:t>
            </a:r>
            <a:r>
              <a:rPr lang="id-ID" sz="2400" i="1" dirty="0"/>
              <a:t>Extrajoss wajib membayar biaya perkara Rp. 5 jt;</a:t>
            </a:r>
          </a:p>
          <a:p>
            <a:pPr>
              <a:lnSpc>
                <a:spcPct val="90000"/>
              </a:lnSpc>
              <a:buFontTx/>
              <a:buNone/>
            </a:pPr>
            <a:r>
              <a:rPr lang="id-ID" sz="2400" dirty="0"/>
              <a:t>	b. </a:t>
            </a:r>
            <a:r>
              <a:rPr lang="id-ID" sz="2400" i="1" dirty="0"/>
              <a:t>Enerjoss</a:t>
            </a:r>
            <a:r>
              <a:rPr lang="id-ID" sz="2400" dirty="0"/>
              <a:t> berhak menggunakan nama pemegang Sertifikat Merek </a:t>
            </a:r>
            <a:r>
              <a:rPr lang="id-ID" sz="2400" i="1" dirty="0"/>
              <a:t>Enerjoss </a:t>
            </a:r>
            <a:r>
              <a:rPr lang="id-ID" sz="2400" dirty="0"/>
              <a:t>sejak Juli 2000</a:t>
            </a:r>
          </a:p>
          <a:p>
            <a:pPr algn="r">
              <a:lnSpc>
                <a:spcPct val="90000"/>
              </a:lnSpc>
              <a:buFontTx/>
              <a:buNone/>
            </a:pPr>
            <a:r>
              <a:rPr lang="id-ID" sz="1600" dirty="0"/>
              <a:t>Sumber : Trust</a:t>
            </a:r>
          </a:p>
        </p:txBody>
      </p:sp>
    </p:spTree>
    <p:extLst>
      <p:ext uri="{BB962C8B-B14F-4D97-AF65-F5344CB8AC3E}">
        <p14:creationId xmlns:p14="http://schemas.microsoft.com/office/powerpoint/2010/main" val="2048924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id-ID" sz="4000"/>
              <a:t>Kasus HAK MEREK</a:t>
            </a:r>
            <a:br>
              <a:rPr lang="id-ID" sz="4000"/>
            </a:br>
            <a:r>
              <a:rPr lang="id-ID" sz="4000" b="1" i="1"/>
              <a:t>Aqua </a:t>
            </a:r>
            <a:r>
              <a:rPr lang="id-ID" sz="4000"/>
              <a:t>Menghantam </a:t>
            </a:r>
            <a:r>
              <a:rPr lang="id-ID" sz="4000" b="1" i="1"/>
              <a:t>Pesaing</a:t>
            </a:r>
            <a:endParaRPr lang="id-ID" sz="4000"/>
          </a:p>
        </p:txBody>
      </p:sp>
      <p:sp>
        <p:nvSpPr>
          <p:cNvPr id="10243" name="Rectangle 3"/>
          <p:cNvSpPr>
            <a:spLocks noGrp="1" noChangeArrowheads="1"/>
          </p:cNvSpPr>
          <p:nvPr>
            <p:ph type="body" idx="1"/>
          </p:nvPr>
        </p:nvSpPr>
        <p:spPr/>
        <p:txBody>
          <a:bodyPr/>
          <a:lstStyle/>
          <a:p>
            <a:pPr marL="179388" lvl="1" indent="0">
              <a:buFontTx/>
              <a:buNone/>
            </a:pPr>
            <a:r>
              <a:rPr lang="id-ID" dirty="0"/>
              <a:t>	</a:t>
            </a:r>
            <a:r>
              <a:rPr lang="id-ID" sz="2400" dirty="0"/>
              <a:t>Aqua diproduksi oleh</a:t>
            </a:r>
          </a:p>
          <a:p>
            <a:pPr marL="179388" lvl="1" indent="0">
              <a:buFontTx/>
              <a:buNone/>
            </a:pPr>
            <a:r>
              <a:rPr lang="id-ID" sz="2400" dirty="0"/>
              <a:t>	PT. Aqua Golden Missisipi, Tbk.</a:t>
            </a:r>
          </a:p>
          <a:p>
            <a:pPr marL="179388" lvl="1" indent="0">
              <a:buFontTx/>
              <a:buNone/>
            </a:pPr>
            <a:r>
              <a:rPr lang="id-ID" sz="2400" dirty="0"/>
              <a:t>Daftar Pesaing:</a:t>
            </a:r>
          </a:p>
          <a:p>
            <a:pPr marL="179388" lvl="1" indent="0">
              <a:buFontTx/>
              <a:buChar char="-"/>
            </a:pPr>
            <a:r>
              <a:rPr lang="id-ID" sz="2400" i="1" dirty="0"/>
              <a:t>Aquaria,</a:t>
            </a:r>
          </a:p>
          <a:p>
            <a:pPr marL="179388" lvl="1" indent="0">
              <a:buFontTx/>
              <a:buChar char="-"/>
            </a:pPr>
            <a:r>
              <a:rPr lang="id-ID" sz="2400" dirty="0"/>
              <a:t>Club Aqua, dan</a:t>
            </a:r>
          </a:p>
          <a:p>
            <a:pPr marL="179388" lvl="1" indent="0">
              <a:buFontTx/>
              <a:buChar char="-"/>
            </a:pPr>
            <a:r>
              <a:rPr lang="id-ID" sz="2400" dirty="0"/>
              <a:t>beberapa Merek yang memiliki kemiripan atau menggunakan kata </a:t>
            </a:r>
            <a:r>
              <a:rPr lang="id-ID" sz="2400" i="1" dirty="0"/>
              <a:t>Aqua </a:t>
            </a:r>
            <a:r>
              <a:rPr lang="id-ID" sz="2400" dirty="0"/>
              <a:t>atau </a:t>
            </a:r>
            <a:r>
              <a:rPr lang="id-ID" sz="2400" i="1" dirty="0"/>
              <a:t>“qua-qua”</a:t>
            </a:r>
          </a:p>
          <a:p>
            <a:pPr marL="179388" lvl="1" indent="0" algn="r">
              <a:buFontTx/>
              <a:buNone/>
            </a:pPr>
            <a:endParaRPr lang="id-ID" sz="2400" dirty="0"/>
          </a:p>
          <a:p>
            <a:pPr marL="179388" lvl="1" indent="0" algn="r">
              <a:buFontTx/>
              <a:buNone/>
            </a:pPr>
            <a:r>
              <a:rPr lang="id-ID" sz="2400" dirty="0"/>
              <a:t>Sumber : BusinessLaw, 2003</a:t>
            </a:r>
          </a:p>
          <a:p>
            <a:pPr marL="179388" lvl="1" indent="0">
              <a:buFontTx/>
              <a:buNone/>
            </a:pPr>
            <a:endParaRPr lang="id-ID" dirty="0"/>
          </a:p>
        </p:txBody>
      </p:sp>
    </p:spTree>
    <p:extLst>
      <p:ext uri="{BB962C8B-B14F-4D97-AF65-F5344CB8AC3E}">
        <p14:creationId xmlns:p14="http://schemas.microsoft.com/office/powerpoint/2010/main" val="1106770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id-ID"/>
              <a:t>DeSaIn InDuStRi</a:t>
            </a:r>
          </a:p>
        </p:txBody>
      </p:sp>
      <p:graphicFrame>
        <p:nvGraphicFramePr>
          <p:cNvPr id="19509" name="Group 53"/>
          <p:cNvGraphicFramePr>
            <a:graphicFrameLocks noGrp="1"/>
          </p:cNvGraphicFramePr>
          <p:nvPr>
            <p:ph idx="1"/>
          </p:nvPr>
        </p:nvGraphicFramePr>
        <p:xfrm>
          <a:off x="457200" y="1268413"/>
          <a:ext cx="8147050" cy="5342891"/>
        </p:xfrm>
        <a:graphic>
          <a:graphicData uri="http://schemas.openxmlformats.org/drawingml/2006/table">
            <a:tbl>
              <a:tblPr/>
              <a:tblGrid>
                <a:gridCol w="4073525"/>
                <a:gridCol w="4073525"/>
              </a:tblGrid>
              <a:tr h="942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smtClean="0">
                          <a:ln>
                            <a:noFill/>
                          </a:ln>
                          <a:solidFill>
                            <a:schemeClr val="tx1"/>
                          </a:solidFill>
                          <a:effectLst/>
                          <a:latin typeface="Arial" charset="0"/>
                          <a:cs typeface="Arial" charset="0"/>
                        </a:rPr>
                        <a:t>Kategori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smtClean="0">
                          <a:ln>
                            <a:noFill/>
                          </a:ln>
                          <a:solidFill>
                            <a:schemeClr val="tx1"/>
                          </a:solidFill>
                          <a:effectLst/>
                          <a:latin typeface="Arial" charset="0"/>
                          <a:cs typeface="Arial" charset="0"/>
                        </a:rPr>
                        <a:t>Desain Industri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3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smtClean="0">
                          <a:ln>
                            <a:noFill/>
                          </a:ln>
                          <a:solidFill>
                            <a:schemeClr val="tx1"/>
                          </a:solidFill>
                          <a:effectLst/>
                          <a:latin typeface="Arial" charset="0"/>
                          <a:cs typeface="Arial" charset="0"/>
                        </a:rPr>
                        <a:t>Definisi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Hak Eksklusif atas Kreatifitas Berupa Konfigurasi, Komposisi, Warna Garis, dan Gabingan yang Berbentuk Tiga atau Dua Dimensi yang dapat Dihasilkan suatu Produk, Barang, Komoditas Industri atau Kerajinan Tangan.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3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smtClean="0">
                          <a:ln>
                            <a:noFill/>
                          </a:ln>
                          <a:solidFill>
                            <a:schemeClr val="tx1"/>
                          </a:solidFill>
                          <a:effectLst/>
                          <a:latin typeface="Arial" charset="0"/>
                          <a:cs typeface="Arial" charset="0"/>
                        </a:rPr>
                        <a:t>Wujud Hak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Ekonomi &amp; Moral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6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smtClean="0">
                          <a:ln>
                            <a:noFill/>
                          </a:ln>
                          <a:solidFill>
                            <a:schemeClr val="tx1"/>
                          </a:solidFill>
                          <a:effectLst/>
                          <a:latin typeface="Arial" charset="0"/>
                          <a:cs typeface="Arial" charset="0"/>
                        </a:rPr>
                        <a:t>Sumber Karya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Kreatifitas Berdimensi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3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smtClean="0">
                          <a:ln>
                            <a:noFill/>
                          </a:ln>
                          <a:solidFill>
                            <a:schemeClr val="tx1"/>
                          </a:solidFill>
                          <a:effectLst/>
                          <a:latin typeface="Arial" charset="0"/>
                          <a:cs typeface="Arial" charset="0"/>
                        </a:rPr>
                        <a:t>Masa Berlaku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10 th untuk Sejak Tanggal Penerimaan Sertifikat, Didaftarkan dan Diumumkan pada Berita Resmi Desain Industri.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46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800" b="1" i="0" u="none" strike="noStrike" cap="none" normalizeH="0" baseline="0" smtClean="0">
                          <a:ln>
                            <a:noFill/>
                          </a:ln>
                          <a:solidFill>
                            <a:schemeClr val="tx1"/>
                          </a:solidFill>
                          <a:effectLst/>
                          <a:latin typeface="Arial" charset="0"/>
                          <a:cs typeface="Arial" charset="0"/>
                        </a:rPr>
                        <a:t>Sanksi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1600" b="0" i="0" u="none" strike="noStrike" cap="none" normalizeH="0" baseline="0" smtClean="0">
                          <a:ln>
                            <a:noFill/>
                          </a:ln>
                          <a:solidFill>
                            <a:schemeClr val="tx1"/>
                          </a:solidFill>
                          <a:effectLst/>
                          <a:latin typeface="Arial" charset="0"/>
                          <a:cs typeface="Arial" charset="0"/>
                        </a:rPr>
                        <a:t>Kurungan Penjara &amp; Denda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9063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id-ID" sz="4000" dirty="0"/>
              <a:t>Kasus DESAIN INDUSTRI</a:t>
            </a:r>
            <a:br>
              <a:rPr lang="id-ID" sz="4000" dirty="0"/>
            </a:br>
            <a:r>
              <a:rPr lang="id-ID" sz="4000" dirty="0"/>
              <a:t>Jurus </a:t>
            </a:r>
            <a:r>
              <a:rPr lang="id-ID" sz="4000" dirty="0" smtClean="0"/>
              <a:t>Honda </a:t>
            </a:r>
            <a:r>
              <a:rPr lang="id-ID" sz="4000" dirty="0"/>
              <a:t>Menekuk Garuda</a:t>
            </a:r>
          </a:p>
        </p:txBody>
      </p:sp>
      <p:sp>
        <p:nvSpPr>
          <p:cNvPr id="18435" name="Rectangle 3"/>
          <p:cNvSpPr>
            <a:spLocks noGrp="1" noChangeArrowheads="1"/>
          </p:cNvSpPr>
          <p:nvPr>
            <p:ph type="body" idx="1"/>
          </p:nvPr>
        </p:nvSpPr>
        <p:spPr/>
        <p:txBody>
          <a:bodyPr/>
          <a:lstStyle/>
          <a:p>
            <a:pPr marL="0" indent="0">
              <a:lnSpc>
                <a:spcPct val="90000"/>
              </a:lnSpc>
              <a:buFontTx/>
              <a:buNone/>
            </a:pPr>
            <a:r>
              <a:rPr lang="id-ID"/>
              <a:t>		Honda		</a:t>
            </a:r>
            <a:r>
              <a:rPr lang="id-ID" i="1"/>
              <a:t>vs		</a:t>
            </a:r>
            <a:r>
              <a:rPr lang="id-ID"/>
              <a:t>Garuda</a:t>
            </a:r>
          </a:p>
          <a:p>
            <a:pPr marL="0" indent="0">
              <a:lnSpc>
                <a:spcPct val="90000"/>
              </a:lnSpc>
              <a:buFontTx/>
              <a:buNone/>
            </a:pPr>
            <a:r>
              <a:rPr lang="id-ID" i="1"/>
              <a:t>Honda Giken Kabushiki Kaisa </a:t>
            </a:r>
            <a:r>
              <a:rPr lang="id-ID"/>
              <a:t>vs. Pt. Anglo sama Permata Motor</a:t>
            </a:r>
          </a:p>
          <a:p>
            <a:pPr marL="441325" lvl="1" indent="-261938">
              <a:lnSpc>
                <a:spcPct val="90000"/>
              </a:lnSpc>
            </a:pPr>
            <a:r>
              <a:rPr lang="id-ID" sz="2000"/>
              <a:t>Garuda Mendesain Lampu Depan dengan Bidang Segitiga yang Dicirikan dengan Lubang Vertikal, Lampu Belakang dan Bagian samping pada Knlapot yang berupa Variasi Segitiga (Sertifikat Desain Industri Tahun 2003) = Desain Industri Honda (Sertifikat Desain Industri Tahun 2003);</a:t>
            </a:r>
          </a:p>
          <a:p>
            <a:pPr marL="441325" lvl="1" indent="-261938">
              <a:lnSpc>
                <a:spcPct val="90000"/>
              </a:lnSpc>
            </a:pPr>
            <a:r>
              <a:rPr lang="id-ID" sz="2000"/>
              <a:t>Pengadilan Niaga – Surabaya dikuatkan dengan putusan MA menjatuhkan Vonis: Desain kendaraan Roda 2 (dua) garuda untuk Membredel Desainnya.</a:t>
            </a:r>
          </a:p>
          <a:p>
            <a:pPr marL="441325" lvl="1" indent="-261938" algn="r">
              <a:lnSpc>
                <a:spcPct val="90000"/>
              </a:lnSpc>
              <a:buFontTx/>
              <a:buNone/>
            </a:pPr>
            <a:endParaRPr lang="id-ID" sz="1600"/>
          </a:p>
          <a:p>
            <a:pPr marL="441325" lvl="1" indent="-261938" algn="r">
              <a:lnSpc>
                <a:spcPct val="90000"/>
              </a:lnSpc>
              <a:buFontTx/>
              <a:buNone/>
            </a:pPr>
            <a:r>
              <a:rPr lang="id-ID" sz="1600"/>
              <a:t>Sumber : Trust</a:t>
            </a:r>
          </a:p>
        </p:txBody>
      </p:sp>
    </p:spTree>
    <p:extLst>
      <p:ext uri="{BB962C8B-B14F-4D97-AF65-F5344CB8AC3E}">
        <p14:creationId xmlns:p14="http://schemas.microsoft.com/office/powerpoint/2010/main" val="298473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914400" y="457200"/>
            <a:ext cx="6870700" cy="762000"/>
          </a:xfrm>
        </p:spPr>
        <p:txBody>
          <a:bodyPr/>
          <a:lstStyle/>
          <a:p>
            <a:r>
              <a:rPr lang="id-ID" sz="3200" dirty="0" smtClean="0">
                <a:solidFill>
                  <a:schemeClr val="tx2"/>
                </a:solidFill>
              </a:rPr>
              <a:t>diskusi</a:t>
            </a:r>
            <a:endParaRPr lang="en-US" sz="3200" dirty="0">
              <a:solidFill>
                <a:schemeClr val="tx2"/>
              </a:solidFill>
            </a:endParaRPr>
          </a:p>
        </p:txBody>
      </p:sp>
      <p:sp>
        <p:nvSpPr>
          <p:cNvPr id="74755" name="Rectangle 3"/>
          <p:cNvSpPr>
            <a:spLocks noGrp="1" noChangeArrowheads="1"/>
          </p:cNvSpPr>
          <p:nvPr>
            <p:ph type="body" idx="1"/>
          </p:nvPr>
        </p:nvSpPr>
        <p:spPr/>
        <p:txBody>
          <a:bodyPr/>
          <a:lstStyle/>
          <a:p>
            <a:pPr marL="609600" indent="-609600">
              <a:buFontTx/>
              <a:buAutoNum type="arabicPeriod"/>
            </a:pPr>
            <a:r>
              <a:rPr lang="en-US" sz="2800"/>
              <a:t>Apa yang dapat dilakukan pemerintah dalam rangka menanggulangi pembajakan Hak Cipta?</a:t>
            </a:r>
          </a:p>
          <a:p>
            <a:pPr marL="609600" indent="-609600">
              <a:buFontTx/>
              <a:buAutoNum type="arabicPeriod"/>
            </a:pPr>
            <a:endParaRPr lang="en-US" sz="2800"/>
          </a:p>
          <a:p>
            <a:pPr marL="609600" indent="-609600">
              <a:buFontTx/>
              <a:buAutoNum type="arabicPeriod"/>
            </a:pPr>
            <a:r>
              <a:rPr lang="en-US" sz="2800"/>
              <a:t>Apa sajakah kerugian – kerugian yang mungkin dapat timbul dari pembajakan Hak Cipta tersebut?</a:t>
            </a:r>
          </a:p>
          <a:p>
            <a:pPr marL="609600" indent="-609600">
              <a:buFontTx/>
              <a:buAutoNum type="arabicPeriod"/>
            </a:pPr>
            <a:endParaRPr lang="en-US" sz="2000"/>
          </a:p>
        </p:txBody>
      </p:sp>
    </p:spTree>
    <p:extLst>
      <p:ext uri="{BB962C8B-B14F-4D97-AF65-F5344CB8AC3E}">
        <p14:creationId xmlns:p14="http://schemas.microsoft.com/office/powerpoint/2010/main" val="1968735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024580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normAutofit fontScale="90000"/>
          </a:bodyPr>
          <a:lstStyle/>
          <a:p>
            <a:r>
              <a:rPr lang="en-US"/>
              <a:t>Hak Cipta: otomatis atau aktif?</a:t>
            </a:r>
          </a:p>
        </p:txBody>
      </p:sp>
      <p:sp>
        <p:nvSpPr>
          <p:cNvPr id="7173" name="Rectangle 5"/>
          <p:cNvSpPr>
            <a:spLocks noGrp="1" noChangeArrowheads="1"/>
          </p:cNvSpPr>
          <p:nvPr>
            <p:ph type="body" sz="half" idx="1"/>
          </p:nvPr>
        </p:nvSpPr>
        <p:spPr/>
        <p:txBody>
          <a:bodyPr>
            <a:normAutofit fontScale="92500" lnSpcReduction="10000"/>
          </a:bodyPr>
          <a:lstStyle/>
          <a:p>
            <a:pPr>
              <a:lnSpc>
                <a:spcPct val="90000"/>
              </a:lnSpc>
            </a:pPr>
            <a:r>
              <a:rPr lang="en-US" dirty="0" err="1"/>
              <a:t>Pendaftaran</a:t>
            </a:r>
            <a:r>
              <a:rPr lang="en-US" dirty="0"/>
              <a:t> </a:t>
            </a:r>
            <a:r>
              <a:rPr lang="en-US" dirty="0" err="1"/>
              <a:t>ciptaan</a:t>
            </a:r>
            <a:r>
              <a:rPr lang="en-US" dirty="0"/>
              <a:t> </a:t>
            </a:r>
            <a:r>
              <a:rPr lang="en-US" dirty="0" err="1"/>
              <a:t>bukan</a:t>
            </a:r>
            <a:r>
              <a:rPr lang="en-US" dirty="0"/>
              <a:t> </a:t>
            </a:r>
            <a:r>
              <a:rPr lang="en-US" dirty="0" err="1"/>
              <a:t>suatu</a:t>
            </a:r>
            <a:r>
              <a:rPr lang="en-US" dirty="0"/>
              <a:t> </a:t>
            </a:r>
            <a:r>
              <a:rPr lang="en-US" dirty="0" err="1"/>
              <a:t>keharusan</a:t>
            </a:r>
            <a:r>
              <a:rPr lang="en-US" dirty="0"/>
              <a:t> </a:t>
            </a:r>
            <a:r>
              <a:rPr lang="en-US" dirty="0" err="1"/>
              <a:t>bagi</a:t>
            </a:r>
            <a:r>
              <a:rPr lang="en-US" dirty="0"/>
              <a:t> </a:t>
            </a:r>
            <a:r>
              <a:rPr lang="en-US" dirty="0" err="1"/>
              <a:t>pencipta</a:t>
            </a:r>
            <a:r>
              <a:rPr lang="en-US" dirty="0"/>
              <a:t> </a:t>
            </a:r>
            <a:r>
              <a:rPr lang="en-US" dirty="0" err="1"/>
              <a:t>atau</a:t>
            </a:r>
            <a:r>
              <a:rPr lang="en-US" dirty="0"/>
              <a:t> </a:t>
            </a:r>
            <a:r>
              <a:rPr lang="en-US" dirty="0" err="1"/>
              <a:t>pemegang</a:t>
            </a:r>
            <a:r>
              <a:rPr lang="en-US" dirty="0"/>
              <a:t> </a:t>
            </a:r>
            <a:r>
              <a:rPr lang="en-US" dirty="0" err="1"/>
              <a:t>hak</a:t>
            </a:r>
            <a:r>
              <a:rPr lang="en-US" dirty="0"/>
              <a:t> </a:t>
            </a:r>
            <a:r>
              <a:rPr lang="en-US" dirty="0" err="1"/>
              <a:t>cipta</a:t>
            </a:r>
            <a:r>
              <a:rPr lang="en-US" dirty="0"/>
              <a:t>. </a:t>
            </a:r>
          </a:p>
          <a:p>
            <a:pPr>
              <a:lnSpc>
                <a:spcPct val="90000"/>
              </a:lnSpc>
            </a:pPr>
            <a:r>
              <a:rPr lang="en-US" dirty="0" err="1"/>
              <a:t>Timbulnya</a:t>
            </a:r>
            <a:r>
              <a:rPr lang="en-US" dirty="0"/>
              <a:t> </a:t>
            </a:r>
            <a:r>
              <a:rPr lang="en-US" dirty="0" err="1"/>
              <a:t>perlindungan</a:t>
            </a:r>
            <a:r>
              <a:rPr lang="en-US" dirty="0"/>
              <a:t> </a:t>
            </a:r>
            <a:r>
              <a:rPr lang="en-US" dirty="0" err="1"/>
              <a:t>dimulai</a:t>
            </a:r>
            <a:r>
              <a:rPr lang="en-US" dirty="0"/>
              <a:t> </a:t>
            </a:r>
            <a:r>
              <a:rPr lang="en-US" dirty="0" err="1"/>
              <a:t>sejak</a:t>
            </a:r>
            <a:r>
              <a:rPr lang="en-US" dirty="0"/>
              <a:t> </a:t>
            </a:r>
            <a:r>
              <a:rPr lang="en-US" dirty="0" err="1"/>
              <a:t>ciptaan</a:t>
            </a:r>
            <a:r>
              <a:rPr lang="en-US" dirty="0"/>
              <a:t> </a:t>
            </a:r>
            <a:r>
              <a:rPr lang="en-US" dirty="0" err="1"/>
              <a:t>itu</a:t>
            </a:r>
            <a:r>
              <a:rPr lang="en-US" dirty="0"/>
              <a:t> </a:t>
            </a:r>
            <a:r>
              <a:rPr lang="en-US" dirty="0" err="1"/>
              <a:t>ada</a:t>
            </a:r>
            <a:r>
              <a:rPr lang="en-US" dirty="0"/>
              <a:t>  (</a:t>
            </a:r>
            <a:r>
              <a:rPr lang="en-US" dirty="0" err="1"/>
              <a:t>otomatis</a:t>
            </a:r>
            <a:r>
              <a:rPr lang="en-US" dirty="0"/>
              <a:t>) </a:t>
            </a:r>
            <a:r>
              <a:rPr lang="en-US" dirty="0" err="1"/>
              <a:t>atau</a:t>
            </a:r>
            <a:r>
              <a:rPr lang="en-US" dirty="0"/>
              <a:t> </a:t>
            </a:r>
            <a:r>
              <a:rPr lang="en-US" dirty="0" err="1"/>
              <a:t>terwujud</a:t>
            </a:r>
            <a:r>
              <a:rPr lang="en-US" dirty="0"/>
              <a:t> </a:t>
            </a:r>
            <a:r>
              <a:rPr lang="en-US" dirty="0" err="1"/>
              <a:t>dan</a:t>
            </a:r>
            <a:r>
              <a:rPr lang="en-US" dirty="0"/>
              <a:t> </a:t>
            </a:r>
            <a:r>
              <a:rPr lang="en-US" dirty="0" err="1"/>
              <a:t>bukan</a:t>
            </a:r>
            <a:r>
              <a:rPr lang="en-US" dirty="0"/>
              <a:t> </a:t>
            </a:r>
            <a:r>
              <a:rPr lang="en-US" dirty="0" err="1"/>
              <a:t>karena</a:t>
            </a:r>
            <a:r>
              <a:rPr lang="en-US" dirty="0"/>
              <a:t> </a:t>
            </a:r>
            <a:r>
              <a:rPr lang="en-US" dirty="0" err="1"/>
              <a:t>pendaftaran</a:t>
            </a:r>
            <a:endParaRPr lang="en-US" dirty="0"/>
          </a:p>
        </p:txBody>
      </p:sp>
      <p:sp>
        <p:nvSpPr>
          <p:cNvPr id="7174" name="Rectangle 6"/>
          <p:cNvSpPr>
            <a:spLocks noGrp="1" noChangeArrowheads="1"/>
          </p:cNvSpPr>
          <p:nvPr>
            <p:ph type="body" sz="half" idx="2"/>
          </p:nvPr>
        </p:nvSpPr>
        <p:spPr/>
        <p:txBody>
          <a:bodyPr/>
          <a:lstStyle/>
          <a:p>
            <a:pPr>
              <a:lnSpc>
                <a:spcPct val="90000"/>
              </a:lnSpc>
            </a:pPr>
            <a:r>
              <a:rPr lang="en-US"/>
              <a:t>Apabila didaftarkan (aktif), surat pendaftaran ciptaan dapat dijadikan alat bukti awal di pengadilan apabila timbul sengketa di kemudian hari</a:t>
            </a:r>
          </a:p>
        </p:txBody>
      </p:sp>
    </p:spTree>
    <p:extLst>
      <p:ext uri="{BB962C8B-B14F-4D97-AF65-F5344CB8AC3E}">
        <p14:creationId xmlns:p14="http://schemas.microsoft.com/office/powerpoint/2010/main" val="268972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Fair use /Fair dealing</a:t>
            </a:r>
          </a:p>
        </p:txBody>
      </p:sp>
      <p:sp>
        <p:nvSpPr>
          <p:cNvPr id="6147" name="Rectangle 3"/>
          <p:cNvSpPr>
            <a:spLocks noGrp="1" noChangeArrowheads="1"/>
          </p:cNvSpPr>
          <p:nvPr>
            <p:ph type="body" idx="1"/>
          </p:nvPr>
        </p:nvSpPr>
        <p:spPr/>
        <p:txBody>
          <a:bodyPr/>
          <a:lstStyle/>
          <a:p>
            <a:pPr>
              <a:lnSpc>
                <a:spcPct val="90000"/>
              </a:lnSpc>
            </a:pPr>
            <a:r>
              <a:rPr lang="en-US" sz="2800" dirty="0" err="1"/>
              <a:t>Pengecualian</a:t>
            </a:r>
            <a:r>
              <a:rPr lang="en-US" sz="2800" dirty="0"/>
              <a:t> </a:t>
            </a:r>
            <a:r>
              <a:rPr lang="en-US" sz="2800" dirty="0" err="1"/>
              <a:t>hak</a:t>
            </a:r>
            <a:r>
              <a:rPr lang="en-US" sz="2800" dirty="0"/>
              <a:t> </a:t>
            </a:r>
            <a:r>
              <a:rPr lang="en-US" sz="2800" dirty="0" err="1"/>
              <a:t>cipta</a:t>
            </a:r>
            <a:r>
              <a:rPr lang="en-US" sz="2800" dirty="0"/>
              <a:t> ; </a:t>
            </a:r>
            <a:r>
              <a:rPr lang="en-US" sz="2800" dirty="0" err="1"/>
              <a:t>memungkinkan</a:t>
            </a:r>
            <a:r>
              <a:rPr lang="en-US" sz="2800" dirty="0"/>
              <a:t> </a:t>
            </a:r>
            <a:r>
              <a:rPr lang="en-US" sz="2800" dirty="0" err="1"/>
              <a:t>perbanyakan</a:t>
            </a:r>
            <a:r>
              <a:rPr lang="en-US" sz="2800" dirty="0"/>
              <a:t> </a:t>
            </a:r>
            <a:r>
              <a:rPr lang="en-US" sz="2800" dirty="0" err="1"/>
              <a:t>ciptaan</a:t>
            </a:r>
            <a:r>
              <a:rPr lang="en-US" sz="2800" dirty="0"/>
              <a:t> </a:t>
            </a:r>
            <a:r>
              <a:rPr lang="en-US" sz="2800" dirty="0" err="1"/>
              <a:t>tanpa</a:t>
            </a:r>
            <a:r>
              <a:rPr lang="en-US" sz="2800" dirty="0"/>
              <a:t> </a:t>
            </a:r>
            <a:r>
              <a:rPr lang="en-US" sz="2800" dirty="0" err="1"/>
              <a:t>dianggap</a:t>
            </a:r>
            <a:r>
              <a:rPr lang="en-US" sz="2800" dirty="0"/>
              <a:t> </a:t>
            </a:r>
            <a:r>
              <a:rPr lang="en-US" sz="2800" dirty="0" err="1"/>
              <a:t>melanggar</a:t>
            </a:r>
            <a:r>
              <a:rPr lang="en-US" sz="2800" dirty="0"/>
              <a:t> </a:t>
            </a:r>
            <a:r>
              <a:rPr lang="en-US" sz="2800" dirty="0" err="1"/>
              <a:t>hak</a:t>
            </a:r>
            <a:r>
              <a:rPr lang="en-US" sz="2800" dirty="0"/>
              <a:t> </a:t>
            </a:r>
            <a:r>
              <a:rPr lang="en-US" sz="2800" dirty="0" err="1"/>
              <a:t>cipta</a:t>
            </a:r>
            <a:endParaRPr lang="en-US" sz="2800" dirty="0"/>
          </a:p>
          <a:p>
            <a:pPr>
              <a:lnSpc>
                <a:spcPct val="90000"/>
              </a:lnSpc>
            </a:pPr>
            <a:r>
              <a:rPr lang="en-US" sz="2800" dirty="0" err="1"/>
              <a:t>Misal</a:t>
            </a:r>
            <a:r>
              <a:rPr lang="en-US" sz="2800" dirty="0"/>
              <a:t>: </a:t>
            </a:r>
            <a:r>
              <a:rPr lang="en-US" sz="2800" dirty="0" err="1"/>
              <a:t>pemakaian</a:t>
            </a:r>
            <a:r>
              <a:rPr lang="en-US" sz="2800" dirty="0"/>
              <a:t> </a:t>
            </a:r>
            <a:r>
              <a:rPr lang="en-US" sz="2800" dirty="0" err="1"/>
              <a:t>ciptaan</a:t>
            </a:r>
            <a:r>
              <a:rPr lang="en-US" sz="2800" dirty="0"/>
              <a:t> </a:t>
            </a:r>
            <a:r>
              <a:rPr lang="en-US" sz="2800" dirty="0" err="1"/>
              <a:t>dengan</a:t>
            </a:r>
            <a:r>
              <a:rPr lang="en-US" sz="2800" dirty="0"/>
              <a:t> </a:t>
            </a:r>
            <a:r>
              <a:rPr lang="en-US" sz="2800" dirty="0" err="1"/>
              <a:t>mencantumkan</a:t>
            </a:r>
            <a:r>
              <a:rPr lang="en-US" sz="2800" dirty="0"/>
              <a:t> </a:t>
            </a:r>
            <a:r>
              <a:rPr lang="en-US" sz="2800" dirty="0" err="1"/>
              <a:t>sumber</a:t>
            </a:r>
            <a:r>
              <a:rPr lang="en-US" sz="2800" dirty="0"/>
              <a:t> </a:t>
            </a:r>
            <a:r>
              <a:rPr lang="en-US" sz="2800" dirty="0" err="1"/>
              <a:t>secara</a:t>
            </a:r>
            <a:r>
              <a:rPr lang="en-US" sz="2800" dirty="0"/>
              <a:t> </a:t>
            </a:r>
            <a:r>
              <a:rPr lang="en-US" sz="2800" dirty="0" err="1"/>
              <a:t>jelas</a:t>
            </a:r>
            <a:r>
              <a:rPr lang="en-US" sz="2800" dirty="0"/>
              <a:t> </a:t>
            </a:r>
            <a:r>
              <a:rPr lang="en-US" sz="2800" dirty="0" err="1"/>
              <a:t>dan</a:t>
            </a:r>
            <a:r>
              <a:rPr lang="en-US" sz="2800" dirty="0"/>
              <a:t> </a:t>
            </a:r>
            <a:r>
              <a:rPr lang="en-US" sz="2800" dirty="0" err="1"/>
              <a:t>untuk</a:t>
            </a:r>
            <a:r>
              <a:rPr lang="en-US" sz="2800" dirty="0"/>
              <a:t> </a:t>
            </a:r>
            <a:r>
              <a:rPr lang="en-US" sz="2800" dirty="0" err="1"/>
              <a:t>kegiatan</a:t>
            </a:r>
            <a:r>
              <a:rPr lang="en-US" sz="2800" dirty="0"/>
              <a:t> non-</a:t>
            </a:r>
            <a:r>
              <a:rPr lang="en-US" sz="2800" dirty="0" err="1"/>
              <a:t>komersial</a:t>
            </a:r>
            <a:r>
              <a:rPr lang="en-US" sz="2800" dirty="0"/>
              <a:t>; </a:t>
            </a:r>
            <a:r>
              <a:rPr lang="en-US" sz="2800" dirty="0" err="1"/>
              <a:t>penggunaan</a:t>
            </a:r>
            <a:r>
              <a:rPr lang="en-US" sz="2800" dirty="0"/>
              <a:t> </a:t>
            </a:r>
            <a:r>
              <a:rPr lang="en-US" sz="2800" dirty="0" err="1"/>
              <a:t>foto</a:t>
            </a:r>
            <a:r>
              <a:rPr lang="en-US" sz="2800" dirty="0"/>
              <a:t> </a:t>
            </a:r>
            <a:r>
              <a:rPr lang="en-US" sz="2800" dirty="0" err="1"/>
              <a:t>potret</a:t>
            </a:r>
            <a:r>
              <a:rPr lang="en-US" sz="2800" dirty="0"/>
              <a:t> </a:t>
            </a:r>
            <a:r>
              <a:rPr lang="en-US" sz="2800" dirty="0" err="1"/>
              <a:t>seseorang</a:t>
            </a:r>
            <a:r>
              <a:rPr lang="en-US" sz="2800" dirty="0"/>
              <a:t> yang </a:t>
            </a:r>
            <a:r>
              <a:rPr lang="en-US" sz="2800" dirty="0" err="1"/>
              <a:t>selaras</a:t>
            </a:r>
            <a:r>
              <a:rPr lang="en-US" sz="2800" dirty="0"/>
              <a:t> </a:t>
            </a:r>
            <a:r>
              <a:rPr lang="en-US" sz="2800" dirty="0" err="1"/>
              <a:t>dengan</a:t>
            </a:r>
            <a:r>
              <a:rPr lang="en-US" sz="2800" dirty="0"/>
              <a:t> </a:t>
            </a:r>
            <a:r>
              <a:rPr lang="en-US" sz="2800" dirty="0" err="1"/>
              <a:t>kepentingan</a:t>
            </a:r>
            <a:r>
              <a:rPr lang="en-US" sz="2800" dirty="0"/>
              <a:t> yang </a:t>
            </a:r>
            <a:r>
              <a:rPr lang="en-US" sz="2800" dirty="0" err="1"/>
              <a:t>wajar</a:t>
            </a:r>
            <a:r>
              <a:rPr lang="en-US" sz="2800" dirty="0"/>
              <a:t> </a:t>
            </a:r>
            <a:r>
              <a:rPr lang="en-US" sz="2800" dirty="0" err="1"/>
              <a:t>dari</a:t>
            </a:r>
            <a:r>
              <a:rPr lang="en-US" sz="2800" dirty="0"/>
              <a:t> orang yang </a:t>
            </a:r>
            <a:r>
              <a:rPr lang="en-US" sz="2800" dirty="0" err="1"/>
              <a:t>dipotret</a:t>
            </a:r>
            <a:endParaRPr lang="en-US" sz="2800" dirty="0"/>
          </a:p>
          <a:p>
            <a:pPr>
              <a:lnSpc>
                <a:spcPct val="90000"/>
              </a:lnSpc>
            </a:pPr>
            <a:endParaRPr lang="en-US" dirty="0"/>
          </a:p>
        </p:txBody>
      </p:sp>
    </p:spTree>
    <p:extLst>
      <p:ext uri="{BB962C8B-B14F-4D97-AF65-F5344CB8AC3E}">
        <p14:creationId xmlns:p14="http://schemas.microsoft.com/office/powerpoint/2010/main" val="128681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Paten</a:t>
            </a:r>
          </a:p>
        </p:txBody>
      </p:sp>
      <p:sp>
        <p:nvSpPr>
          <p:cNvPr id="9219" name="Rectangle 3"/>
          <p:cNvSpPr>
            <a:spLocks noGrp="1" noChangeArrowheads="1"/>
          </p:cNvSpPr>
          <p:nvPr>
            <p:ph type="body" idx="1"/>
          </p:nvPr>
        </p:nvSpPr>
        <p:spPr/>
        <p:txBody>
          <a:bodyPr/>
          <a:lstStyle/>
          <a:p>
            <a:pPr>
              <a:buFontTx/>
              <a:buNone/>
            </a:pPr>
            <a:r>
              <a:rPr lang="en-US"/>
              <a:t>	UU no. 14 tahun 2001 (ps. 1 ay. 1) tentang paten, yaitu “hak eksklusif dari negara kepada inventor atas hasil invensinya di bidang teknologi, yang untuk selama waktu tertentu melaksanakan sendiri invensinya tersebut atau memberikan persetujuannya kepada pihak lain untuk melaksanakannya</a:t>
            </a:r>
          </a:p>
        </p:txBody>
      </p:sp>
    </p:spTree>
    <p:extLst>
      <p:ext uri="{BB962C8B-B14F-4D97-AF65-F5344CB8AC3E}">
        <p14:creationId xmlns:p14="http://schemas.microsoft.com/office/powerpoint/2010/main" val="3660647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Sifat paten</a:t>
            </a:r>
          </a:p>
        </p:txBody>
      </p:sp>
      <p:sp>
        <p:nvSpPr>
          <p:cNvPr id="12291" name="Rectangle 3"/>
          <p:cNvSpPr>
            <a:spLocks noGrp="1" noChangeArrowheads="1"/>
          </p:cNvSpPr>
          <p:nvPr>
            <p:ph type="body" idx="1"/>
          </p:nvPr>
        </p:nvSpPr>
        <p:spPr/>
        <p:txBody>
          <a:bodyPr/>
          <a:lstStyle/>
          <a:p>
            <a:pPr>
              <a:lnSpc>
                <a:spcPct val="90000"/>
              </a:lnSpc>
            </a:pPr>
            <a:r>
              <a:rPr lang="en-US" sz="2800" dirty="0" err="1"/>
              <a:t>Pemberian</a:t>
            </a:r>
            <a:r>
              <a:rPr lang="en-US" sz="2800" dirty="0"/>
              <a:t> </a:t>
            </a:r>
            <a:r>
              <a:rPr lang="en-US" sz="2800" dirty="0" err="1"/>
              <a:t>hak</a:t>
            </a:r>
            <a:r>
              <a:rPr lang="en-US" sz="2800" dirty="0"/>
              <a:t> </a:t>
            </a:r>
            <a:r>
              <a:rPr lang="en-US" sz="2800" dirty="0" err="1"/>
              <a:t>eksklusif</a:t>
            </a:r>
            <a:r>
              <a:rPr lang="en-US" sz="2800" dirty="0"/>
              <a:t> </a:t>
            </a:r>
            <a:r>
              <a:rPr lang="en-US" sz="2800" dirty="0" err="1"/>
              <a:t>tidak</a:t>
            </a:r>
            <a:r>
              <a:rPr lang="en-US" sz="2800" dirty="0"/>
              <a:t> </a:t>
            </a:r>
            <a:r>
              <a:rPr lang="en-US" sz="2800" dirty="0" err="1"/>
              <a:t>dapat</a:t>
            </a:r>
            <a:r>
              <a:rPr lang="en-US" sz="2800" dirty="0"/>
              <a:t> </a:t>
            </a:r>
            <a:r>
              <a:rPr lang="en-US" sz="2800" dirty="0" err="1"/>
              <a:t>dianggap</a:t>
            </a:r>
            <a:r>
              <a:rPr lang="en-US" sz="2800" dirty="0"/>
              <a:t> </a:t>
            </a:r>
            <a:r>
              <a:rPr lang="en-US" sz="2800" dirty="0" err="1"/>
              <a:t>hak</a:t>
            </a:r>
            <a:r>
              <a:rPr lang="en-US" sz="2800" dirty="0"/>
              <a:t> </a:t>
            </a:r>
            <a:r>
              <a:rPr lang="en-US" sz="2800" dirty="0" err="1"/>
              <a:t>monopoli</a:t>
            </a:r>
            <a:endParaRPr lang="en-US" sz="2800" dirty="0"/>
          </a:p>
          <a:p>
            <a:pPr>
              <a:lnSpc>
                <a:spcPct val="90000"/>
              </a:lnSpc>
            </a:pPr>
            <a:r>
              <a:rPr lang="en-US" sz="2800" dirty="0"/>
              <a:t>Paten </a:t>
            </a:r>
            <a:r>
              <a:rPr lang="en-US" sz="2800" dirty="0" err="1"/>
              <a:t>diikuti</a:t>
            </a:r>
            <a:r>
              <a:rPr lang="en-US" sz="2800" dirty="0"/>
              <a:t> </a:t>
            </a:r>
            <a:r>
              <a:rPr lang="en-US" sz="2800" dirty="0" err="1"/>
              <a:t>berbagai</a:t>
            </a:r>
            <a:r>
              <a:rPr lang="en-US" sz="2800" dirty="0"/>
              <a:t> </a:t>
            </a:r>
            <a:r>
              <a:rPr lang="en-US" sz="2800" dirty="0" err="1"/>
              <a:t>hak-hak</a:t>
            </a:r>
            <a:r>
              <a:rPr lang="en-US" sz="2800" dirty="0"/>
              <a:t> yang </a:t>
            </a:r>
            <a:r>
              <a:rPr lang="en-US" sz="2800" dirty="0" err="1"/>
              <a:t>melekat</a:t>
            </a:r>
            <a:r>
              <a:rPr lang="en-US" sz="2800" dirty="0"/>
              <a:t> </a:t>
            </a:r>
            <a:r>
              <a:rPr lang="en-US" sz="2800" dirty="0" err="1"/>
              <a:t>pada</a:t>
            </a:r>
            <a:r>
              <a:rPr lang="en-US" sz="2800" dirty="0"/>
              <a:t> paten </a:t>
            </a:r>
            <a:r>
              <a:rPr lang="en-US" sz="2800" dirty="0" err="1"/>
              <a:t>itu</a:t>
            </a:r>
            <a:endParaRPr lang="en-US" sz="2800" dirty="0"/>
          </a:p>
          <a:p>
            <a:pPr>
              <a:lnSpc>
                <a:spcPct val="90000"/>
              </a:lnSpc>
            </a:pPr>
            <a:r>
              <a:rPr lang="en-US" sz="2800" dirty="0" err="1"/>
              <a:t>Teritorial</a:t>
            </a:r>
            <a:endParaRPr lang="en-US" sz="2800" dirty="0"/>
          </a:p>
          <a:p>
            <a:pPr>
              <a:lnSpc>
                <a:spcPct val="90000"/>
              </a:lnSpc>
            </a:pPr>
            <a:r>
              <a:rPr lang="en-US" sz="2800" dirty="0" err="1"/>
              <a:t>Terdapat</a:t>
            </a:r>
            <a:r>
              <a:rPr lang="en-US" sz="2800" dirty="0"/>
              <a:t> </a:t>
            </a:r>
            <a:r>
              <a:rPr lang="en-US" sz="2800" dirty="0" err="1"/>
              <a:t>pembagian</a:t>
            </a:r>
            <a:r>
              <a:rPr lang="en-US" sz="2800" dirty="0"/>
              <a:t> </a:t>
            </a:r>
            <a:r>
              <a:rPr lang="en-US" sz="2800" dirty="0" err="1"/>
              <a:t>kewenangan</a:t>
            </a:r>
            <a:r>
              <a:rPr lang="en-US" sz="2800" dirty="0"/>
              <a:t>: </a:t>
            </a:r>
            <a:r>
              <a:rPr lang="en-US" sz="2800" dirty="0" err="1"/>
              <a:t>Pengadilan</a:t>
            </a:r>
            <a:r>
              <a:rPr lang="en-US" sz="2800" dirty="0"/>
              <a:t> </a:t>
            </a:r>
            <a:r>
              <a:rPr lang="en-US" sz="2800" dirty="0" err="1"/>
              <a:t>Umum</a:t>
            </a:r>
            <a:r>
              <a:rPr lang="en-US" sz="2800" dirty="0"/>
              <a:t> </a:t>
            </a:r>
            <a:r>
              <a:rPr lang="en-US" sz="2800" dirty="0" err="1"/>
              <a:t>mengurus</a:t>
            </a:r>
            <a:r>
              <a:rPr lang="en-US" sz="2800" dirty="0"/>
              <a:t>  </a:t>
            </a:r>
            <a:r>
              <a:rPr lang="en-US" sz="2800" dirty="0" err="1"/>
              <a:t>pelanggaran</a:t>
            </a:r>
            <a:r>
              <a:rPr lang="en-US" sz="2800" dirty="0"/>
              <a:t> paten, </a:t>
            </a:r>
            <a:r>
              <a:rPr lang="en-US" sz="2800" dirty="0" err="1"/>
              <a:t>Pengadilan</a:t>
            </a:r>
            <a:r>
              <a:rPr lang="en-US" sz="2800" dirty="0"/>
              <a:t> </a:t>
            </a:r>
            <a:r>
              <a:rPr lang="en-US" sz="2800" dirty="0" err="1"/>
              <a:t>Niaga</a:t>
            </a:r>
            <a:r>
              <a:rPr lang="en-US" sz="2800" dirty="0"/>
              <a:t> </a:t>
            </a:r>
            <a:r>
              <a:rPr lang="en-US" sz="2800" dirty="0" err="1"/>
              <a:t>mengurus</a:t>
            </a:r>
            <a:r>
              <a:rPr lang="en-US" sz="2800" dirty="0"/>
              <a:t> </a:t>
            </a:r>
            <a:r>
              <a:rPr lang="en-US" sz="2800" dirty="0" err="1"/>
              <a:t>kesahihan</a:t>
            </a:r>
            <a:r>
              <a:rPr lang="en-US" sz="2800" dirty="0"/>
              <a:t> </a:t>
            </a:r>
            <a:r>
              <a:rPr lang="en-US" sz="2800" dirty="0" err="1"/>
              <a:t>sertifikat</a:t>
            </a:r>
            <a:r>
              <a:rPr lang="en-US" sz="2800" dirty="0"/>
              <a:t> paten</a:t>
            </a:r>
          </a:p>
          <a:p>
            <a:pPr>
              <a:lnSpc>
                <a:spcPct val="90000"/>
              </a:lnSpc>
            </a:pPr>
            <a:endParaRPr lang="en-US" dirty="0"/>
          </a:p>
        </p:txBody>
      </p:sp>
    </p:spTree>
    <p:extLst>
      <p:ext uri="{BB962C8B-B14F-4D97-AF65-F5344CB8AC3E}">
        <p14:creationId xmlns:p14="http://schemas.microsoft.com/office/powerpoint/2010/main" val="2129041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Subyek yang dapat dipatenkan</a:t>
            </a:r>
          </a:p>
        </p:txBody>
      </p:sp>
      <p:sp>
        <p:nvSpPr>
          <p:cNvPr id="13315" name="Rectangle 3"/>
          <p:cNvSpPr>
            <a:spLocks noGrp="1" noChangeArrowheads="1"/>
          </p:cNvSpPr>
          <p:nvPr>
            <p:ph type="body" idx="1"/>
          </p:nvPr>
        </p:nvSpPr>
        <p:spPr/>
        <p:txBody>
          <a:bodyPr/>
          <a:lstStyle/>
          <a:p>
            <a:r>
              <a:rPr lang="en-US"/>
              <a:t>Proses</a:t>
            </a:r>
          </a:p>
          <a:p>
            <a:pPr lvl="1"/>
            <a:r>
              <a:rPr lang="en-US"/>
              <a:t>Mencakup algoritma, metode bisnis, perangkat lunak, teknik medis dll.</a:t>
            </a:r>
          </a:p>
          <a:p>
            <a:r>
              <a:rPr lang="en-US"/>
              <a:t>Mesin</a:t>
            </a:r>
          </a:p>
          <a:p>
            <a:pPr lvl="1"/>
            <a:r>
              <a:rPr lang="en-US"/>
              <a:t>Mencakup alat dan aparat</a:t>
            </a:r>
          </a:p>
          <a:p>
            <a:r>
              <a:rPr lang="en-US"/>
              <a:t>Barang yang diproduksi &amp; digunakan</a:t>
            </a:r>
          </a:p>
          <a:p>
            <a:pPr lvl="1"/>
            <a:r>
              <a:rPr lang="en-US"/>
              <a:t>Mencakup perangkat mekanik, perangkat elektronik, komposisi materi</a:t>
            </a:r>
          </a:p>
        </p:txBody>
      </p:sp>
    </p:spTree>
    <p:extLst>
      <p:ext uri="{BB962C8B-B14F-4D97-AF65-F5344CB8AC3E}">
        <p14:creationId xmlns:p14="http://schemas.microsoft.com/office/powerpoint/2010/main" val="4221720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Merek</a:t>
            </a:r>
          </a:p>
        </p:txBody>
      </p:sp>
      <p:sp>
        <p:nvSpPr>
          <p:cNvPr id="15363" name="Rectangle 3"/>
          <p:cNvSpPr>
            <a:spLocks noGrp="1" noChangeArrowheads="1"/>
          </p:cNvSpPr>
          <p:nvPr>
            <p:ph type="body" idx="1"/>
          </p:nvPr>
        </p:nvSpPr>
        <p:spPr/>
        <p:txBody>
          <a:bodyPr>
            <a:normAutofit fontScale="92500" lnSpcReduction="10000"/>
          </a:bodyPr>
          <a:lstStyle/>
          <a:p>
            <a:pPr>
              <a:lnSpc>
                <a:spcPct val="90000"/>
              </a:lnSpc>
            </a:pPr>
            <a:r>
              <a:rPr lang="en-US" sz="2800" dirty="0"/>
              <a:t>UU no. 15 </a:t>
            </a:r>
            <a:r>
              <a:rPr lang="en-US" sz="2800" dirty="0" err="1"/>
              <a:t>tahun</a:t>
            </a:r>
            <a:r>
              <a:rPr lang="en-US" sz="2800" dirty="0"/>
              <a:t> 2001</a:t>
            </a:r>
          </a:p>
          <a:p>
            <a:pPr>
              <a:lnSpc>
                <a:spcPct val="90000"/>
              </a:lnSpc>
            </a:pPr>
            <a:r>
              <a:rPr lang="en-US" sz="2800" dirty="0" err="1"/>
              <a:t>Adalah</a:t>
            </a:r>
            <a:r>
              <a:rPr lang="en-US" sz="2800" dirty="0"/>
              <a:t> </a:t>
            </a:r>
            <a:r>
              <a:rPr lang="en-US" sz="2800" dirty="0" err="1"/>
              <a:t>tanda</a:t>
            </a:r>
            <a:r>
              <a:rPr lang="en-US" sz="2800" dirty="0"/>
              <a:t> </a:t>
            </a:r>
            <a:r>
              <a:rPr lang="en-US" sz="2800" dirty="0" err="1"/>
              <a:t>berupa</a:t>
            </a:r>
            <a:r>
              <a:rPr lang="en-US" sz="2800" dirty="0"/>
              <a:t> </a:t>
            </a:r>
            <a:r>
              <a:rPr lang="en-US" sz="2800" dirty="0" err="1"/>
              <a:t>gambar</a:t>
            </a:r>
            <a:r>
              <a:rPr lang="en-US" sz="2800" dirty="0"/>
              <a:t>, </a:t>
            </a:r>
            <a:r>
              <a:rPr lang="en-US" sz="2800" dirty="0" err="1"/>
              <a:t>nama</a:t>
            </a:r>
            <a:r>
              <a:rPr lang="en-US" sz="2800" dirty="0"/>
              <a:t>, kata, </a:t>
            </a:r>
            <a:r>
              <a:rPr lang="en-US" sz="2800" dirty="0" err="1"/>
              <a:t>huruf</a:t>
            </a:r>
            <a:r>
              <a:rPr lang="en-US" sz="2800" dirty="0"/>
              <a:t>, </a:t>
            </a:r>
            <a:r>
              <a:rPr lang="en-US" sz="2800" dirty="0" err="1"/>
              <a:t>angka-angka</a:t>
            </a:r>
            <a:r>
              <a:rPr lang="en-US" sz="2800" dirty="0"/>
              <a:t>, </a:t>
            </a:r>
            <a:r>
              <a:rPr lang="en-US" sz="2800" dirty="0" err="1"/>
              <a:t>susunan</a:t>
            </a:r>
            <a:r>
              <a:rPr lang="en-US" sz="2800" dirty="0"/>
              <a:t> </a:t>
            </a:r>
            <a:r>
              <a:rPr lang="en-US" sz="2800" dirty="0" err="1"/>
              <a:t>atau</a:t>
            </a:r>
            <a:r>
              <a:rPr lang="en-US" sz="2800" dirty="0"/>
              <a:t> </a:t>
            </a:r>
            <a:r>
              <a:rPr lang="en-US" sz="2800" dirty="0" err="1"/>
              <a:t>kombinasi</a:t>
            </a:r>
            <a:r>
              <a:rPr lang="en-US" sz="2800" dirty="0"/>
              <a:t> </a:t>
            </a:r>
            <a:r>
              <a:rPr lang="en-US" sz="2800" dirty="0" err="1"/>
              <a:t>dari</a:t>
            </a:r>
            <a:r>
              <a:rPr lang="en-US" sz="2800" dirty="0"/>
              <a:t> </a:t>
            </a:r>
            <a:r>
              <a:rPr lang="en-US" sz="2800" dirty="0" err="1"/>
              <a:t>unsur-unsur</a:t>
            </a:r>
            <a:r>
              <a:rPr lang="en-US" sz="2800" dirty="0"/>
              <a:t> </a:t>
            </a:r>
            <a:r>
              <a:rPr lang="en-US" sz="2800" dirty="0" err="1"/>
              <a:t>tersebut</a:t>
            </a:r>
            <a:r>
              <a:rPr lang="en-US" sz="2800" dirty="0"/>
              <a:t> yang </a:t>
            </a:r>
            <a:r>
              <a:rPr lang="en-US" sz="2800" dirty="0" err="1"/>
              <a:t>memiliki</a:t>
            </a:r>
            <a:r>
              <a:rPr lang="en-US" sz="2800" dirty="0"/>
              <a:t> </a:t>
            </a:r>
            <a:r>
              <a:rPr lang="en-US" sz="2800" dirty="0" err="1"/>
              <a:t>daya</a:t>
            </a:r>
            <a:r>
              <a:rPr lang="en-US" sz="2800" dirty="0"/>
              <a:t> </a:t>
            </a:r>
            <a:r>
              <a:rPr lang="en-US" sz="2800" dirty="0" err="1"/>
              <a:t>pembeda</a:t>
            </a:r>
            <a:r>
              <a:rPr lang="en-US" sz="2800" dirty="0"/>
              <a:t> </a:t>
            </a:r>
            <a:r>
              <a:rPr lang="en-US" sz="2800" dirty="0" err="1"/>
              <a:t>dan</a:t>
            </a:r>
            <a:r>
              <a:rPr lang="en-US" sz="2800" dirty="0"/>
              <a:t> </a:t>
            </a:r>
            <a:r>
              <a:rPr lang="en-US" sz="2800" dirty="0" err="1"/>
              <a:t>digunakan</a:t>
            </a:r>
            <a:r>
              <a:rPr lang="en-US" sz="2800" dirty="0"/>
              <a:t> </a:t>
            </a:r>
            <a:r>
              <a:rPr lang="en-US" sz="2800" dirty="0" err="1"/>
              <a:t>dalam</a:t>
            </a:r>
            <a:r>
              <a:rPr lang="en-US" sz="2800" dirty="0"/>
              <a:t> </a:t>
            </a:r>
            <a:r>
              <a:rPr lang="en-US" sz="2800" dirty="0" err="1"/>
              <a:t>kegiatan</a:t>
            </a:r>
            <a:r>
              <a:rPr lang="en-US" sz="2800" dirty="0"/>
              <a:t> </a:t>
            </a:r>
            <a:r>
              <a:rPr lang="en-US" sz="2800" dirty="0" err="1"/>
              <a:t>perdagangan</a:t>
            </a:r>
            <a:r>
              <a:rPr lang="en-US" sz="2800" dirty="0"/>
              <a:t> </a:t>
            </a:r>
            <a:r>
              <a:rPr lang="en-US" sz="2800" dirty="0" err="1"/>
              <a:t>barang</a:t>
            </a:r>
            <a:r>
              <a:rPr lang="en-US" sz="2800" dirty="0"/>
              <a:t> </a:t>
            </a:r>
            <a:r>
              <a:rPr lang="en-US" sz="2800" dirty="0" err="1"/>
              <a:t>dan</a:t>
            </a:r>
            <a:r>
              <a:rPr lang="en-US" sz="2800" dirty="0"/>
              <a:t> </a:t>
            </a:r>
            <a:r>
              <a:rPr lang="en-US" sz="2800" dirty="0" err="1"/>
              <a:t>jasa</a:t>
            </a:r>
            <a:endParaRPr lang="en-US" sz="2800" dirty="0"/>
          </a:p>
          <a:p>
            <a:pPr>
              <a:lnSpc>
                <a:spcPct val="90000"/>
              </a:lnSpc>
            </a:pPr>
            <a:r>
              <a:rPr lang="en-US" sz="2800" dirty="0" err="1"/>
              <a:t>Ekuitas</a:t>
            </a:r>
            <a:r>
              <a:rPr lang="en-US" sz="2800" dirty="0"/>
              <a:t> </a:t>
            </a:r>
            <a:r>
              <a:rPr lang="en-US" sz="2800" dirty="0" err="1"/>
              <a:t>merek</a:t>
            </a:r>
            <a:r>
              <a:rPr lang="en-US" sz="2800" dirty="0"/>
              <a:t>: </a:t>
            </a:r>
            <a:r>
              <a:rPr lang="en-US" sz="2800" dirty="0" err="1"/>
              <a:t>seperangkat</a:t>
            </a:r>
            <a:r>
              <a:rPr lang="en-US" sz="2800" dirty="0"/>
              <a:t> </a:t>
            </a:r>
            <a:r>
              <a:rPr lang="en-US" sz="2800" dirty="0" err="1"/>
              <a:t>aset</a:t>
            </a:r>
            <a:r>
              <a:rPr lang="en-US" sz="2800" dirty="0"/>
              <a:t> </a:t>
            </a:r>
            <a:r>
              <a:rPr lang="en-US" sz="2800" dirty="0" err="1"/>
              <a:t>dan</a:t>
            </a:r>
            <a:r>
              <a:rPr lang="en-US" sz="2800" dirty="0"/>
              <a:t> </a:t>
            </a:r>
            <a:r>
              <a:rPr lang="en-US" sz="2800" dirty="0" err="1"/>
              <a:t>liabilitas</a:t>
            </a:r>
            <a:r>
              <a:rPr lang="en-US" sz="2800" dirty="0"/>
              <a:t> yang </a:t>
            </a:r>
            <a:r>
              <a:rPr lang="en-US" sz="2800" dirty="0" err="1"/>
              <a:t>berkaitan</a:t>
            </a:r>
            <a:r>
              <a:rPr lang="en-US" sz="2800" dirty="0"/>
              <a:t> </a:t>
            </a:r>
            <a:r>
              <a:rPr lang="en-US" sz="2800" dirty="0" err="1"/>
              <a:t>dengan</a:t>
            </a:r>
            <a:r>
              <a:rPr lang="en-US" sz="2800" dirty="0"/>
              <a:t> </a:t>
            </a:r>
            <a:r>
              <a:rPr lang="en-US" sz="2800" dirty="0" err="1"/>
              <a:t>suatu</a:t>
            </a:r>
            <a:r>
              <a:rPr lang="en-US" sz="2800" dirty="0"/>
              <a:t> </a:t>
            </a:r>
            <a:r>
              <a:rPr lang="en-US" sz="2800" dirty="0" err="1"/>
              <a:t>merek</a:t>
            </a:r>
            <a:r>
              <a:rPr lang="en-US" sz="2800" dirty="0"/>
              <a:t>, </a:t>
            </a:r>
            <a:r>
              <a:rPr lang="en-US" sz="2800" dirty="0" err="1"/>
              <a:t>nama</a:t>
            </a:r>
            <a:r>
              <a:rPr lang="en-US" sz="2800" dirty="0"/>
              <a:t> </a:t>
            </a:r>
            <a:r>
              <a:rPr lang="en-US" sz="2800" dirty="0" err="1"/>
              <a:t>dan</a:t>
            </a:r>
            <a:r>
              <a:rPr lang="en-US" sz="2800" dirty="0"/>
              <a:t> </a:t>
            </a:r>
            <a:r>
              <a:rPr lang="en-US" sz="2800" dirty="0" err="1"/>
              <a:t>simbolnya,yang</a:t>
            </a:r>
            <a:r>
              <a:rPr lang="en-US" sz="2800" dirty="0"/>
              <a:t> </a:t>
            </a:r>
            <a:r>
              <a:rPr lang="en-US" sz="2800" dirty="0" err="1"/>
              <a:t>menambah</a:t>
            </a:r>
            <a:r>
              <a:rPr lang="en-US" sz="2800" dirty="0"/>
              <a:t> </a:t>
            </a:r>
            <a:r>
              <a:rPr lang="en-US" sz="2800" dirty="0" err="1"/>
              <a:t>atau</a:t>
            </a:r>
            <a:r>
              <a:rPr lang="en-US" sz="2800" dirty="0"/>
              <a:t> </a:t>
            </a:r>
            <a:r>
              <a:rPr lang="en-US" sz="2800" dirty="0" err="1"/>
              <a:t>mengurangi</a:t>
            </a:r>
            <a:r>
              <a:rPr lang="en-US" sz="2800" dirty="0"/>
              <a:t> </a:t>
            </a:r>
            <a:r>
              <a:rPr lang="en-US" sz="2800" dirty="0" err="1"/>
              <a:t>nilai</a:t>
            </a:r>
            <a:r>
              <a:rPr lang="en-US" sz="2800" dirty="0"/>
              <a:t> yang </a:t>
            </a:r>
            <a:r>
              <a:rPr lang="en-US" sz="2800" dirty="0" err="1"/>
              <a:t>diberikan</a:t>
            </a:r>
            <a:r>
              <a:rPr lang="en-US" sz="2800" dirty="0"/>
              <a:t> </a:t>
            </a:r>
            <a:r>
              <a:rPr lang="en-US" sz="2800" dirty="0" err="1"/>
              <a:t>oleh</a:t>
            </a:r>
            <a:r>
              <a:rPr lang="en-US" sz="2800" dirty="0"/>
              <a:t> </a:t>
            </a:r>
            <a:r>
              <a:rPr lang="en-US" sz="2800" dirty="0" err="1"/>
              <a:t>sebuah</a:t>
            </a:r>
            <a:r>
              <a:rPr lang="en-US" sz="2800" dirty="0"/>
              <a:t> </a:t>
            </a:r>
            <a:r>
              <a:rPr lang="en-US" sz="2800" dirty="0" err="1"/>
              <a:t>barang</a:t>
            </a:r>
            <a:r>
              <a:rPr lang="en-US" sz="2800" dirty="0"/>
              <a:t> </a:t>
            </a:r>
            <a:r>
              <a:rPr lang="en-US" sz="2800" dirty="0" err="1"/>
              <a:t>atau</a:t>
            </a:r>
            <a:r>
              <a:rPr lang="en-US" sz="2800" dirty="0"/>
              <a:t> </a:t>
            </a:r>
            <a:r>
              <a:rPr lang="en-US" sz="2800" dirty="0" err="1"/>
              <a:t>jasa</a:t>
            </a:r>
            <a:r>
              <a:rPr lang="en-US" sz="2800" dirty="0"/>
              <a:t> </a:t>
            </a:r>
            <a:r>
              <a:rPr lang="en-US" sz="2800" dirty="0" err="1"/>
              <a:t>bagi</a:t>
            </a:r>
            <a:r>
              <a:rPr lang="en-US" sz="2800" dirty="0"/>
              <a:t> </a:t>
            </a:r>
            <a:r>
              <a:rPr lang="en-US" sz="2800" dirty="0" err="1"/>
              <a:t>perusahaan</a:t>
            </a:r>
            <a:r>
              <a:rPr lang="en-US" sz="2800" dirty="0"/>
              <a:t> </a:t>
            </a:r>
            <a:r>
              <a:rPr lang="en-US" sz="2800" dirty="0" err="1"/>
              <a:t>ataupun</a:t>
            </a:r>
            <a:r>
              <a:rPr lang="en-US" sz="2800" dirty="0"/>
              <a:t> </a:t>
            </a:r>
            <a:r>
              <a:rPr lang="en-US" sz="2800" dirty="0" err="1"/>
              <a:t>pelanggan</a:t>
            </a:r>
            <a:r>
              <a:rPr lang="en-US" sz="2800" dirty="0"/>
              <a:t>.</a:t>
            </a:r>
          </a:p>
        </p:txBody>
      </p:sp>
    </p:spTree>
    <p:extLst>
      <p:ext uri="{BB962C8B-B14F-4D97-AF65-F5344CB8AC3E}">
        <p14:creationId xmlns:p14="http://schemas.microsoft.com/office/powerpoint/2010/main" val="854666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“Siapa Cepat, Dia Dapat”</a:t>
            </a:r>
          </a:p>
        </p:txBody>
      </p:sp>
      <p:sp>
        <p:nvSpPr>
          <p:cNvPr id="18435" name="Rectangle 3"/>
          <p:cNvSpPr>
            <a:spLocks noGrp="1" noChangeArrowheads="1"/>
          </p:cNvSpPr>
          <p:nvPr>
            <p:ph type="body" idx="1"/>
          </p:nvPr>
        </p:nvSpPr>
        <p:spPr/>
        <p:txBody>
          <a:bodyPr/>
          <a:lstStyle/>
          <a:p>
            <a:r>
              <a:rPr lang="en-US"/>
              <a:t>Azas konstitutif di Indonesia, yaitu pemegang Hak Merek adalah yang mendaftarkan untuk pertamakalinya (first to file) di Direktorat Jenderal HaKI. Ini menggantikan azas first to use.</a:t>
            </a:r>
          </a:p>
          <a:p>
            <a:r>
              <a:rPr lang="en-US"/>
              <a:t>Menciptakan fenomena ‘siapa cepat, dia dapat’ </a:t>
            </a:r>
          </a:p>
        </p:txBody>
      </p:sp>
    </p:spTree>
    <p:extLst>
      <p:ext uri="{BB962C8B-B14F-4D97-AF65-F5344CB8AC3E}">
        <p14:creationId xmlns:p14="http://schemas.microsoft.com/office/powerpoint/2010/main" val="1852192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p:txBody>
          <a:bodyPr/>
          <a:lstStyle/>
          <a:p>
            <a:pPr algn="l"/>
            <a:r>
              <a:rPr lang="en-US"/>
              <a:t>Pasal 90 UU Merek</a:t>
            </a:r>
          </a:p>
        </p:txBody>
      </p:sp>
      <p:sp>
        <p:nvSpPr>
          <p:cNvPr id="23557" name="Rectangle 5"/>
          <p:cNvSpPr>
            <a:spLocks noGrp="1" noChangeArrowheads="1"/>
          </p:cNvSpPr>
          <p:nvPr>
            <p:ph idx="1"/>
          </p:nvPr>
        </p:nvSpPr>
        <p:spPr/>
        <p:txBody>
          <a:bodyPr/>
          <a:lstStyle/>
          <a:p>
            <a:pPr algn="l">
              <a:lnSpc>
                <a:spcPct val="90000"/>
              </a:lnSpc>
            </a:pPr>
            <a:r>
              <a:rPr lang="en-US" sz="2800"/>
              <a:t>Pelanggaran atas Hak Merek terdaftar yang </a:t>
            </a:r>
            <a:r>
              <a:rPr lang="en-US" sz="2800" u="sng"/>
              <a:t>sama pada keseluruhannya</a:t>
            </a:r>
            <a:r>
              <a:rPr lang="en-US" sz="2800"/>
              <a:t> dipidana penjara paling lama 5 (lima) tahun atau denda paling banyak Rp 1.000.000.000,-</a:t>
            </a:r>
          </a:p>
        </p:txBody>
      </p:sp>
    </p:spTree>
    <p:extLst>
      <p:ext uri="{BB962C8B-B14F-4D97-AF65-F5344CB8AC3E}">
        <p14:creationId xmlns:p14="http://schemas.microsoft.com/office/powerpoint/2010/main" val="1346355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11</TotalTime>
  <Words>442</Words>
  <Application>Microsoft Office PowerPoint</Application>
  <PresentationFormat>On-screen Show (4:3)</PresentationFormat>
  <Paragraphs>76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Book Antiqua</vt:lpstr>
      <vt:lpstr>Century Gothic</vt:lpstr>
      <vt:lpstr>Apothecary</vt:lpstr>
      <vt:lpstr>Hak Cipta, paten &amp; merek</vt:lpstr>
      <vt:lpstr>Hak Cipta: otomatis atau aktif?</vt:lpstr>
      <vt:lpstr>Fair use /Fair dealing</vt:lpstr>
      <vt:lpstr>Paten</vt:lpstr>
      <vt:lpstr>Sifat paten</vt:lpstr>
      <vt:lpstr>Subyek yang dapat dipatenkan</vt:lpstr>
      <vt:lpstr>Merek</vt:lpstr>
      <vt:lpstr>“Siapa Cepat, Dia Dapat”</vt:lpstr>
      <vt:lpstr>Pasal 90 UU Merek</vt:lpstr>
      <vt:lpstr>Kasus HAK MEREK Enerjoss MENJOTOS Extrajoss</vt:lpstr>
      <vt:lpstr>Kasus HAK MEREK Aqua Menghantam Pesaing</vt:lpstr>
      <vt:lpstr>DeSaIn InDuStRi</vt:lpstr>
      <vt:lpstr>Kasus DESAIN INDUSTRI Jurus Honda Menekuk Garuda</vt:lpstr>
      <vt:lpstr>diskusi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 Cipta, paten &amp; merek</dc:title>
  <dc:creator>irma</dc:creator>
  <cp:lastModifiedBy>user</cp:lastModifiedBy>
  <cp:revision>3</cp:revision>
  <dcterms:created xsi:type="dcterms:W3CDTF">2016-10-07T02:40:07Z</dcterms:created>
  <dcterms:modified xsi:type="dcterms:W3CDTF">2017-11-02T02:27:27Z</dcterms:modified>
</cp:coreProperties>
</file>