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680621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537822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4119526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9692"/>
            <a:ext cx="8229600" cy="10668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527"/>
            <a:ext cx="8229600" cy="4654721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b="0" i="1" dirty="0" err="1">
                <a:solidFill>
                  <a:schemeClr val="bg1"/>
                </a:solidFill>
                <a:effectLst/>
              </a:rPr>
              <a:t>Pembelajaran</a:t>
            </a:r>
            <a:r>
              <a:rPr lang="en-US" sz="1100" b="0" i="1" dirty="0">
                <a:solidFill>
                  <a:schemeClr val="bg1"/>
                </a:solidFill>
                <a:effectLst/>
              </a:rPr>
              <a:t> </a:t>
            </a:r>
            <a:r>
              <a:rPr lang="en-US" sz="1100" b="0" i="1" dirty="0" err="1">
                <a:solidFill>
                  <a:schemeClr val="bg1"/>
                </a:solidFill>
                <a:effectLst/>
              </a:rPr>
              <a:t>Berbantuan</a:t>
            </a:r>
            <a:r>
              <a:rPr lang="en-US" sz="1100" b="0" i="1" dirty="0">
                <a:solidFill>
                  <a:schemeClr val="bg1"/>
                </a:solidFill>
                <a:effectLst/>
              </a:rPr>
              <a:t> </a:t>
            </a:r>
            <a:r>
              <a:rPr lang="en-US" sz="1100" b="0" i="1" dirty="0" err="1">
                <a:solidFill>
                  <a:schemeClr val="bg1"/>
                </a:solidFill>
                <a:effectLst/>
              </a:rPr>
              <a:t>Komputer</a:t>
            </a:r>
            <a:r>
              <a:rPr lang="en-US" sz="1100" b="0" i="1" dirty="0">
                <a:solidFill>
                  <a:schemeClr val="bg1"/>
                </a:solidFill>
                <a:effectLst/>
              </a:rPr>
              <a:t> - SIF401 </a:t>
            </a:r>
            <a:endParaRPr lang="id-ID" sz="1100" b="0" i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026648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5521143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6413868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6366223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9135346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264603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6028580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6673442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06/02/2020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12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ngadji@gmail.com" TargetMode="External"/><Relationship Id="rId2" Type="http://schemas.openxmlformats.org/officeDocument/2006/relationships/hyperlink" Target="mailto:marcello.singadji@upj.ac.id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371825"/>
            <a:ext cx="8458200" cy="1470025"/>
          </a:xfrm>
        </p:spPr>
        <p:txBody>
          <a:bodyPr>
            <a:normAutofit/>
          </a:bodyPr>
          <a:lstStyle/>
          <a:p>
            <a:r>
              <a:rPr lang="en-US" sz="3200" dirty="0" err="1"/>
              <a:t>Jenis</a:t>
            </a:r>
            <a:r>
              <a:rPr lang="en-US" sz="3200" dirty="0"/>
              <a:t> – </a:t>
            </a:r>
            <a:r>
              <a:rPr lang="en-US" sz="3200" dirty="0" err="1"/>
              <a:t>Jenis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3901086"/>
            <a:ext cx="4953000" cy="3109314"/>
          </a:xfrm>
        </p:spPr>
        <p:txBody>
          <a:bodyPr>
            <a:normAutofit fontScale="70000" lnSpcReduction="20000"/>
          </a:bodyPr>
          <a:lstStyle/>
          <a:p>
            <a:r>
              <a:rPr lang="en-US" sz="3200" i="1" dirty="0" err="1"/>
              <a:t>Pengajaran</a:t>
            </a:r>
            <a:r>
              <a:rPr lang="en-US" sz="3200" i="1" dirty="0"/>
              <a:t> </a:t>
            </a:r>
            <a:r>
              <a:rPr lang="en-US" sz="3200" i="1" dirty="0" err="1"/>
              <a:t>Berbantuan</a:t>
            </a:r>
            <a:r>
              <a:rPr lang="en-US" sz="3200" i="1" dirty="0"/>
              <a:t> </a:t>
            </a:r>
            <a:r>
              <a:rPr lang="en-US" sz="3200" i="1" dirty="0" err="1"/>
              <a:t>Komputer</a:t>
            </a:r>
            <a:r>
              <a:rPr lang="en-US" sz="3800" i="1" dirty="0"/>
              <a:t> </a:t>
            </a:r>
            <a:endParaRPr lang="en-US" sz="3100" i="1" dirty="0"/>
          </a:p>
          <a:p>
            <a:endParaRPr lang="en-US" sz="1500" i="1" dirty="0"/>
          </a:p>
          <a:p>
            <a:endParaRPr lang="en-US" sz="1500" i="1" dirty="0"/>
          </a:p>
          <a:p>
            <a:endParaRPr lang="en-US" sz="1500" i="1" dirty="0"/>
          </a:p>
          <a:p>
            <a:endParaRPr lang="en-US" sz="1500" i="1" dirty="0"/>
          </a:p>
          <a:p>
            <a:endParaRPr lang="en-US" sz="1500" i="1" dirty="0"/>
          </a:p>
          <a:p>
            <a:endParaRPr lang="en-US" sz="1500" i="1" dirty="0"/>
          </a:p>
          <a:p>
            <a:endParaRPr lang="en-US" sz="1500" i="1" dirty="0"/>
          </a:p>
          <a:p>
            <a:endParaRPr lang="en-US" sz="1500" i="1" dirty="0"/>
          </a:p>
          <a:p>
            <a:endParaRPr lang="en-US" sz="1500" i="1" dirty="0"/>
          </a:p>
          <a:p>
            <a:r>
              <a:rPr lang="en-US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Marcello Singadji, </a:t>
            </a:r>
            <a:r>
              <a:rPr lang="en-US" sz="1500" i="1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S.Kom</a:t>
            </a:r>
            <a:r>
              <a:rPr lang="en-US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M.T</a:t>
            </a:r>
          </a:p>
          <a:p>
            <a:r>
              <a:rPr lang="en-US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marcello.singadji@upj.ac.id</a:t>
            </a:r>
            <a:endParaRPr lang="en-US" sz="15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singadji@gmail.com</a:t>
            </a:r>
            <a:endParaRPr lang="en-US" sz="15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08111982219</a:t>
            </a:r>
            <a:endParaRPr lang="en-US" sz="13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91849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/>
              <a:t>Lanjutan</a:t>
            </a:r>
            <a:r>
              <a:rPr lang="en-US" sz="2400" dirty="0"/>
              <a:t>..</a:t>
            </a:r>
            <a:r>
              <a:rPr lang="en-US" dirty="0"/>
              <a:t> </a:t>
            </a:r>
            <a:r>
              <a:rPr lang="en-US" dirty="0" err="1"/>
              <a:t>Kekurangan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lelah</a:t>
            </a:r>
            <a:r>
              <a:rPr lang="en-US" dirty="0"/>
              <a:t>, </a:t>
            </a:r>
            <a:r>
              <a:rPr lang="en-US" dirty="0" err="1"/>
              <a:t>mengantuk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. </a:t>
            </a:r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proses </a:t>
            </a:r>
            <a:r>
              <a:rPr lang="en-US" dirty="0" err="1"/>
              <a:t>belajar</a:t>
            </a:r>
            <a:r>
              <a:rPr lang="en-US" dirty="0"/>
              <a:t>. </a:t>
            </a:r>
          </a:p>
          <a:p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meniru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guru,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senyuman</a:t>
            </a:r>
            <a:r>
              <a:rPr lang="en-US" dirty="0"/>
              <a:t>, </a:t>
            </a:r>
            <a:r>
              <a:rPr lang="en-US" dirty="0" err="1"/>
              <a:t>raut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,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batin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guru.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19326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Tugas </a:t>
            </a:r>
            <a:r>
              <a:rPr lang="en-US" dirty="0" err="1"/>
              <a:t>Kelompok</a:t>
            </a:r>
            <a:endParaRPr lang="id-ID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613527"/>
            <a:ext cx="3901440" cy="465472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Simulation</a:t>
            </a:r>
          </a:p>
          <a:p>
            <a:pPr lvl="1"/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siaga</a:t>
            </a:r>
            <a:r>
              <a:rPr lang="en-US" dirty="0"/>
              <a:t> </a:t>
            </a:r>
            <a:r>
              <a:rPr lang="en-US" dirty="0" err="1"/>
              <a:t>banjir</a:t>
            </a:r>
            <a:r>
              <a:rPr lang="en-US" dirty="0"/>
              <a:t> di Bekasi</a:t>
            </a:r>
          </a:p>
          <a:p>
            <a:pPr lvl="2"/>
            <a:r>
              <a:rPr lang="en-US" dirty="0"/>
              <a:t>Fadhil</a:t>
            </a:r>
          </a:p>
          <a:p>
            <a:pPr lvl="2"/>
            <a:r>
              <a:rPr lang="en-US" dirty="0"/>
              <a:t>Martha</a:t>
            </a:r>
          </a:p>
          <a:p>
            <a:pPr lvl="2"/>
            <a:r>
              <a:rPr lang="en-US" dirty="0"/>
              <a:t>Mega</a:t>
            </a:r>
          </a:p>
          <a:p>
            <a:pPr lvl="1"/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SKS &amp; SPP UPJ </a:t>
            </a:r>
          </a:p>
          <a:p>
            <a:pPr lvl="2"/>
            <a:r>
              <a:rPr lang="en-US" dirty="0"/>
              <a:t>Adam</a:t>
            </a:r>
          </a:p>
          <a:p>
            <a:pPr lvl="2"/>
            <a:r>
              <a:rPr lang="en-US" dirty="0" err="1"/>
              <a:t>Desqy</a:t>
            </a:r>
            <a:endParaRPr lang="en-US" dirty="0"/>
          </a:p>
          <a:p>
            <a:pPr lvl="2"/>
            <a:r>
              <a:rPr lang="en-US" dirty="0" err="1"/>
              <a:t>Haykal</a:t>
            </a:r>
            <a:endParaRPr lang="en-US" dirty="0"/>
          </a:p>
          <a:p>
            <a:r>
              <a:rPr lang="en-US" dirty="0"/>
              <a:t>Games</a:t>
            </a:r>
          </a:p>
          <a:p>
            <a:pPr lvl="1"/>
            <a:r>
              <a:rPr lang="en-US" dirty="0" err="1"/>
              <a:t>Pembelajaran</a:t>
            </a:r>
            <a:r>
              <a:rPr lang="en-US" dirty="0"/>
              <a:t> Bahasa </a:t>
            </a:r>
            <a:r>
              <a:rPr lang="en-US" dirty="0" err="1"/>
              <a:t>inggris</a:t>
            </a:r>
            <a:r>
              <a:rPr lang="en-US" dirty="0"/>
              <a:t> untuk Kelas 1-3 SD</a:t>
            </a:r>
          </a:p>
          <a:p>
            <a:pPr lvl="2"/>
            <a:r>
              <a:rPr lang="en-US" dirty="0"/>
              <a:t>Ana</a:t>
            </a:r>
          </a:p>
          <a:p>
            <a:pPr lvl="2"/>
            <a:r>
              <a:rPr lang="en-US" dirty="0" err="1"/>
              <a:t>Adit</a:t>
            </a:r>
            <a:endParaRPr lang="en-US" dirty="0"/>
          </a:p>
          <a:p>
            <a:pPr lvl="2"/>
            <a:r>
              <a:rPr lang="en-US" dirty="0" err="1"/>
              <a:t>Wildan</a:t>
            </a:r>
            <a:endParaRPr lang="en-US" dirty="0"/>
          </a:p>
          <a:p>
            <a:pPr lvl="2"/>
            <a:r>
              <a:rPr lang="en-US" dirty="0"/>
              <a:t>Kenji</a:t>
            </a:r>
          </a:p>
          <a:p>
            <a:pPr lvl="1"/>
            <a:r>
              <a:rPr lang="en-US" dirty="0"/>
              <a:t>Mini Math Maze</a:t>
            </a:r>
          </a:p>
          <a:p>
            <a:pPr lvl="2"/>
            <a:r>
              <a:rPr lang="en-US" dirty="0" err="1"/>
              <a:t>Josia</a:t>
            </a:r>
            <a:endParaRPr lang="en-US" dirty="0"/>
          </a:p>
          <a:p>
            <a:pPr lvl="2"/>
            <a:r>
              <a:rPr lang="en-US" dirty="0" err="1"/>
              <a:t>Kresti</a:t>
            </a:r>
            <a:endParaRPr lang="en-US" dirty="0"/>
          </a:p>
          <a:p>
            <a:pPr lvl="2"/>
            <a:r>
              <a:rPr lang="en-US" dirty="0" err="1"/>
              <a:t>Lazuardi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1D45BC-B363-4C0A-9293-90B6F89E42F1}"/>
              </a:ext>
            </a:extLst>
          </p:cNvPr>
          <p:cNvSpPr txBox="1">
            <a:spLocks/>
          </p:cNvSpPr>
          <p:nvPr/>
        </p:nvSpPr>
        <p:spPr>
          <a:xfrm>
            <a:off x="4480560" y="1613527"/>
            <a:ext cx="3901440" cy="4654721"/>
          </a:xfrm>
          <a:prstGeom prst="rect">
            <a:avLst/>
          </a:prstGeom>
        </p:spPr>
        <p:txBody>
          <a:bodyPr vert="horz" lIns="91411" tIns="45705" rIns="91411" bIns="45705">
            <a:normAutofit fontScale="55000" lnSpcReduction="20000"/>
          </a:bodyPr>
          <a:lstStyle>
            <a:lvl1pPr marL="365643" indent="-25595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157" indent="-246809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249" indent="-21938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198" indent="-201104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443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8829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215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318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39563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Tutorial</a:t>
            </a:r>
          </a:p>
          <a:p>
            <a:pPr lvl="1"/>
            <a:r>
              <a:rPr lang="en-US" dirty="0"/>
              <a:t>Tutorial membuat game quiz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adobe</a:t>
            </a:r>
          </a:p>
          <a:p>
            <a:pPr lvl="2"/>
            <a:r>
              <a:rPr lang="en-US" dirty="0"/>
              <a:t>Daniel</a:t>
            </a:r>
          </a:p>
          <a:p>
            <a:pPr lvl="2"/>
            <a:r>
              <a:rPr lang="en-US" dirty="0" err="1"/>
              <a:t>Rafli</a:t>
            </a:r>
            <a:endParaRPr lang="en-US" dirty="0"/>
          </a:p>
          <a:p>
            <a:pPr lvl="2"/>
            <a:r>
              <a:rPr lang="en-US" dirty="0" err="1"/>
              <a:t>Yohanes</a:t>
            </a:r>
            <a:endParaRPr lang="en-US" dirty="0"/>
          </a:p>
          <a:p>
            <a:pPr lvl="1"/>
            <a:r>
              <a:rPr lang="en-US" dirty="0"/>
              <a:t>Tutorial Adobe Illustrator</a:t>
            </a:r>
          </a:p>
          <a:p>
            <a:pPr lvl="2"/>
            <a:r>
              <a:rPr lang="en-US" dirty="0"/>
              <a:t>Fernando</a:t>
            </a:r>
          </a:p>
          <a:p>
            <a:pPr lvl="2"/>
            <a:r>
              <a:rPr lang="en-US" dirty="0"/>
              <a:t>Timothy</a:t>
            </a:r>
          </a:p>
          <a:p>
            <a:pPr lvl="2"/>
            <a:r>
              <a:rPr lang="en-US" dirty="0" err="1"/>
              <a:t>Kintan</a:t>
            </a:r>
            <a:endParaRPr lang="en-US" dirty="0"/>
          </a:p>
          <a:p>
            <a:r>
              <a:rPr lang="en-US" dirty="0"/>
              <a:t>Drill and Practice</a:t>
            </a:r>
          </a:p>
          <a:p>
            <a:pPr lvl="1"/>
            <a:r>
              <a:rPr lang="en-US" dirty="0"/>
              <a:t>CINTOT (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) Home Work Out Apps</a:t>
            </a:r>
          </a:p>
          <a:p>
            <a:pPr lvl="2"/>
            <a:r>
              <a:rPr lang="en-US" dirty="0" err="1"/>
              <a:t>Dhoni</a:t>
            </a:r>
            <a:endParaRPr lang="en-US" dirty="0"/>
          </a:p>
          <a:p>
            <a:pPr lvl="2"/>
            <a:r>
              <a:rPr lang="en-US" dirty="0" err="1"/>
              <a:t>Rizky</a:t>
            </a:r>
            <a:endParaRPr lang="en-US" dirty="0"/>
          </a:p>
          <a:p>
            <a:pPr lvl="2"/>
            <a:r>
              <a:rPr lang="en-US" dirty="0" err="1"/>
              <a:t>Fatika</a:t>
            </a:r>
            <a:endParaRPr lang="en-US" dirty="0"/>
          </a:p>
          <a:p>
            <a:pPr lvl="1"/>
            <a:r>
              <a:rPr lang="en-US" dirty="0"/>
              <a:t> Website Knowledge of Indonesia (K.O.I)</a:t>
            </a:r>
          </a:p>
          <a:p>
            <a:pPr lvl="2"/>
            <a:r>
              <a:rPr lang="en-US" dirty="0"/>
              <a:t>Marshall</a:t>
            </a:r>
          </a:p>
          <a:p>
            <a:pPr lvl="2"/>
            <a:r>
              <a:rPr lang="en-US" dirty="0" err="1"/>
              <a:t>Dio</a:t>
            </a:r>
            <a:endParaRPr lang="en-US" dirty="0"/>
          </a:p>
          <a:p>
            <a:pPr lvl="2"/>
            <a:r>
              <a:rPr lang="en-US" dirty="0"/>
              <a:t>Jiro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29846436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Tutorial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Tutorial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,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diajarkan</a:t>
            </a:r>
            <a:r>
              <a:rPr lang="en-US" dirty="0"/>
              <a:t>. </a:t>
            </a:r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, tutorial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tutorial linier </a:t>
            </a:r>
            <a:r>
              <a:rPr lang="en-US" dirty="0" err="1"/>
              <a:t>dan</a:t>
            </a:r>
            <a:r>
              <a:rPr lang="en-US" dirty="0"/>
              <a:t> tutorial </a:t>
            </a:r>
            <a:r>
              <a:rPr lang="en-US" dirty="0" err="1"/>
              <a:t>bercabang</a:t>
            </a:r>
            <a:r>
              <a:rPr lang="en-US" dirty="0"/>
              <a:t> (</a:t>
            </a:r>
            <a:r>
              <a:rPr lang="en-US" dirty="0" err="1"/>
              <a:t>Hastuti</a:t>
            </a:r>
            <a:r>
              <a:rPr lang="en-US" dirty="0"/>
              <a:t>, 1997).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713" y="4800600"/>
            <a:ext cx="83058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Tutorial </a:t>
            </a:r>
            <a:r>
              <a:rPr lang="en-US" sz="2400" i="1" dirty="0" err="1">
                <a:solidFill>
                  <a:srgbClr val="C00000"/>
                </a:solidFill>
              </a:rPr>
              <a:t>bercabang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lebih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menarik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dan</a:t>
            </a:r>
            <a:r>
              <a:rPr lang="en-US" sz="2400" i="1" dirty="0">
                <a:solidFill>
                  <a:srgbClr val="C00000"/>
                </a:solidFill>
              </a:rPr>
              <a:t> attractive </a:t>
            </a:r>
            <a:r>
              <a:rPr lang="en-US" sz="2400" i="1" dirty="0" err="1">
                <a:solidFill>
                  <a:srgbClr val="C00000"/>
                </a:solidFill>
              </a:rPr>
              <a:t>karena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memberikan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kebebasan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kepada</a:t>
            </a:r>
            <a:r>
              <a:rPr lang="en-US" sz="2400" i="1" dirty="0">
                <a:solidFill>
                  <a:srgbClr val="C00000"/>
                </a:solidFill>
              </a:rPr>
              <a:t> audience </a:t>
            </a:r>
            <a:r>
              <a:rPr lang="en-US" sz="2400" i="1" dirty="0" err="1">
                <a:solidFill>
                  <a:srgbClr val="C00000"/>
                </a:solidFill>
              </a:rPr>
              <a:t>untuk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memilih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topik</a:t>
            </a:r>
            <a:r>
              <a:rPr lang="en-US" sz="2400" i="1" dirty="0">
                <a:solidFill>
                  <a:srgbClr val="C00000"/>
                </a:solidFill>
              </a:rPr>
              <a:t> yang </a:t>
            </a:r>
            <a:r>
              <a:rPr lang="en-US" sz="2400" i="1" dirty="0" err="1">
                <a:solidFill>
                  <a:srgbClr val="C00000"/>
                </a:solidFill>
              </a:rPr>
              <a:t>ingin</a:t>
            </a:r>
            <a:r>
              <a:rPr lang="en-US" sz="2400" i="1" dirty="0">
                <a:solidFill>
                  <a:srgbClr val="C00000"/>
                </a:solidFill>
              </a:rPr>
              <a:t> di </a:t>
            </a:r>
            <a:r>
              <a:rPr lang="en-US" sz="2400" i="1" dirty="0" err="1">
                <a:solidFill>
                  <a:srgbClr val="C00000"/>
                </a:solidFill>
              </a:rPr>
              <a:t>tampilkan</a:t>
            </a:r>
            <a:r>
              <a:rPr lang="en-US" sz="2400" i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57626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 and Practice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mempraktekkan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, </a:t>
            </a:r>
          </a:p>
          <a:p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i="1" dirty="0"/>
              <a:t>feedback</a:t>
            </a:r>
            <a:r>
              <a:rPr lang="en-US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713" y="4953000"/>
            <a:ext cx="83058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Feedback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dapat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berupa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pertanyaan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tentang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soal-soal</a:t>
            </a:r>
            <a:r>
              <a:rPr lang="en-US" sz="2400" dirty="0">
                <a:solidFill>
                  <a:srgbClr val="C00000"/>
                </a:solidFill>
              </a:rPr>
              <a:t> yang </a:t>
            </a:r>
            <a:r>
              <a:rPr lang="en-US" sz="2400" dirty="0" err="1">
                <a:solidFill>
                  <a:srgbClr val="C00000"/>
                </a:solidFill>
              </a:rPr>
              <a:t>sulit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6966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memperagakan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(</a:t>
            </a:r>
            <a:r>
              <a:rPr lang="en-US" dirty="0" err="1"/>
              <a:t>keterampilan</a:t>
            </a:r>
            <a:r>
              <a:rPr lang="en-US" dirty="0"/>
              <a:t>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. </a:t>
            </a:r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ajar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dihadapkan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713" y="4343400"/>
            <a:ext cx="8305800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C00000"/>
                </a:solidFill>
              </a:rPr>
              <a:t>Simulasi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banyak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digunakan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pada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pembelajaran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materi</a:t>
            </a:r>
            <a:r>
              <a:rPr lang="en-US" sz="2400" i="1" dirty="0">
                <a:solidFill>
                  <a:srgbClr val="C00000"/>
                </a:solidFill>
              </a:rPr>
              <a:t> yang </a:t>
            </a:r>
            <a:r>
              <a:rPr lang="en-US" sz="2400" i="1" dirty="0" err="1">
                <a:solidFill>
                  <a:srgbClr val="C00000"/>
                </a:solidFill>
              </a:rPr>
              <a:t>membahayakan</a:t>
            </a:r>
            <a:r>
              <a:rPr lang="en-US" sz="2400" i="1" dirty="0">
                <a:solidFill>
                  <a:srgbClr val="C00000"/>
                </a:solidFill>
              </a:rPr>
              <a:t>, </a:t>
            </a:r>
            <a:r>
              <a:rPr lang="en-US" sz="2400" i="1" dirty="0" err="1">
                <a:solidFill>
                  <a:srgbClr val="C00000"/>
                </a:solidFill>
              </a:rPr>
              <a:t>sulit</a:t>
            </a:r>
            <a:r>
              <a:rPr lang="en-US" sz="2400" i="1" dirty="0">
                <a:solidFill>
                  <a:srgbClr val="C00000"/>
                </a:solidFill>
              </a:rPr>
              <a:t>, </a:t>
            </a:r>
            <a:r>
              <a:rPr lang="en-US" sz="2400" i="1" dirty="0" err="1">
                <a:solidFill>
                  <a:srgbClr val="C00000"/>
                </a:solidFill>
              </a:rPr>
              <a:t>atau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memerlukan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biaya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tinggi</a:t>
            </a:r>
            <a:r>
              <a:rPr lang="en-US" sz="2400" i="1" dirty="0">
                <a:solidFill>
                  <a:srgbClr val="C00000"/>
                </a:solidFill>
              </a:rPr>
              <a:t>, </a:t>
            </a:r>
            <a:r>
              <a:rPr lang="en-US" sz="2400" i="1" dirty="0" err="1">
                <a:solidFill>
                  <a:srgbClr val="C00000"/>
                </a:solidFill>
              </a:rPr>
              <a:t>misalnya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untuk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merakit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komputer</a:t>
            </a:r>
            <a:r>
              <a:rPr lang="en-US" sz="2400" i="1" dirty="0">
                <a:solidFill>
                  <a:srgbClr val="C00000"/>
                </a:solidFill>
              </a:rPr>
              <a:t>, </a:t>
            </a:r>
            <a:r>
              <a:rPr lang="en-US" sz="2400" i="1" dirty="0" err="1">
                <a:solidFill>
                  <a:srgbClr val="C00000"/>
                </a:solidFill>
              </a:rPr>
              <a:t>pemasangan</a:t>
            </a:r>
            <a:r>
              <a:rPr lang="en-US" sz="2400" i="1" dirty="0">
                <a:solidFill>
                  <a:srgbClr val="C00000"/>
                </a:solidFill>
              </a:rPr>
              <a:t> processor.</a:t>
            </a:r>
          </a:p>
        </p:txBody>
      </p:sp>
    </p:spTree>
    <p:extLst>
      <p:ext uri="{BB962C8B-B14F-4D97-AF65-F5344CB8AC3E}">
        <p14:creationId xmlns:p14="http://schemas.microsoft.com/office/powerpoint/2010/main" val="29592650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yang </a:t>
            </a:r>
            <a:r>
              <a:rPr lang="en-US" dirty="0" err="1"/>
              <a:t>senang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. </a:t>
            </a:r>
            <a:r>
              <a:rPr lang="en-US" dirty="0" err="1"/>
              <a:t>Bahkan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didesain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 </a:t>
            </a:r>
          </a:p>
          <a:p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, Intrinsic Games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Extrincic</a:t>
            </a:r>
            <a:r>
              <a:rPr lang="en-US" dirty="0"/>
              <a:t> Games.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713" y="4343400"/>
            <a:ext cx="8305800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C00000"/>
                </a:solidFill>
              </a:rPr>
              <a:t>Penelitian</a:t>
            </a:r>
            <a:r>
              <a:rPr lang="en-US" sz="2400" i="1" dirty="0">
                <a:solidFill>
                  <a:srgbClr val="C00000"/>
                </a:solidFill>
              </a:rPr>
              <a:t> University of Rochester di New York </a:t>
            </a:r>
            <a:r>
              <a:rPr lang="en-US" sz="2400" i="1" dirty="0" err="1">
                <a:solidFill>
                  <a:srgbClr val="C00000"/>
                </a:solidFill>
              </a:rPr>
              <a:t>menyimpulkan</a:t>
            </a:r>
            <a:r>
              <a:rPr lang="en-US" sz="2400" i="1" dirty="0">
                <a:solidFill>
                  <a:srgbClr val="C00000"/>
                </a:solidFill>
              </a:rPr>
              <a:t>, </a:t>
            </a:r>
            <a:r>
              <a:rPr lang="en-US" sz="2400" i="1" dirty="0" err="1">
                <a:solidFill>
                  <a:srgbClr val="C00000"/>
                </a:solidFill>
              </a:rPr>
              <a:t>para</a:t>
            </a:r>
            <a:r>
              <a:rPr lang="en-US" sz="2400" i="1" dirty="0">
                <a:solidFill>
                  <a:srgbClr val="C00000"/>
                </a:solidFill>
              </a:rPr>
              <a:t> gamer </a:t>
            </a:r>
            <a:r>
              <a:rPr lang="en-US" sz="2400" i="1" dirty="0" err="1">
                <a:solidFill>
                  <a:srgbClr val="C00000"/>
                </a:solidFill>
              </a:rPr>
              <a:t>bergenre</a:t>
            </a:r>
            <a:r>
              <a:rPr lang="en-US" sz="2400" i="1" dirty="0">
                <a:solidFill>
                  <a:srgbClr val="C00000"/>
                </a:solidFill>
              </a:rPr>
              <a:t> Action </a:t>
            </a:r>
            <a:r>
              <a:rPr lang="en-US" sz="2400" i="1" dirty="0" err="1">
                <a:solidFill>
                  <a:srgbClr val="C00000"/>
                </a:solidFill>
              </a:rPr>
              <a:t>memiliki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fokus</a:t>
            </a:r>
            <a:r>
              <a:rPr lang="en-US" sz="2400" i="1" dirty="0">
                <a:solidFill>
                  <a:srgbClr val="C00000"/>
                </a:solidFill>
              </a:rPr>
              <a:t> yang </a:t>
            </a:r>
            <a:r>
              <a:rPr lang="en-US" sz="2400" i="1" dirty="0" err="1">
                <a:solidFill>
                  <a:srgbClr val="C00000"/>
                </a:solidFill>
              </a:rPr>
              <a:t>lebih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pada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lingkungan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sekelilingnya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daripada</a:t>
            </a:r>
            <a:r>
              <a:rPr lang="en-US" sz="2400" i="1" dirty="0">
                <a:solidFill>
                  <a:srgbClr val="C00000"/>
                </a:solidFill>
              </a:rPr>
              <a:t> yang </a:t>
            </a:r>
            <a:r>
              <a:rPr lang="en-US" sz="2400" i="1" dirty="0" err="1">
                <a:solidFill>
                  <a:srgbClr val="C00000"/>
                </a:solidFill>
              </a:rPr>
              <a:t>jarang</a:t>
            </a:r>
            <a:r>
              <a:rPr lang="en-US" sz="2400" i="1" dirty="0">
                <a:solidFill>
                  <a:srgbClr val="C00000"/>
                </a:solidFill>
              </a:rPr>
              <a:t> main, </a:t>
            </a:r>
            <a:r>
              <a:rPr lang="en-US" sz="2400" i="1" dirty="0" err="1">
                <a:solidFill>
                  <a:srgbClr val="C00000"/>
                </a:solidFill>
              </a:rPr>
              <a:t>apalagi</a:t>
            </a:r>
            <a:r>
              <a:rPr lang="en-US" sz="2400" i="1" dirty="0">
                <a:solidFill>
                  <a:srgbClr val="C00000"/>
                </a:solidFill>
              </a:rPr>
              <a:t> yang </a:t>
            </a:r>
            <a:r>
              <a:rPr lang="en-US" sz="2400" i="1" dirty="0" err="1">
                <a:solidFill>
                  <a:srgbClr val="C00000"/>
                </a:solidFill>
              </a:rPr>
              <a:t>tidak</a:t>
            </a:r>
            <a:r>
              <a:rPr lang="en-US" sz="2400" i="1" dirty="0">
                <a:solidFill>
                  <a:srgbClr val="C00000"/>
                </a:solidFill>
              </a:rPr>
              <a:t> main </a:t>
            </a:r>
            <a:r>
              <a:rPr lang="en-US" sz="2400" i="1" dirty="0" err="1">
                <a:solidFill>
                  <a:srgbClr val="C00000"/>
                </a:solidFill>
              </a:rPr>
              <a:t>sama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err="1">
                <a:solidFill>
                  <a:srgbClr val="C00000"/>
                </a:solidFill>
              </a:rPr>
              <a:t>sekali</a:t>
            </a:r>
            <a:r>
              <a:rPr lang="en-US" sz="2400" i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12848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Kelebihan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Meningkatkan perhatian dan konsentrasi siswa. </a:t>
            </a:r>
            <a:endParaRPr lang="en-US" dirty="0"/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 </a:t>
            </a:r>
          </a:p>
          <a:p>
            <a:r>
              <a:rPr lang="fi-FI" dirty="0"/>
              <a:t>Menyesuaikan materi dengan kemampuan siswa. </a:t>
            </a:r>
            <a:endParaRPr lang="en-US" dirty="0"/>
          </a:p>
          <a:p>
            <a:r>
              <a:rPr lang="fi-FI" dirty="0"/>
              <a:t>Mereduksi penggunaan waktu penyampaian materi. </a:t>
            </a:r>
            <a:endParaRPr lang="en-US" dirty="0"/>
          </a:p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menyenangkan</a:t>
            </a:r>
            <a:r>
              <a:rPr lang="en-US" dirty="0"/>
              <a:t>, </a:t>
            </a:r>
            <a:r>
              <a:rPr lang="en-US" dirty="0" err="1"/>
              <a:t>memuaskan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menguatkan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15110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/>
              <a:t>Lanjutan</a:t>
            </a:r>
            <a:r>
              <a:rPr lang="en-US" sz="2400" dirty="0"/>
              <a:t>..</a:t>
            </a:r>
            <a:r>
              <a:rPr lang="en-US" dirty="0"/>
              <a:t> </a:t>
            </a:r>
            <a:r>
              <a:rPr lang="en-US" dirty="0" err="1"/>
              <a:t>Kelebihan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mengakomodasikan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fungsinya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. </a:t>
            </a:r>
          </a:p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 </a:t>
            </a:r>
          </a:p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di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. </a:t>
            </a:r>
          </a:p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guru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125818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Kekurangan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dialog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 </a:t>
            </a:r>
          </a:p>
          <a:p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mahal</a:t>
            </a:r>
            <a:r>
              <a:rPr lang="en-US" dirty="0"/>
              <a:t>. </a:t>
            </a:r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penguatan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</a:p>
          <a:p>
            <a:r>
              <a:rPr lang="en-US" dirty="0" err="1"/>
              <a:t>Pengembangan</a:t>
            </a:r>
            <a:r>
              <a:rPr lang="en-US" dirty="0"/>
              <a:t> PBK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. </a:t>
            </a:r>
          </a:p>
          <a:p>
            <a:r>
              <a:rPr lang="sv-SE" dirty="0"/>
              <a:t>Pada kasus khusus, PBK hanya dapat dijalankan pada spesifikasi komputer tertentu. </a:t>
            </a:r>
            <a:endParaRPr lang="en-US" dirty="0"/>
          </a:p>
          <a:p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i="1" dirty="0"/>
              <a:t>upgrade </a:t>
            </a:r>
            <a:r>
              <a:rPr lang="en-US" dirty="0"/>
              <a:t>yang </a:t>
            </a:r>
            <a:r>
              <a:rPr lang="en-US" dirty="0" err="1"/>
              <a:t>terus-menerus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72669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</TotalTime>
  <Words>537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Georgia</vt:lpstr>
      <vt:lpstr>Trebuchet MS</vt:lpstr>
      <vt:lpstr>Wingdings 2</vt:lpstr>
      <vt:lpstr>Urban</vt:lpstr>
      <vt:lpstr>Jenis – Jenis</vt:lpstr>
      <vt:lpstr>Tugas Kelompok</vt:lpstr>
      <vt:lpstr>Tutorial</vt:lpstr>
      <vt:lpstr>Drill and Practice</vt:lpstr>
      <vt:lpstr>Simulation</vt:lpstr>
      <vt:lpstr>Games</vt:lpstr>
      <vt:lpstr>Kelebihan</vt:lpstr>
      <vt:lpstr>Lanjutan.. Kelebihan</vt:lpstr>
      <vt:lpstr>Kekurangan</vt:lpstr>
      <vt:lpstr>Lanjutan.. Kekurangan</vt:lpstr>
    </vt:vector>
  </TitlesOfParts>
  <Company>DDF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Pembelajaran Berbantuan Komputer</dc:title>
  <dc:creator>Shunryu</dc:creator>
  <cp:lastModifiedBy>Marcello Singadji</cp:lastModifiedBy>
  <cp:revision>51</cp:revision>
  <dcterms:created xsi:type="dcterms:W3CDTF">2011-08-22T00:45:19Z</dcterms:created>
  <dcterms:modified xsi:type="dcterms:W3CDTF">2020-02-06T05:44:33Z</dcterms:modified>
</cp:coreProperties>
</file>