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2"/>
  </p:notesMasterIdLst>
  <p:sldIdLst>
    <p:sldId id="256" r:id="rId2"/>
    <p:sldId id="258" r:id="rId3"/>
    <p:sldId id="265" r:id="rId4"/>
    <p:sldId id="285" r:id="rId5"/>
    <p:sldId id="281" r:id="rId6"/>
    <p:sldId id="286" r:id="rId7"/>
    <p:sldId id="283" r:id="rId8"/>
    <p:sldId id="287" r:id="rId9"/>
    <p:sldId id="284" r:id="rId10"/>
    <p:sldId id="282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9" d="100"/>
          <a:sy n="69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solidFill>
                  <a:schemeClr val="bg1"/>
                </a:solidFill>
              </a:rPr>
              <a:t>Bahasa Pemrograman (Pemrograman Visual)</a:t>
            </a:r>
            <a:r>
              <a:rPr lang="en-US" sz="1200" baseline="0">
                <a:solidFill>
                  <a:schemeClr val="bg1"/>
                </a:solidFill>
              </a:rPr>
              <a:t> | IST103</a:t>
            </a:r>
            <a:endParaRPr lang="id-ID" sz="120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18/12/2017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JSON with PHP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11 – 13	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0B119-65CD-4D8E-972F-8ADBE6897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AEBBE-1417-464B-804A-23DB55C4B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71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FB84A-705E-4012-9297-D57EC83B1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JSON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D1C3D-B5E0-477F-9D49-E0840A2AE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43136"/>
            <a:ext cx="7859216" cy="1485864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200" dirty="0"/>
              <a:t>How to encode and decode JSON objects using PHP programming language. Let's start with preparing the environment to start our programming with PHP for JSON</a:t>
            </a:r>
            <a:endParaRPr lang="en-US" sz="22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1F7E32-16F8-446B-B8C7-0A6077925C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1" y="3468624"/>
            <a:ext cx="8381199" cy="25639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610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65F7F5-C932-4C18-B621-CF506D50EB70}"/>
              </a:ext>
            </a:extLst>
          </p:cNvPr>
          <p:cNvSpPr txBox="1">
            <a:spLocks/>
          </p:cNvSpPr>
          <p:nvPr/>
        </p:nvSpPr>
        <p:spPr>
          <a:xfrm>
            <a:off x="323528" y="980728"/>
            <a:ext cx="6781591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Encoding JSON in PHP (</a:t>
            </a:r>
            <a:r>
              <a:rPr lang="en-US" sz="2400" b="1" dirty="0" err="1"/>
              <a:t>json_encode</a:t>
            </a:r>
            <a:r>
              <a:rPr lang="en-US" sz="2400" b="1" dirty="0"/>
              <a:t>)</a:t>
            </a:r>
            <a:endParaRPr lang="id-ID" sz="2400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C3E5190-5D6C-4F14-BC1D-3EBB94BDB377}"/>
              </a:ext>
            </a:extLst>
          </p:cNvPr>
          <p:cNvSpPr txBox="1">
            <a:spLocks/>
          </p:cNvSpPr>
          <p:nvPr/>
        </p:nvSpPr>
        <p:spPr>
          <a:xfrm>
            <a:off x="539552" y="2860058"/>
            <a:ext cx="8229600" cy="2235942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dirty="0"/>
              <a:t>PHP </a:t>
            </a:r>
            <a:r>
              <a:rPr lang="en-US" sz="2400" dirty="0" err="1"/>
              <a:t>json_encode</a:t>
            </a:r>
            <a:r>
              <a:rPr lang="en-US" sz="2400" dirty="0"/>
              <a:t>() function is used for encoding JSON in PHP. This function returns the JSON representation of a value on success or FALSE on failure</a:t>
            </a:r>
          </a:p>
        </p:txBody>
      </p:sp>
    </p:spTree>
    <p:extLst>
      <p:ext uri="{BB962C8B-B14F-4D97-AF65-F5344CB8AC3E}">
        <p14:creationId xmlns:p14="http://schemas.microsoft.com/office/powerpoint/2010/main" val="2172173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AC814EF-3490-4124-A775-F3A42D6D6802}"/>
              </a:ext>
            </a:extLst>
          </p:cNvPr>
          <p:cNvSpPr txBox="1">
            <a:spLocks/>
          </p:cNvSpPr>
          <p:nvPr/>
        </p:nvSpPr>
        <p:spPr>
          <a:xfrm>
            <a:off x="659828" y="836712"/>
            <a:ext cx="7185992" cy="125401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200" b="1" u="sng" dirty="0"/>
              <a:t>Syntax</a:t>
            </a:r>
            <a:r>
              <a:rPr lang="en-US" sz="2200" u="sng" dirty="0"/>
              <a:t> </a:t>
            </a:r>
          </a:p>
          <a:p>
            <a:pPr marL="109728" indent="0">
              <a:buNone/>
            </a:pPr>
            <a:endParaRPr lang="en-US" sz="2200" u="sng" dirty="0"/>
          </a:p>
          <a:p>
            <a:pPr marL="109728" indent="0">
              <a:buNone/>
            </a:pPr>
            <a:r>
              <a:rPr lang="en-US" sz="2200" dirty="0"/>
              <a:t>	string </a:t>
            </a:r>
            <a:r>
              <a:rPr lang="en-US" sz="2200" dirty="0" err="1"/>
              <a:t>json_encode</a:t>
            </a:r>
            <a:r>
              <a:rPr lang="en-US" sz="2200" dirty="0"/>
              <a:t> ( $value [, $options = 0 ] ) </a:t>
            </a:r>
            <a:endParaRPr lang="en-US" sz="2200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6164073-8742-4430-BD20-888BDD5B9A4F}"/>
              </a:ext>
            </a:extLst>
          </p:cNvPr>
          <p:cNvSpPr txBox="1">
            <a:spLocks/>
          </p:cNvSpPr>
          <p:nvPr/>
        </p:nvSpPr>
        <p:spPr>
          <a:xfrm>
            <a:off x="659828" y="2172541"/>
            <a:ext cx="7824344" cy="2882311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200" b="1" u="sng" dirty="0"/>
              <a:t>Parameters</a:t>
            </a:r>
          </a:p>
          <a:p>
            <a:pPr marL="109728" indent="0">
              <a:buNone/>
            </a:pPr>
            <a:endParaRPr lang="en-US" sz="2200" b="1" u="sng" dirty="0"/>
          </a:p>
          <a:p>
            <a:pPr marL="109728" indent="0">
              <a:buNone/>
            </a:pPr>
            <a:r>
              <a:rPr lang="en-US" sz="2200" b="1" dirty="0"/>
              <a:t>	value</a:t>
            </a:r>
            <a:r>
              <a:rPr lang="en-US" sz="2200" dirty="0"/>
              <a:t> − The value being encoded. This function 	only works with UTF-8 encoded data.</a:t>
            </a:r>
          </a:p>
          <a:p>
            <a:pPr marL="109728" indent="0">
              <a:buNone/>
            </a:pPr>
            <a:endParaRPr lang="en-US" sz="2200" b="1" dirty="0"/>
          </a:p>
          <a:p>
            <a:pPr marL="109728" indent="0">
              <a:buNone/>
            </a:pPr>
            <a:r>
              <a:rPr lang="en-US" sz="2200" b="1" dirty="0"/>
              <a:t>	options</a:t>
            </a:r>
            <a:r>
              <a:rPr lang="en-US" sz="2200" dirty="0"/>
              <a:t> − This optional value is a bitmask 	consisting of JSON_HEX_QUOT, 	JSON_HEX_TAG, JSON_HEX_AMP, 	JSON_HEX_APOS, JSON_NUMERIC_CHECK, 	JSON_PRETTY_PRINT, 	JSON_UNESCAPED_SLASHES, 	JSON_FORCE_OBJECT.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381083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2005314-B4DD-460E-BA10-9921F1CB1105}"/>
              </a:ext>
            </a:extLst>
          </p:cNvPr>
          <p:cNvSpPr txBox="1">
            <a:spLocks/>
          </p:cNvSpPr>
          <p:nvPr/>
        </p:nvSpPr>
        <p:spPr>
          <a:xfrm>
            <a:off x="683568" y="908720"/>
            <a:ext cx="7533666" cy="28754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 fontScale="925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Example</a:t>
            </a:r>
          </a:p>
          <a:p>
            <a:pPr marL="109728" indent="0">
              <a:buNone/>
            </a:pPr>
            <a:endParaRPr lang="en-US" sz="2400" b="1" dirty="0"/>
          </a:p>
          <a:p>
            <a:pPr marL="109728" indent="0">
              <a:buNone/>
            </a:pPr>
            <a:r>
              <a:rPr lang="en-US" sz="2200" dirty="0"/>
              <a:t>The following example shows how to convert an array into JSON with PHP </a:t>
            </a:r>
            <a:endParaRPr lang="en-US" sz="2200" b="1" dirty="0"/>
          </a:p>
          <a:p>
            <a:pPr marL="109728" indent="0">
              <a:buNone/>
            </a:pPr>
            <a:endParaRPr lang="en-US" sz="2400" b="1" dirty="0"/>
          </a:p>
          <a:p>
            <a:pPr marL="109728" indent="0">
              <a:buNone/>
            </a:pPr>
            <a:r>
              <a:rPr lang="pt-BR" sz="2200" dirty="0"/>
              <a:t>&lt;?php </a:t>
            </a:r>
          </a:p>
          <a:p>
            <a:pPr marL="109728" indent="0">
              <a:buNone/>
            </a:pPr>
            <a:r>
              <a:rPr lang="pt-BR" sz="2200" dirty="0"/>
              <a:t>   $arr = array('a' =&gt; 1, 'b' =&gt; 2, 'c' =&gt; 3, 'd' =&gt; 4, 'e' =&gt; 5); </a:t>
            </a:r>
          </a:p>
          <a:p>
            <a:pPr marL="109728" indent="0">
              <a:buNone/>
            </a:pPr>
            <a:r>
              <a:rPr lang="pt-BR" sz="2200" dirty="0"/>
              <a:t>   echo json_encode($arr); </a:t>
            </a:r>
          </a:p>
          <a:p>
            <a:pPr marL="109728" indent="0">
              <a:buNone/>
            </a:pPr>
            <a:r>
              <a:rPr lang="pt-BR" sz="2200" dirty="0"/>
              <a:t>?&gt;</a:t>
            </a:r>
            <a:endParaRPr lang="en-US" sz="22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9D325E-5DB6-4546-B7B9-55E16F68AF32}"/>
              </a:ext>
            </a:extLst>
          </p:cNvPr>
          <p:cNvSpPr/>
          <p:nvPr/>
        </p:nvSpPr>
        <p:spPr>
          <a:xfrm>
            <a:off x="971600" y="4005064"/>
            <a:ext cx="66247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While executing, this will produce the following result: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70E188-E66A-433C-BD11-C7290D89F9ED}"/>
              </a:ext>
            </a:extLst>
          </p:cNvPr>
          <p:cNvSpPr/>
          <p:nvPr/>
        </p:nvSpPr>
        <p:spPr>
          <a:xfrm>
            <a:off x="971600" y="5001449"/>
            <a:ext cx="66247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dirty="0"/>
              <a:t>{"a":1,"b":2,"c":3,"d":4,"e":5}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369979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1B11DCF-F9B0-46F5-B354-405D8E28B2F3}"/>
              </a:ext>
            </a:extLst>
          </p:cNvPr>
          <p:cNvSpPr txBox="1">
            <a:spLocks/>
          </p:cNvSpPr>
          <p:nvPr/>
        </p:nvSpPr>
        <p:spPr>
          <a:xfrm>
            <a:off x="251520" y="620688"/>
            <a:ext cx="8784976" cy="59046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 fontScale="775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600" b="1" dirty="0"/>
              <a:t>Example</a:t>
            </a:r>
          </a:p>
          <a:p>
            <a:pPr marL="109728" indent="0">
              <a:buNone/>
            </a:pPr>
            <a:endParaRPr lang="en-US" sz="2400" b="1" dirty="0"/>
          </a:p>
          <a:p>
            <a:pPr marL="109728" indent="0">
              <a:buNone/>
            </a:pPr>
            <a:r>
              <a:rPr lang="en-US" sz="2200" dirty="0"/>
              <a:t>The following example shows how the PHP objects can be converted into JSON</a:t>
            </a:r>
          </a:p>
          <a:p>
            <a:pPr marL="109728" indent="0">
              <a:buNone/>
            </a:pPr>
            <a:endParaRPr lang="en-US" sz="2200" dirty="0"/>
          </a:p>
          <a:p>
            <a:pPr marL="109728" indent="0">
              <a:buNone/>
            </a:pPr>
            <a:r>
              <a:rPr lang="en-US" sz="2200" dirty="0"/>
              <a:t> &lt;?</a:t>
            </a:r>
            <a:r>
              <a:rPr lang="en-US" sz="2200" dirty="0" err="1"/>
              <a:t>php</a:t>
            </a:r>
            <a:endParaRPr lang="en-US" sz="2200" dirty="0"/>
          </a:p>
          <a:p>
            <a:pPr marL="109728" indent="0">
              <a:buNone/>
            </a:pPr>
            <a:r>
              <a:rPr lang="en-US" sz="2200" dirty="0"/>
              <a:t>   class </a:t>
            </a:r>
            <a:r>
              <a:rPr lang="en-US" sz="2200" dirty="0" err="1"/>
              <a:t>Emp</a:t>
            </a:r>
            <a:r>
              <a:rPr lang="en-US" sz="2200" dirty="0"/>
              <a:t> {</a:t>
            </a:r>
          </a:p>
          <a:p>
            <a:pPr marL="109728" indent="0">
              <a:buNone/>
            </a:pPr>
            <a:r>
              <a:rPr lang="en-US" sz="2200" dirty="0"/>
              <a:t>      public $name = "";</a:t>
            </a:r>
          </a:p>
          <a:p>
            <a:pPr marL="109728" indent="0">
              <a:buNone/>
            </a:pPr>
            <a:r>
              <a:rPr lang="en-US" sz="2200" dirty="0"/>
              <a:t>      public $hobbies  = "";</a:t>
            </a:r>
          </a:p>
          <a:p>
            <a:pPr marL="109728" indent="0">
              <a:buNone/>
            </a:pPr>
            <a:r>
              <a:rPr lang="en-US" sz="2200" dirty="0"/>
              <a:t>      public $birthdate = "";</a:t>
            </a:r>
          </a:p>
          <a:p>
            <a:pPr marL="109728" indent="0">
              <a:buNone/>
            </a:pPr>
            <a:r>
              <a:rPr lang="en-US" sz="2200" dirty="0"/>
              <a:t>   }</a:t>
            </a:r>
          </a:p>
          <a:p>
            <a:pPr marL="109728" indent="0">
              <a:buNone/>
            </a:pPr>
            <a:r>
              <a:rPr lang="en-US" sz="2200" dirty="0"/>
              <a:t>	</a:t>
            </a:r>
          </a:p>
          <a:p>
            <a:pPr marL="109728" indent="0">
              <a:buNone/>
            </a:pPr>
            <a:r>
              <a:rPr lang="en-US" sz="2200" dirty="0"/>
              <a:t>   $e = new </a:t>
            </a:r>
            <a:r>
              <a:rPr lang="en-US" sz="2200" dirty="0" err="1"/>
              <a:t>Emp</a:t>
            </a:r>
            <a:r>
              <a:rPr lang="en-US" sz="2200" dirty="0"/>
              <a:t>();</a:t>
            </a:r>
          </a:p>
          <a:p>
            <a:pPr marL="109728" indent="0">
              <a:buNone/>
            </a:pPr>
            <a:r>
              <a:rPr lang="en-US" sz="2200" dirty="0"/>
              <a:t>   $e-&gt;name = "</a:t>
            </a:r>
            <a:r>
              <a:rPr lang="en-US" sz="2200" dirty="0" err="1"/>
              <a:t>sachin</a:t>
            </a:r>
            <a:r>
              <a:rPr lang="en-US" sz="2200" dirty="0"/>
              <a:t>";</a:t>
            </a:r>
          </a:p>
          <a:p>
            <a:pPr marL="109728" indent="0">
              <a:buNone/>
            </a:pPr>
            <a:r>
              <a:rPr lang="en-US" sz="2200" dirty="0"/>
              <a:t>   $e-&gt;hobbies  = "sports";</a:t>
            </a:r>
          </a:p>
          <a:p>
            <a:pPr marL="109728" indent="0">
              <a:buNone/>
            </a:pPr>
            <a:r>
              <a:rPr lang="en-US" sz="2200" dirty="0"/>
              <a:t>   $e-&gt;birthdate = date('m/d/Y h:i:s a', "8/5/1974 12:20:03 p");</a:t>
            </a:r>
          </a:p>
          <a:p>
            <a:pPr marL="109728" indent="0">
              <a:buNone/>
            </a:pPr>
            <a:r>
              <a:rPr lang="en-US" sz="2200" dirty="0"/>
              <a:t>   $e-&gt;birthdate = date('m/d/Y h:i:s a', </a:t>
            </a:r>
            <a:r>
              <a:rPr lang="en-US" sz="2200" dirty="0" err="1"/>
              <a:t>strtotime</a:t>
            </a:r>
            <a:r>
              <a:rPr lang="en-US" sz="2200" dirty="0"/>
              <a:t>("8/5/1974 12:20:03"));</a:t>
            </a:r>
          </a:p>
          <a:p>
            <a:pPr marL="109728" indent="0">
              <a:buNone/>
            </a:pPr>
            <a:endParaRPr lang="en-US" sz="2200" dirty="0"/>
          </a:p>
          <a:p>
            <a:pPr marL="109728" indent="0">
              <a:buNone/>
            </a:pPr>
            <a:r>
              <a:rPr lang="en-US" sz="2200" dirty="0"/>
              <a:t>   echo </a:t>
            </a:r>
            <a:r>
              <a:rPr lang="en-US" sz="2200" dirty="0" err="1"/>
              <a:t>json_encode</a:t>
            </a:r>
            <a:r>
              <a:rPr lang="en-US" sz="2200" dirty="0"/>
              <a:t>($e);</a:t>
            </a:r>
          </a:p>
          <a:p>
            <a:pPr marL="109728" indent="0">
              <a:buNone/>
            </a:pPr>
            <a:r>
              <a:rPr lang="en-US" sz="2200" dirty="0"/>
              <a:t>?&gt;</a:t>
            </a:r>
          </a:p>
          <a:p>
            <a:pPr marL="109728" indent="0">
              <a:buNone/>
            </a:pPr>
            <a:endParaRPr lang="en-US" sz="2200" dirty="0"/>
          </a:p>
          <a:p>
            <a:pPr marL="109728" indent="0">
              <a:buNone/>
            </a:pPr>
            <a:r>
              <a:rPr lang="en-US" sz="2200" dirty="0"/>
              <a:t>Result  : {"name":"sachin","hobbies":"sports","birthdate":"08\/05\/1974 12:20:03 pm"}</a:t>
            </a:r>
          </a:p>
          <a:p>
            <a:pPr marL="109728" indent="0">
              <a:buNone/>
            </a:pP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848415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B65F7F5-C932-4C18-B621-CF506D50EB70}"/>
              </a:ext>
            </a:extLst>
          </p:cNvPr>
          <p:cNvSpPr txBox="1">
            <a:spLocks/>
          </p:cNvSpPr>
          <p:nvPr/>
        </p:nvSpPr>
        <p:spPr>
          <a:xfrm>
            <a:off x="251520" y="1140363"/>
            <a:ext cx="6781591" cy="765784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b="1" dirty="0"/>
              <a:t>Decoding JSON in PHP (</a:t>
            </a:r>
            <a:r>
              <a:rPr lang="en-US" sz="2400" b="1" dirty="0" err="1"/>
              <a:t>json_decode</a:t>
            </a:r>
            <a:r>
              <a:rPr lang="en-US" sz="2400" b="1" dirty="0"/>
              <a:t>)</a:t>
            </a:r>
            <a:endParaRPr lang="id-ID" sz="2400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C3E5190-5D6C-4F14-BC1D-3EBB94BDB377}"/>
              </a:ext>
            </a:extLst>
          </p:cNvPr>
          <p:cNvSpPr txBox="1">
            <a:spLocks/>
          </p:cNvSpPr>
          <p:nvPr/>
        </p:nvSpPr>
        <p:spPr>
          <a:xfrm>
            <a:off x="457200" y="3068960"/>
            <a:ext cx="8229600" cy="226578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dirty="0"/>
              <a:t>PHP </a:t>
            </a:r>
            <a:r>
              <a:rPr lang="en-US" sz="2400" dirty="0" err="1"/>
              <a:t>json_decode</a:t>
            </a:r>
            <a:r>
              <a:rPr lang="en-US" sz="2400" dirty="0"/>
              <a:t>() function is used for decoding JSON in PHP. This function returns the value decoded from </a:t>
            </a:r>
            <a:r>
              <a:rPr lang="en-US" sz="2400" dirty="0" err="1"/>
              <a:t>json</a:t>
            </a:r>
            <a:r>
              <a:rPr lang="en-US" sz="2400" dirty="0"/>
              <a:t> to appropriate PHP type. </a:t>
            </a:r>
          </a:p>
        </p:txBody>
      </p:sp>
    </p:spTree>
    <p:extLst>
      <p:ext uri="{BB962C8B-B14F-4D97-AF65-F5344CB8AC3E}">
        <p14:creationId xmlns:p14="http://schemas.microsoft.com/office/powerpoint/2010/main" val="1351352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AC814EF-3490-4124-A775-F3A42D6D6802}"/>
              </a:ext>
            </a:extLst>
          </p:cNvPr>
          <p:cNvSpPr txBox="1">
            <a:spLocks/>
          </p:cNvSpPr>
          <p:nvPr/>
        </p:nvSpPr>
        <p:spPr>
          <a:xfrm>
            <a:off x="659828" y="692697"/>
            <a:ext cx="7824344" cy="1224136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200" b="1" u="sng" dirty="0"/>
              <a:t>Syntax</a:t>
            </a:r>
            <a:r>
              <a:rPr lang="en-US" sz="2200" u="sng" dirty="0"/>
              <a:t> </a:t>
            </a:r>
          </a:p>
          <a:p>
            <a:pPr marL="109728" indent="0">
              <a:buNone/>
            </a:pPr>
            <a:endParaRPr lang="en-US" sz="2200" u="sng" dirty="0"/>
          </a:p>
          <a:p>
            <a:pPr marL="109728" indent="0">
              <a:buNone/>
            </a:pPr>
            <a:r>
              <a:rPr lang="en-US" sz="2200" dirty="0"/>
              <a:t>	mixed </a:t>
            </a:r>
            <a:r>
              <a:rPr lang="en-US" sz="2200" dirty="0" err="1"/>
              <a:t>json_decode</a:t>
            </a:r>
            <a:r>
              <a:rPr lang="en-US" sz="2200" dirty="0"/>
              <a:t> ($</a:t>
            </a:r>
            <a:r>
              <a:rPr lang="en-US" sz="2200" dirty="0" err="1"/>
              <a:t>json</a:t>
            </a:r>
            <a:r>
              <a:rPr lang="en-US" sz="2200" dirty="0"/>
              <a:t> [,$</a:t>
            </a:r>
            <a:r>
              <a:rPr lang="en-US" sz="2200" dirty="0" err="1"/>
              <a:t>assoc</a:t>
            </a:r>
            <a:r>
              <a:rPr lang="en-US" sz="2200" dirty="0"/>
              <a:t> = false [, $depth = 512 	[, $options = 0 ]]])</a:t>
            </a:r>
            <a:endParaRPr lang="en-US" sz="2200" b="1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6164073-8742-4430-BD20-888BDD5B9A4F}"/>
              </a:ext>
            </a:extLst>
          </p:cNvPr>
          <p:cNvSpPr txBox="1">
            <a:spLocks/>
          </p:cNvSpPr>
          <p:nvPr/>
        </p:nvSpPr>
        <p:spPr>
          <a:xfrm>
            <a:off x="651800" y="2060848"/>
            <a:ext cx="7824344" cy="4424811"/>
          </a:xfrm>
          <a:prstGeom prst="rect">
            <a:avLst/>
          </a:prstGeom>
        </p:spPr>
        <p:txBody>
          <a:bodyPr vert="horz">
            <a:no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200" b="1" u="sng" dirty="0"/>
              <a:t>Parameters</a:t>
            </a:r>
          </a:p>
          <a:p>
            <a:pPr marL="109728" indent="0">
              <a:buNone/>
            </a:pPr>
            <a:endParaRPr lang="en-US" sz="2200" b="1" u="sng" dirty="0"/>
          </a:p>
          <a:p>
            <a:pPr marL="109728" indent="0">
              <a:buNone/>
            </a:pPr>
            <a:r>
              <a:rPr lang="en-US" sz="2200" b="1" dirty="0"/>
              <a:t>	</a:t>
            </a:r>
            <a:r>
              <a:rPr lang="en-US" sz="2000" b="1" dirty="0" err="1"/>
              <a:t>json_string</a:t>
            </a:r>
            <a:r>
              <a:rPr lang="en-US" sz="2000" dirty="0"/>
              <a:t> − It is an encoded string which must be UTF-	8 encoded data.</a:t>
            </a:r>
          </a:p>
          <a:p>
            <a:pPr marL="109728" indent="0">
              <a:buNone/>
            </a:pPr>
            <a:endParaRPr lang="en-US" sz="2000" b="1" dirty="0"/>
          </a:p>
          <a:p>
            <a:pPr marL="109728" indent="0">
              <a:buNone/>
            </a:pPr>
            <a:r>
              <a:rPr lang="en-US" sz="2200" b="1" dirty="0"/>
              <a:t>	</a:t>
            </a:r>
            <a:r>
              <a:rPr lang="en-US" sz="2000" b="1" dirty="0" err="1"/>
              <a:t>assoc</a:t>
            </a:r>
            <a:r>
              <a:rPr lang="en-US" sz="2000" dirty="0"/>
              <a:t> − It is a </a:t>
            </a:r>
            <a:r>
              <a:rPr lang="en-US" sz="2000" dirty="0" err="1"/>
              <a:t>boolean</a:t>
            </a:r>
            <a:r>
              <a:rPr lang="en-US" sz="2000" dirty="0"/>
              <a:t> type parameter, when set to TRUE, 	returned objects will be converted into associative arrays.</a:t>
            </a:r>
          </a:p>
          <a:p>
            <a:pPr marL="109728" indent="0">
              <a:buNone/>
            </a:pPr>
            <a:endParaRPr lang="en-US" sz="2000" b="1" dirty="0"/>
          </a:p>
          <a:p>
            <a:pPr marL="109728" indent="0">
              <a:buNone/>
            </a:pPr>
            <a:r>
              <a:rPr lang="en-US" sz="2000" b="1" dirty="0"/>
              <a:t>	depth</a:t>
            </a:r>
            <a:r>
              <a:rPr lang="en-US" sz="2000" dirty="0"/>
              <a:t> − It is an integer type parameter which specifies 	recursion depth</a:t>
            </a:r>
          </a:p>
          <a:p>
            <a:pPr marL="109728" indent="0">
              <a:buNone/>
            </a:pPr>
            <a:endParaRPr lang="en-US" sz="2000" b="1" dirty="0"/>
          </a:p>
          <a:p>
            <a:pPr marL="109728" indent="0">
              <a:buNone/>
            </a:pPr>
            <a:r>
              <a:rPr lang="en-US" sz="2000" b="1" dirty="0"/>
              <a:t>	options</a:t>
            </a:r>
            <a:r>
              <a:rPr lang="en-US" sz="2000" dirty="0"/>
              <a:t> − It is an integer type bitmask of JSON decode, 	JSON_BIGINT_AS_STRING is supported.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119933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2005314-B4DD-460E-BA10-9921F1CB1105}"/>
              </a:ext>
            </a:extLst>
          </p:cNvPr>
          <p:cNvSpPr txBox="1">
            <a:spLocks/>
          </p:cNvSpPr>
          <p:nvPr/>
        </p:nvSpPr>
        <p:spPr>
          <a:xfrm>
            <a:off x="295818" y="836712"/>
            <a:ext cx="6724453" cy="24333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1800" b="1" dirty="0"/>
              <a:t>Example</a:t>
            </a:r>
          </a:p>
          <a:p>
            <a:pPr marL="109728" indent="0">
              <a:buNone/>
            </a:pPr>
            <a:r>
              <a:rPr lang="pt-BR" sz="1800" dirty="0"/>
              <a:t>&lt;?php </a:t>
            </a:r>
          </a:p>
          <a:p>
            <a:pPr marL="109728" indent="0">
              <a:buNone/>
            </a:pPr>
            <a:r>
              <a:rPr lang="pt-BR" sz="1800" dirty="0"/>
              <a:t>    $json = '{"a":1,"b":2,"c":3,"d":4,"e":5}'; </a:t>
            </a:r>
          </a:p>
          <a:p>
            <a:pPr marL="109728" indent="0">
              <a:buNone/>
            </a:pPr>
            <a:r>
              <a:rPr lang="pt-BR" sz="1800" dirty="0"/>
              <a:t> </a:t>
            </a:r>
          </a:p>
          <a:p>
            <a:pPr marL="109728" indent="0">
              <a:buNone/>
            </a:pPr>
            <a:r>
              <a:rPr lang="pt-BR" sz="1800" dirty="0"/>
              <a:t>   var_dump(json_decode($json)); </a:t>
            </a:r>
          </a:p>
          <a:p>
            <a:pPr marL="109728" indent="0">
              <a:buNone/>
            </a:pPr>
            <a:r>
              <a:rPr lang="pt-BR" sz="1800" dirty="0"/>
              <a:t>   var_dump(json_decode($json, true));</a:t>
            </a:r>
          </a:p>
          <a:p>
            <a:pPr marL="109728" indent="0">
              <a:buNone/>
            </a:pPr>
            <a:r>
              <a:rPr lang="pt-BR" sz="1800" dirty="0"/>
              <a:t>?&gt;</a:t>
            </a:r>
            <a:endParaRPr lang="en-US" sz="1800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9D325E-5DB6-4546-B7B9-55E16F68AF32}"/>
              </a:ext>
            </a:extLst>
          </p:cNvPr>
          <p:cNvSpPr/>
          <p:nvPr/>
        </p:nvSpPr>
        <p:spPr>
          <a:xfrm>
            <a:off x="310385" y="4338533"/>
            <a:ext cx="428396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While executing, this will produce the following result: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70E188-E66A-433C-BD11-C7290D89F9ED}"/>
              </a:ext>
            </a:extLst>
          </p:cNvPr>
          <p:cNvSpPr/>
          <p:nvPr/>
        </p:nvSpPr>
        <p:spPr>
          <a:xfrm>
            <a:off x="5868144" y="3303181"/>
            <a:ext cx="2808311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500" dirty="0"/>
              <a:t>object(stdClass)#1 (5) { </a:t>
            </a:r>
          </a:p>
          <a:p>
            <a:r>
              <a:rPr lang="pt-BR" sz="1500" dirty="0"/>
              <a:t>    ["a"] =&gt; int(1) </a:t>
            </a:r>
          </a:p>
          <a:p>
            <a:r>
              <a:rPr lang="pt-BR" sz="1500" dirty="0"/>
              <a:t>    ["b"] =&gt; int(2) </a:t>
            </a:r>
          </a:p>
          <a:p>
            <a:r>
              <a:rPr lang="pt-BR" sz="1500" dirty="0"/>
              <a:t>    ["c"] =&gt; int(3) </a:t>
            </a:r>
          </a:p>
          <a:p>
            <a:r>
              <a:rPr lang="pt-BR" sz="1500" dirty="0"/>
              <a:t>    ["d"] =&gt; int(4) </a:t>
            </a:r>
          </a:p>
          <a:p>
            <a:r>
              <a:rPr lang="pt-BR" sz="1500" dirty="0"/>
              <a:t>    ["e"] =&gt; int(5) </a:t>
            </a:r>
          </a:p>
          <a:p>
            <a:r>
              <a:rPr lang="pt-BR" sz="1500" dirty="0"/>
              <a:t>} </a:t>
            </a:r>
          </a:p>
          <a:p>
            <a:r>
              <a:rPr lang="pt-BR" sz="1500" dirty="0"/>
              <a:t> </a:t>
            </a:r>
          </a:p>
          <a:p>
            <a:r>
              <a:rPr lang="pt-BR" sz="1500" dirty="0"/>
              <a:t>array(5) { </a:t>
            </a:r>
          </a:p>
          <a:p>
            <a:r>
              <a:rPr lang="pt-BR" sz="1500" dirty="0"/>
              <a:t>    ["a"] =&gt; int(1) </a:t>
            </a:r>
          </a:p>
          <a:p>
            <a:r>
              <a:rPr lang="pt-BR" sz="1500" dirty="0"/>
              <a:t>    ["b"] =&gt; int(2) </a:t>
            </a:r>
          </a:p>
          <a:p>
            <a:r>
              <a:rPr lang="pt-BR" sz="1500" dirty="0"/>
              <a:t>    ["c"] =&gt; int(3) </a:t>
            </a:r>
          </a:p>
          <a:p>
            <a:r>
              <a:rPr lang="pt-BR" sz="1500" dirty="0"/>
              <a:t>    ["d"] =&gt; int(4) </a:t>
            </a:r>
          </a:p>
          <a:p>
            <a:r>
              <a:rPr lang="pt-BR" sz="1500" dirty="0"/>
              <a:t>    ["e"] =&gt; int(5) </a:t>
            </a:r>
          </a:p>
          <a:p>
            <a:r>
              <a:rPr lang="pt-BR" sz="1500" dirty="0"/>
              <a:t>} </a:t>
            </a:r>
            <a:endParaRPr lang="en-US" sz="1500" dirty="0"/>
          </a:p>
        </p:txBody>
      </p:sp>
      <p:sp>
        <p:nvSpPr>
          <p:cNvPr id="2" name="Arrow: Chevron 1">
            <a:extLst>
              <a:ext uri="{FF2B5EF4-FFF2-40B4-BE49-F238E27FC236}">
                <a16:creationId xmlns:a16="http://schemas.microsoft.com/office/drawing/2014/main" id="{6A58FC71-9105-469A-8B18-871F002C845D}"/>
              </a:ext>
            </a:extLst>
          </p:cNvPr>
          <p:cNvSpPr/>
          <p:nvPr/>
        </p:nvSpPr>
        <p:spPr>
          <a:xfrm>
            <a:off x="4519406" y="4338533"/>
            <a:ext cx="648072" cy="769441"/>
          </a:xfrm>
          <a:prstGeom prst="chevr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2735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3264</TotalTime>
  <Words>343</Words>
  <Application>Microsoft Office PowerPoint</Application>
  <PresentationFormat>On-screen Show (4:3)</PresentationFormat>
  <Paragraphs>82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Georgia</vt:lpstr>
      <vt:lpstr>Trebuchet MS</vt:lpstr>
      <vt:lpstr>Wingdings 2</vt:lpstr>
      <vt:lpstr>Urban</vt:lpstr>
      <vt:lpstr>JSON with PHP </vt:lpstr>
      <vt:lpstr>JSON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tugasm-PC</cp:lastModifiedBy>
  <cp:revision>351</cp:revision>
  <dcterms:created xsi:type="dcterms:W3CDTF">2011-09-16T02:11:44Z</dcterms:created>
  <dcterms:modified xsi:type="dcterms:W3CDTF">2017-12-18T19:31:59Z</dcterms:modified>
</cp:coreProperties>
</file>