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4"/>
  </p:notesMasterIdLst>
  <p:sldIdLst>
    <p:sldId id="256" r:id="rId2"/>
    <p:sldId id="258" r:id="rId3"/>
    <p:sldId id="281" r:id="rId4"/>
    <p:sldId id="282" r:id="rId5"/>
    <p:sldId id="283" r:id="rId6"/>
    <p:sldId id="284" r:id="rId7"/>
    <p:sldId id="285" r:id="rId8"/>
    <p:sldId id="286" r:id="rId9"/>
    <p:sldId id="292" r:id="rId10"/>
    <p:sldId id="287" r:id="rId11"/>
    <p:sldId id="288" r:id="rId12"/>
    <p:sldId id="289" r:id="rId13"/>
    <p:sldId id="290" r:id="rId14"/>
    <p:sldId id="291"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86535" autoAdjust="0"/>
  </p:normalViewPr>
  <p:slideViewPr>
    <p:cSldViewPr>
      <p:cViewPr varScale="1">
        <p:scale>
          <a:sx n="64" d="100"/>
          <a:sy n="64" d="100"/>
        </p:scale>
        <p:origin x="15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12972-45E0-4A02-9098-D0EBB0199C4B}" type="datetimeFigureOut">
              <a:rPr lang="id-ID" smtClean="0"/>
              <a:t>18/12/2017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19FB5-3E22-4347-9D47-E764C09E46CC}" type="slidenum">
              <a:rPr lang="id-ID" smtClean="0"/>
              <a:t>‹#›</a:t>
            </a:fld>
            <a:endParaRPr lang="id-ID"/>
          </a:p>
        </p:txBody>
      </p:sp>
    </p:spTree>
    <p:extLst>
      <p:ext uri="{BB962C8B-B14F-4D97-AF65-F5344CB8AC3E}">
        <p14:creationId xmlns:p14="http://schemas.microsoft.com/office/powerpoint/2010/main" val="2308625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kemudian save di c:\xampp\htdocs\latihanphp\latihan7.php lalu jalankan di mozilla firefox, atau browser lain. kita lihat hasilnya.</a:t>
            </a:r>
          </a:p>
          <a:p>
            <a:endParaRPr lang="id-ID" dirty="0" smtClean="0"/>
          </a:p>
          <a:p>
            <a:r>
              <a:rPr lang="id-ID" dirty="0" smtClean="0"/>
              <a:t>Logika:</a:t>
            </a:r>
            <a:r>
              <a:rPr lang="id-ID" baseline="0" dirty="0" smtClean="0"/>
              <a:t> $a+2;</a:t>
            </a:r>
          </a:p>
          <a:p>
            <a:r>
              <a:rPr lang="id-ID" baseline="0" dirty="0" smtClean="0"/>
              <a:t>A itu nilainya 50 + 2 jadi sama dengan 52.</a:t>
            </a:r>
            <a:endParaRPr lang="id-ID" dirty="0" smtClean="0"/>
          </a:p>
        </p:txBody>
      </p:sp>
      <p:sp>
        <p:nvSpPr>
          <p:cNvPr id="4" name="Slide Number Placeholder 3"/>
          <p:cNvSpPr>
            <a:spLocks noGrp="1"/>
          </p:cNvSpPr>
          <p:nvPr>
            <p:ph type="sldNum" sz="quarter" idx="10"/>
          </p:nvPr>
        </p:nvSpPr>
        <p:spPr/>
        <p:txBody>
          <a:bodyPr/>
          <a:lstStyle/>
          <a:p>
            <a:fld id="{6BE19FB5-3E22-4347-9D47-E764C09E46CC}" type="slidenum">
              <a:rPr lang="id-ID" smtClean="0"/>
              <a:t>8</a:t>
            </a:fld>
            <a:endParaRPr lang="id-ID"/>
          </a:p>
        </p:txBody>
      </p:sp>
    </p:spTree>
    <p:extLst>
      <p:ext uri="{BB962C8B-B14F-4D97-AF65-F5344CB8AC3E}">
        <p14:creationId xmlns:p14="http://schemas.microsoft.com/office/powerpoint/2010/main" val="3470758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ini berarti dimana "jika cuaca cerah" itu adalah nilai atau kondisi</a:t>
            </a:r>
            <a:endParaRPr lang="id-ID" dirty="0"/>
          </a:p>
        </p:txBody>
      </p:sp>
      <p:sp>
        <p:nvSpPr>
          <p:cNvPr id="4" name="Slide Number Placeholder 3"/>
          <p:cNvSpPr>
            <a:spLocks noGrp="1"/>
          </p:cNvSpPr>
          <p:nvPr>
            <p:ph type="sldNum" sz="quarter" idx="10"/>
          </p:nvPr>
        </p:nvSpPr>
        <p:spPr/>
        <p:txBody>
          <a:bodyPr/>
          <a:lstStyle/>
          <a:p>
            <a:fld id="{6BE19FB5-3E22-4347-9D47-E764C09E46CC}" type="slidenum">
              <a:rPr lang="id-ID" smtClean="0"/>
              <a:t>10</a:t>
            </a:fld>
            <a:endParaRPr lang="id-ID"/>
          </a:p>
        </p:txBody>
      </p:sp>
    </p:spTree>
    <p:extLst>
      <p:ext uri="{BB962C8B-B14F-4D97-AF65-F5344CB8AC3E}">
        <p14:creationId xmlns:p14="http://schemas.microsoft.com/office/powerpoint/2010/main" val="1011274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sehabis</a:t>
            </a:r>
            <a:r>
              <a:rPr lang="id-ID" baseline="0" dirty="0" smtClean="0"/>
              <a:t> mahasiswa mengerjakan implementasi IF :</a:t>
            </a:r>
          </a:p>
          <a:p>
            <a:endParaRPr lang="id-ID" dirty="0" smtClean="0"/>
          </a:p>
          <a:p>
            <a:r>
              <a:rPr lang="id-ID" dirty="0" smtClean="0"/>
              <a:t>*Lihat hasilnya di browser...</a:t>
            </a:r>
          </a:p>
          <a:p>
            <a:r>
              <a:rPr lang="id-ID" dirty="0" smtClean="0"/>
              <a:t>Dan jawabannya “Saya akan berangkat kuliah!”</a:t>
            </a:r>
          </a:p>
          <a:p>
            <a:endParaRPr lang="id-ID" dirty="0" smtClean="0"/>
          </a:p>
        </p:txBody>
      </p:sp>
      <p:sp>
        <p:nvSpPr>
          <p:cNvPr id="4" name="Slide Number Placeholder 3"/>
          <p:cNvSpPr>
            <a:spLocks noGrp="1"/>
          </p:cNvSpPr>
          <p:nvPr>
            <p:ph type="sldNum" sz="quarter" idx="10"/>
          </p:nvPr>
        </p:nvSpPr>
        <p:spPr/>
        <p:txBody>
          <a:bodyPr/>
          <a:lstStyle/>
          <a:p>
            <a:fld id="{6BE19FB5-3E22-4347-9D47-E764C09E46CC}" type="slidenum">
              <a:rPr lang="id-ID" smtClean="0"/>
              <a:t>11</a:t>
            </a:fld>
            <a:endParaRPr lang="id-ID"/>
          </a:p>
        </p:txBody>
      </p:sp>
    </p:spTree>
    <p:extLst>
      <p:ext uri="{BB962C8B-B14F-4D97-AF65-F5344CB8AC3E}">
        <p14:creationId xmlns:p14="http://schemas.microsoft.com/office/powerpoint/2010/main" val="1804876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Hasilnya nanti adalah :</a:t>
            </a:r>
          </a:p>
          <a:p>
            <a:endParaRPr lang="id-ID" dirty="0" smtClean="0"/>
          </a:p>
          <a:p>
            <a:r>
              <a:rPr lang="fi-FI" dirty="0" smtClean="0"/>
              <a:t>Jalan Kaki Saja Naik Motor </a:t>
            </a:r>
            <a:endParaRPr lang="id-ID" dirty="0"/>
          </a:p>
        </p:txBody>
      </p:sp>
      <p:sp>
        <p:nvSpPr>
          <p:cNvPr id="4" name="Slide Number Placeholder 3"/>
          <p:cNvSpPr>
            <a:spLocks noGrp="1"/>
          </p:cNvSpPr>
          <p:nvPr>
            <p:ph type="sldNum" sz="quarter" idx="10"/>
          </p:nvPr>
        </p:nvSpPr>
        <p:spPr/>
        <p:txBody>
          <a:bodyPr/>
          <a:lstStyle/>
          <a:p>
            <a:fld id="{6BE19FB5-3E22-4347-9D47-E764C09E46CC}" type="slidenum">
              <a:rPr lang="id-ID" smtClean="0"/>
              <a:t>13</a:t>
            </a:fld>
            <a:endParaRPr lang="id-ID"/>
          </a:p>
        </p:txBody>
      </p:sp>
    </p:spTree>
    <p:extLst>
      <p:ext uri="{BB962C8B-B14F-4D97-AF65-F5344CB8AC3E}">
        <p14:creationId xmlns:p14="http://schemas.microsoft.com/office/powerpoint/2010/main" val="2667654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6BE19FB5-3E22-4347-9D47-E764C09E46CC}" type="slidenum">
              <a:rPr lang="id-ID" smtClean="0"/>
              <a:t>37</a:t>
            </a:fld>
            <a:endParaRPr lang="id-ID"/>
          </a:p>
        </p:txBody>
      </p:sp>
    </p:spTree>
    <p:extLst>
      <p:ext uri="{BB962C8B-B14F-4D97-AF65-F5344CB8AC3E}">
        <p14:creationId xmlns:p14="http://schemas.microsoft.com/office/powerpoint/2010/main" val="1559833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Oke, kita akan coba praktikan semuanya</a:t>
            </a:r>
            <a:r>
              <a:rPr lang="id-ID" smtClean="0"/>
              <a:t>.</a:t>
            </a:r>
            <a:endParaRPr lang="id-ID" dirty="0"/>
          </a:p>
        </p:txBody>
      </p:sp>
      <p:sp>
        <p:nvSpPr>
          <p:cNvPr id="4" name="Slide Number Placeholder 3"/>
          <p:cNvSpPr>
            <a:spLocks noGrp="1"/>
          </p:cNvSpPr>
          <p:nvPr>
            <p:ph type="sldNum" sz="quarter" idx="10"/>
          </p:nvPr>
        </p:nvSpPr>
        <p:spPr/>
        <p:txBody>
          <a:bodyPr/>
          <a:lstStyle/>
          <a:p>
            <a:fld id="{6BE19FB5-3E22-4347-9D47-E764C09E46CC}" type="slidenum">
              <a:rPr lang="id-ID" smtClean="0"/>
              <a:t>42</a:t>
            </a:fld>
            <a:endParaRPr lang="id-ID"/>
          </a:p>
        </p:txBody>
      </p:sp>
    </p:spTree>
    <p:extLst>
      <p:ext uri="{BB962C8B-B14F-4D97-AF65-F5344CB8AC3E}">
        <p14:creationId xmlns:p14="http://schemas.microsoft.com/office/powerpoint/2010/main" val="13956169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dirty="0"/>
              <a:t>Click to edit Master title style</a:t>
            </a:r>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815B4FD-92E0-4978-907F-923BCA868FE5}" type="datetimeFigureOut">
              <a:rPr lang="id-ID" smtClean="0"/>
              <a:t>18/12/2017</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D71EAF9-DB67-464C-8987-984D7DE842F6}" type="slidenum">
              <a:rPr lang="id-ID" smtClean="0"/>
              <a:t>‹#›</a:t>
            </a:fld>
            <a:endParaRPr lang="id-ID"/>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18/12/2017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18/12/2017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18/12/2017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209600" y="2272"/>
            <a:ext cx="762000" cy="365760"/>
          </a:xfrm>
        </p:spPr>
        <p:txBody>
          <a:bodyPr/>
          <a:lstStyle/>
          <a:p>
            <a:fld id="{0D71EAF9-DB67-464C-8987-984D7DE842F6}" type="slidenum">
              <a:rPr lang="id-ID" smtClean="0"/>
              <a:t>‹#›</a:t>
            </a:fld>
            <a:endParaRPr lang="id-ID"/>
          </a:p>
        </p:txBody>
      </p:sp>
      <p:sp>
        <p:nvSpPr>
          <p:cNvPr id="9" name="Title 1"/>
          <p:cNvSpPr txBox="1">
            <a:spLocks/>
          </p:cNvSpPr>
          <p:nvPr userDrawn="1"/>
        </p:nvSpPr>
        <p:spPr>
          <a:xfrm>
            <a:off x="987424" y="-31739"/>
            <a:ext cx="8121080" cy="604763"/>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marL="0" marR="0" indent="0" algn="r" defTabSz="914400" rtl="0" eaLnBrk="1" fontAlgn="auto" latinLnBrk="0" hangingPunct="1">
              <a:lnSpc>
                <a:spcPct val="100000"/>
              </a:lnSpc>
              <a:spcBef>
                <a:spcPct val="0"/>
              </a:spcBef>
              <a:spcAft>
                <a:spcPts val="0"/>
              </a:spcAft>
              <a:buClrTx/>
              <a:buSzTx/>
              <a:buFontTx/>
              <a:buNone/>
              <a:tabLst/>
              <a:defRPr/>
            </a:pPr>
            <a:r>
              <a:rPr lang="en-US" sz="1200">
                <a:solidFill>
                  <a:schemeClr val="bg1"/>
                </a:solidFill>
              </a:rPr>
              <a:t>Augury El Rayeb, S.Kom., MMSI.</a:t>
            </a:r>
          </a:p>
          <a:p>
            <a:pPr marL="0" marR="0" indent="0" algn="r" defTabSz="914400" rtl="0" eaLnBrk="1" fontAlgn="auto" latinLnBrk="0" hangingPunct="1">
              <a:lnSpc>
                <a:spcPct val="100000"/>
              </a:lnSpc>
              <a:spcBef>
                <a:spcPct val="0"/>
              </a:spcBef>
              <a:spcAft>
                <a:spcPts val="0"/>
              </a:spcAft>
              <a:buClrTx/>
              <a:buSzTx/>
              <a:buFontTx/>
              <a:buNone/>
              <a:tabLst/>
              <a:defRPr/>
            </a:pPr>
            <a:r>
              <a:rPr lang="en-US" sz="1200">
                <a:solidFill>
                  <a:schemeClr val="bg1"/>
                </a:solidFill>
              </a:rPr>
              <a:t>Bahasa Pemrograman (Pemrograman Visual)</a:t>
            </a:r>
            <a:r>
              <a:rPr lang="en-US" sz="1200" baseline="0">
                <a:solidFill>
                  <a:schemeClr val="bg1"/>
                </a:solidFill>
              </a:rPr>
              <a:t> | IST103</a:t>
            </a:r>
            <a:endParaRPr lang="id-ID" sz="1200">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815B4FD-92E0-4978-907F-923BCA868FE5}" type="datetimeFigureOut">
              <a:rPr lang="id-ID" smtClean="0"/>
              <a:t>18/12/2017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18/12/2017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815B4FD-92E0-4978-907F-923BCA868FE5}" type="datetimeFigureOut">
              <a:rPr lang="id-ID" smtClean="0"/>
              <a:t>18/12/2017</a:t>
            </a:fld>
            <a:endParaRPr lang="id-ID"/>
          </a:p>
        </p:txBody>
      </p:sp>
      <p:sp>
        <p:nvSpPr>
          <p:cNvPr id="27" name="Slide Number Placeholder 26"/>
          <p:cNvSpPr>
            <a:spLocks noGrp="1"/>
          </p:cNvSpPr>
          <p:nvPr>
            <p:ph type="sldNum" sz="quarter" idx="11"/>
          </p:nvPr>
        </p:nvSpPr>
        <p:spPr/>
        <p:txBody>
          <a:bodyPr rtlCol="0"/>
          <a:lstStyle/>
          <a:p>
            <a:fld id="{0D71EAF9-DB67-464C-8987-984D7DE842F6}" type="slidenum">
              <a:rPr lang="id-ID" smtClean="0"/>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815B4FD-92E0-4978-907F-923BCA868FE5}" type="datetimeFigureOut">
              <a:rPr lang="id-ID" smtClean="0"/>
              <a:t>18/12/2017</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0D71EAF9-DB67-464C-8987-984D7DE842F6}"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5B4FD-92E0-4978-907F-923BCA868FE5}" type="datetimeFigureOut">
              <a:rPr lang="id-ID" smtClean="0"/>
              <a:t>18/12/2017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18/12/2017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815B4FD-92E0-4978-907F-923BCA868FE5}" type="datetimeFigureOut">
              <a:rPr lang="id-ID" smtClean="0"/>
              <a:t>18/12/2017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943136"/>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815B4FD-92E0-4978-907F-923BCA868FE5}" type="datetimeFigureOut">
              <a:rPr lang="id-ID" smtClean="0"/>
              <a:t>18/12/2017</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D71EAF9-DB67-464C-8987-984D7DE842F6}" type="slidenum">
              <a:rPr lang="id-ID" smtClean="0"/>
              <a:t>‹#›</a:t>
            </a:fld>
            <a:endParaRPr lang="id-ID"/>
          </a:p>
        </p:txBody>
      </p:sp>
      <p:pic>
        <p:nvPicPr>
          <p:cNvPr id="20" name="Picture 1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3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PHP </a:t>
            </a:r>
            <a:r>
              <a:rPr lang="en-US" dirty="0" err="1"/>
              <a:t>dan</a:t>
            </a:r>
            <a:r>
              <a:rPr lang="en-US" dirty="0"/>
              <a:t> </a:t>
            </a:r>
            <a:r>
              <a:rPr lang="en-US" dirty="0" err="1"/>
              <a:t>MySql</a:t>
            </a:r>
            <a:r>
              <a:rPr lang="en-US" dirty="0"/>
              <a:t> query</a:t>
            </a:r>
          </a:p>
        </p:txBody>
      </p:sp>
      <p:sp>
        <p:nvSpPr>
          <p:cNvPr id="3" name="Subtitle 2"/>
          <p:cNvSpPr>
            <a:spLocks noGrp="1"/>
          </p:cNvSpPr>
          <p:nvPr>
            <p:ph type="subTitle" idx="1"/>
          </p:nvPr>
        </p:nvSpPr>
        <p:spPr/>
        <p:txBody>
          <a:bodyPr/>
          <a:lstStyle/>
          <a:p>
            <a:r>
              <a:rPr lang="en-US" dirty="0" err="1"/>
              <a:t>Pertemuan</a:t>
            </a:r>
            <a:r>
              <a:rPr lang="en-US" dirty="0"/>
              <a:t> 9 - 10</a:t>
            </a:r>
            <a:endParaRPr lang="id-ID" dirty="0"/>
          </a:p>
        </p:txBody>
      </p:sp>
    </p:spTree>
    <p:extLst>
      <p:ext uri="{BB962C8B-B14F-4D97-AF65-F5344CB8AC3E}">
        <p14:creationId xmlns:p14="http://schemas.microsoft.com/office/powerpoint/2010/main" val="3274577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Menggunakan Argumen IF</a:t>
            </a:r>
            <a:br>
              <a:rPr lang="id-ID" b="1" dirty="0"/>
            </a:br>
            <a:endParaRPr lang="id-ID" dirty="0"/>
          </a:p>
        </p:txBody>
      </p:sp>
      <p:sp>
        <p:nvSpPr>
          <p:cNvPr id="4" name="TextBox 3"/>
          <p:cNvSpPr txBox="1"/>
          <p:nvPr/>
        </p:nvSpPr>
        <p:spPr>
          <a:xfrm>
            <a:off x="457200" y="1903512"/>
            <a:ext cx="7355160" cy="2031325"/>
          </a:xfrm>
          <a:prstGeom prst="rect">
            <a:avLst/>
          </a:prstGeom>
          <a:noFill/>
        </p:spPr>
        <p:txBody>
          <a:bodyPr wrap="square" rtlCol="0">
            <a:spAutoFit/>
          </a:bodyPr>
          <a:lstStyle/>
          <a:p>
            <a:pPr algn="just"/>
            <a:r>
              <a:rPr lang="id-ID" dirty="0"/>
              <a:t>Argumen if atau keputusan if sangat sering digunakan oleh para programmer php, alasannya adalah mudah dan sederhana. Penggunaan argumen if ini biasanya dilakukan ketika akan membandingkan suatu nilai, atau membandingkan suatu </a:t>
            </a:r>
            <a:r>
              <a:rPr lang="id-ID" dirty="0" smtClean="0"/>
              <a:t>kondisi.</a:t>
            </a:r>
          </a:p>
          <a:p>
            <a:pPr algn="just"/>
            <a:endParaRPr lang="id-ID" dirty="0"/>
          </a:p>
          <a:p>
            <a:pPr algn="just"/>
            <a:r>
              <a:rPr lang="id-ID" dirty="0"/>
              <a:t>Dalam dunia nyata membandingkan kondisi itu seperti pengandaian, contohnya adalah seperti ini : </a:t>
            </a:r>
          </a:p>
        </p:txBody>
      </p:sp>
      <p:sp>
        <p:nvSpPr>
          <p:cNvPr id="6" name="Rectangle 5"/>
          <p:cNvSpPr/>
          <p:nvPr/>
        </p:nvSpPr>
        <p:spPr>
          <a:xfrm>
            <a:off x="457200" y="4353565"/>
            <a:ext cx="7355160"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smtClean="0"/>
              <a:t>Jika </a:t>
            </a:r>
            <a:r>
              <a:rPr lang="id-ID" dirty="0"/>
              <a:t>cuaca </a:t>
            </a:r>
            <a:r>
              <a:rPr lang="id-ID" dirty="0" smtClean="0"/>
              <a:t>cerah</a:t>
            </a:r>
          </a:p>
          <a:p>
            <a:r>
              <a:rPr lang="id-ID" dirty="0" smtClean="0"/>
              <a:t>maka </a:t>
            </a:r>
            <a:r>
              <a:rPr lang="id-ID" dirty="0"/>
              <a:t>saya akan berangkat kuliah.</a:t>
            </a:r>
          </a:p>
        </p:txBody>
      </p:sp>
    </p:spTree>
    <p:extLst>
      <p:ext uri="{BB962C8B-B14F-4D97-AF65-F5344CB8AC3E}">
        <p14:creationId xmlns:p14="http://schemas.microsoft.com/office/powerpoint/2010/main" val="3695882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29600" cy="936104"/>
          </a:xfrm>
        </p:spPr>
        <p:txBody>
          <a:bodyPr>
            <a:normAutofit lnSpcReduction="10000"/>
          </a:bodyPr>
          <a:lstStyle/>
          <a:p>
            <a:pPr marL="109728" indent="0">
              <a:buNone/>
            </a:pPr>
            <a:r>
              <a:rPr lang="id-ID" dirty="0"/>
              <a:t>cara penulisan argumen if dalam dunia php adalah sebagai berikut :</a:t>
            </a:r>
          </a:p>
        </p:txBody>
      </p:sp>
      <p:sp>
        <p:nvSpPr>
          <p:cNvPr id="4" name="Rectangle 3"/>
          <p:cNvSpPr/>
          <p:nvPr/>
        </p:nvSpPr>
        <p:spPr>
          <a:xfrm>
            <a:off x="611560" y="1844824"/>
            <a:ext cx="6840760" cy="9361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if kriteria { </a:t>
            </a:r>
            <a:endParaRPr lang="id-ID" dirty="0" smtClean="0"/>
          </a:p>
          <a:p>
            <a:pPr algn="just"/>
            <a:r>
              <a:rPr lang="id-ID" dirty="0"/>
              <a:t> </a:t>
            </a:r>
            <a:r>
              <a:rPr lang="id-ID" dirty="0" smtClean="0"/>
              <a:t>     pernyataan</a:t>
            </a:r>
            <a:r>
              <a:rPr lang="id-ID" dirty="0"/>
              <a:t>; </a:t>
            </a:r>
            <a:endParaRPr lang="id-ID" dirty="0" smtClean="0"/>
          </a:p>
          <a:p>
            <a:pPr algn="just"/>
            <a:r>
              <a:rPr lang="id-ID" dirty="0" smtClean="0"/>
              <a:t>}</a:t>
            </a:r>
            <a:endParaRPr lang="id-ID" dirty="0"/>
          </a:p>
        </p:txBody>
      </p:sp>
      <p:sp>
        <p:nvSpPr>
          <p:cNvPr id="5" name="TextBox 4"/>
          <p:cNvSpPr txBox="1"/>
          <p:nvPr/>
        </p:nvSpPr>
        <p:spPr>
          <a:xfrm>
            <a:off x="611560" y="2870340"/>
            <a:ext cx="5376793" cy="1200329"/>
          </a:xfrm>
          <a:prstGeom prst="rect">
            <a:avLst/>
          </a:prstGeom>
          <a:noFill/>
        </p:spPr>
        <p:txBody>
          <a:bodyPr wrap="none" rtlCol="0">
            <a:spAutoFit/>
          </a:bodyPr>
          <a:lstStyle/>
          <a:p>
            <a:r>
              <a:rPr lang="id-ID" b="1" dirty="0" smtClean="0"/>
              <a:t>Kita Coba implementasikannya :</a:t>
            </a:r>
          </a:p>
          <a:p>
            <a:endParaRPr lang="id-ID" b="1" dirty="0"/>
          </a:p>
          <a:p>
            <a:r>
              <a:rPr lang="id-ID" dirty="0" smtClean="0"/>
              <a:t>Buat sebuah file bernama latihanIF.php simpan di </a:t>
            </a:r>
          </a:p>
          <a:p>
            <a:r>
              <a:rPr lang="id-ID" dirty="0" smtClean="0"/>
              <a:t>c</a:t>
            </a:r>
            <a:r>
              <a:rPr lang="id-ID" dirty="0"/>
              <a:t>:\xampp\htdocs</a:t>
            </a:r>
            <a:r>
              <a:rPr lang="id-ID" dirty="0" smtClean="0"/>
              <a:t>\(foldermasing-masing)</a:t>
            </a:r>
            <a:endParaRPr lang="id-ID" b="1" dirty="0"/>
          </a:p>
        </p:txBody>
      </p:sp>
      <p:sp>
        <p:nvSpPr>
          <p:cNvPr id="7" name="Rectangle 6"/>
          <p:cNvSpPr/>
          <p:nvPr/>
        </p:nvSpPr>
        <p:spPr>
          <a:xfrm>
            <a:off x="611560" y="4160081"/>
            <a:ext cx="7200800" cy="17345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&lt;?</a:t>
            </a:r>
            <a:r>
              <a:rPr lang="id-ID" dirty="0" smtClean="0"/>
              <a:t>php</a:t>
            </a:r>
          </a:p>
          <a:p>
            <a:pPr algn="just"/>
            <a:r>
              <a:rPr lang="id-ID" dirty="0" smtClean="0"/>
              <a:t>$cuaca </a:t>
            </a:r>
            <a:r>
              <a:rPr lang="id-ID" dirty="0"/>
              <a:t>= "cerah</a:t>
            </a:r>
            <a:r>
              <a:rPr lang="id-ID" dirty="0" smtClean="0"/>
              <a:t>";</a:t>
            </a:r>
          </a:p>
          <a:p>
            <a:pPr algn="just"/>
            <a:r>
              <a:rPr lang="id-ID" dirty="0" smtClean="0"/>
              <a:t>if ($cuaca == "cerah"){</a:t>
            </a:r>
          </a:p>
          <a:p>
            <a:pPr algn="just"/>
            <a:r>
              <a:rPr lang="id-ID" dirty="0" smtClean="0"/>
              <a:t>echo </a:t>
            </a:r>
            <a:r>
              <a:rPr lang="id-ID" dirty="0"/>
              <a:t>"Saya akan berangkat kuliah</a:t>
            </a:r>
            <a:r>
              <a:rPr lang="id-ID" dirty="0" smtClean="0"/>
              <a:t>!";</a:t>
            </a:r>
          </a:p>
          <a:p>
            <a:pPr algn="just"/>
            <a:r>
              <a:rPr lang="id-ID" dirty="0" smtClean="0"/>
              <a:t>}</a:t>
            </a:r>
          </a:p>
          <a:p>
            <a:pPr algn="just"/>
            <a:r>
              <a:rPr lang="id-ID" dirty="0" smtClean="0"/>
              <a:t>?&gt;</a:t>
            </a:r>
            <a:endParaRPr lang="id-ID" dirty="0"/>
          </a:p>
        </p:txBody>
      </p:sp>
    </p:spTree>
    <p:extLst>
      <p:ext uri="{BB962C8B-B14F-4D97-AF65-F5344CB8AC3E}">
        <p14:creationId xmlns:p14="http://schemas.microsoft.com/office/powerpoint/2010/main" val="2699564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04056"/>
          </a:xfrm>
        </p:spPr>
        <p:txBody>
          <a:bodyPr>
            <a:normAutofit/>
          </a:bodyPr>
          <a:lstStyle/>
          <a:p>
            <a:pPr marL="109728" indent="0">
              <a:buNone/>
            </a:pPr>
            <a:r>
              <a:rPr lang="id-ID" sz="2200" dirty="0" smtClean="0"/>
              <a:t>Kembali ke coding, dalam baris kode urutan 3, ada kalimat</a:t>
            </a:r>
            <a:endParaRPr lang="id-ID" sz="2200" dirty="0"/>
          </a:p>
        </p:txBody>
      </p:sp>
      <p:sp>
        <p:nvSpPr>
          <p:cNvPr id="4" name="Rectangle 3"/>
          <p:cNvSpPr/>
          <p:nvPr/>
        </p:nvSpPr>
        <p:spPr>
          <a:xfrm>
            <a:off x="683568" y="1340768"/>
            <a:ext cx="7272808"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if ($cuaca == "cerah</a:t>
            </a:r>
            <a:r>
              <a:rPr lang="id-ID" dirty="0" smtClean="0"/>
              <a:t>")</a:t>
            </a:r>
            <a:endParaRPr lang="id-ID" dirty="0"/>
          </a:p>
        </p:txBody>
      </p:sp>
      <p:sp>
        <p:nvSpPr>
          <p:cNvPr id="5" name="TextBox 4"/>
          <p:cNvSpPr txBox="1"/>
          <p:nvPr/>
        </p:nvSpPr>
        <p:spPr>
          <a:xfrm>
            <a:off x="611560" y="1988840"/>
            <a:ext cx="7272808" cy="1477328"/>
          </a:xfrm>
          <a:prstGeom prst="rect">
            <a:avLst/>
          </a:prstGeom>
          <a:noFill/>
        </p:spPr>
        <p:txBody>
          <a:bodyPr wrap="square" rtlCol="0">
            <a:spAutoFit/>
          </a:bodyPr>
          <a:lstStyle/>
          <a:p>
            <a:r>
              <a:rPr lang="id-ID" dirty="0"/>
              <a:t>tanda '==' ini merupakan operator perbandingan, yang membandingkan isi variable $cuaca  dengan nilai "cerah", jika bernilai benar, maka akan ditampilkan pernyataan di bawahnya. </a:t>
            </a:r>
            <a:endParaRPr lang="id-ID" dirty="0" smtClean="0"/>
          </a:p>
          <a:p>
            <a:endParaRPr lang="id-ID" dirty="0"/>
          </a:p>
          <a:p>
            <a:r>
              <a:rPr lang="it-IT" dirty="0"/>
              <a:t>perlu di catat sekali lagi, jika : </a:t>
            </a:r>
            <a:endParaRPr lang="id-ID" dirty="0"/>
          </a:p>
        </p:txBody>
      </p:sp>
      <p:sp>
        <p:nvSpPr>
          <p:cNvPr id="6" name="Rectangle 5"/>
          <p:cNvSpPr/>
          <p:nvPr/>
        </p:nvSpPr>
        <p:spPr>
          <a:xfrm>
            <a:off x="683568" y="3466168"/>
            <a:ext cx="7272808" cy="6829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$cuaca = "cerah" ini berarti memasukkan nilai "cerah" </a:t>
            </a:r>
            <a:r>
              <a:rPr lang="id-ID" dirty="0" smtClean="0"/>
              <a:t>kedalam variable $cuaca .</a:t>
            </a:r>
            <a:endParaRPr lang="id-ID" dirty="0"/>
          </a:p>
        </p:txBody>
      </p:sp>
      <p:sp>
        <p:nvSpPr>
          <p:cNvPr id="7" name="TextBox 6"/>
          <p:cNvSpPr txBox="1"/>
          <p:nvPr/>
        </p:nvSpPr>
        <p:spPr>
          <a:xfrm>
            <a:off x="609075" y="4221088"/>
            <a:ext cx="1584176" cy="369332"/>
          </a:xfrm>
          <a:prstGeom prst="rect">
            <a:avLst/>
          </a:prstGeom>
          <a:noFill/>
        </p:spPr>
        <p:txBody>
          <a:bodyPr wrap="square" rtlCol="0">
            <a:spAutoFit/>
          </a:bodyPr>
          <a:lstStyle/>
          <a:p>
            <a:r>
              <a:rPr lang="id-ID" dirty="0" smtClean="0"/>
              <a:t>Sedangkan</a:t>
            </a:r>
            <a:endParaRPr lang="id-ID" dirty="0"/>
          </a:p>
        </p:txBody>
      </p:sp>
      <p:sp>
        <p:nvSpPr>
          <p:cNvPr id="8" name="Rectangle 7"/>
          <p:cNvSpPr/>
          <p:nvPr/>
        </p:nvSpPr>
        <p:spPr>
          <a:xfrm>
            <a:off x="653864" y="4562544"/>
            <a:ext cx="7272808" cy="6829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if ($cuaca == "cerah") ini berarti menanyakan/membandingkan, </a:t>
            </a:r>
            <a:r>
              <a:rPr lang="id-ID" dirty="0" smtClean="0"/>
              <a:t>apakah nilai </a:t>
            </a:r>
            <a:r>
              <a:rPr lang="id-ID" dirty="0"/>
              <a:t>variable $cuaca itu berisi "cerah</a:t>
            </a:r>
            <a:r>
              <a:rPr lang="id-ID" dirty="0" smtClean="0"/>
              <a:t>"</a:t>
            </a:r>
            <a:endParaRPr lang="id-ID" dirty="0"/>
          </a:p>
        </p:txBody>
      </p:sp>
      <p:sp>
        <p:nvSpPr>
          <p:cNvPr id="9" name="TextBox 8"/>
          <p:cNvSpPr txBox="1"/>
          <p:nvPr/>
        </p:nvSpPr>
        <p:spPr>
          <a:xfrm>
            <a:off x="529208" y="5445224"/>
            <a:ext cx="7499176" cy="646331"/>
          </a:xfrm>
          <a:prstGeom prst="rect">
            <a:avLst/>
          </a:prstGeom>
          <a:noFill/>
        </p:spPr>
        <p:txBody>
          <a:bodyPr wrap="square" rtlCol="0">
            <a:spAutoFit/>
          </a:bodyPr>
          <a:lstStyle/>
          <a:p>
            <a:r>
              <a:rPr lang="id-ID" dirty="0"/>
              <a:t>J</a:t>
            </a:r>
            <a:r>
              <a:rPr lang="id-ID" dirty="0" smtClean="0"/>
              <a:t>ika </a:t>
            </a:r>
            <a:r>
              <a:rPr lang="id-ID" dirty="0"/>
              <a:t>benar, maka pernyataan yang berada di dalam tanda {} akan ditampilkan, jika tidak maka php akan berhenti mengeksekusi </a:t>
            </a:r>
            <a:r>
              <a:rPr lang="id-ID" dirty="0" smtClean="0"/>
              <a:t>filenya.</a:t>
            </a:r>
            <a:endParaRPr lang="id-ID" dirty="0"/>
          </a:p>
        </p:txBody>
      </p:sp>
    </p:spTree>
    <p:extLst>
      <p:ext uri="{BB962C8B-B14F-4D97-AF65-F5344CB8AC3E}">
        <p14:creationId xmlns:p14="http://schemas.microsoft.com/office/powerpoint/2010/main" val="2273048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229600" cy="504056"/>
          </a:xfrm>
        </p:spPr>
        <p:txBody>
          <a:bodyPr>
            <a:normAutofit lnSpcReduction="10000"/>
          </a:bodyPr>
          <a:lstStyle/>
          <a:p>
            <a:pPr marL="109728" indent="0">
              <a:buNone/>
            </a:pPr>
            <a:r>
              <a:rPr lang="id-ID" dirty="0" smtClean="0"/>
              <a:t>Contoh lain.</a:t>
            </a:r>
            <a:endParaRPr lang="id-ID" dirty="0"/>
          </a:p>
        </p:txBody>
      </p:sp>
      <p:sp>
        <p:nvSpPr>
          <p:cNvPr id="4" name="Rectangle 3"/>
          <p:cNvSpPr/>
          <p:nvPr/>
        </p:nvSpPr>
        <p:spPr>
          <a:xfrm>
            <a:off x="873932" y="1484784"/>
            <a:ext cx="7272808" cy="41764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&lt;?php </a:t>
            </a:r>
          </a:p>
          <a:p>
            <a:pPr algn="just"/>
            <a:r>
              <a:rPr lang="id-ID" dirty="0"/>
              <a:t>$jarak = 40;  </a:t>
            </a:r>
          </a:p>
          <a:p>
            <a:pPr algn="just"/>
            <a:r>
              <a:rPr lang="id-ID" dirty="0"/>
              <a:t>if ($jarak &lt;= 40) </a:t>
            </a:r>
          </a:p>
          <a:p>
            <a:pPr algn="just"/>
            <a:r>
              <a:rPr lang="id-ID" dirty="0"/>
              <a:t> { </a:t>
            </a:r>
          </a:p>
          <a:p>
            <a:pPr algn="just"/>
            <a:r>
              <a:rPr lang="id-ID" dirty="0"/>
              <a:t>  echo "Jalan kaki saja"; </a:t>
            </a:r>
          </a:p>
          <a:p>
            <a:pPr algn="just"/>
            <a:r>
              <a:rPr lang="id-ID" dirty="0"/>
              <a:t> } </a:t>
            </a:r>
          </a:p>
          <a:p>
            <a:pPr algn="just"/>
            <a:r>
              <a:rPr lang="id-ID" dirty="0"/>
              <a:t>if ($jarak &gt;= 40) </a:t>
            </a:r>
          </a:p>
          <a:p>
            <a:pPr algn="just"/>
            <a:r>
              <a:rPr lang="id-ID" dirty="0"/>
              <a:t> { </a:t>
            </a:r>
          </a:p>
          <a:p>
            <a:pPr algn="just"/>
            <a:r>
              <a:rPr lang="id-ID" dirty="0"/>
              <a:t>  echo "Naik Motor"; </a:t>
            </a:r>
          </a:p>
          <a:p>
            <a:pPr algn="just"/>
            <a:r>
              <a:rPr lang="id-ID" dirty="0"/>
              <a:t> } </a:t>
            </a:r>
            <a:r>
              <a:rPr lang="id-ID" dirty="0" smtClean="0"/>
              <a:t> </a:t>
            </a:r>
            <a:endParaRPr lang="id-ID" dirty="0"/>
          </a:p>
          <a:p>
            <a:pPr algn="just"/>
            <a:r>
              <a:rPr lang="id-ID" dirty="0"/>
              <a:t>if ($jarak != 40) </a:t>
            </a:r>
          </a:p>
          <a:p>
            <a:pPr algn="just"/>
            <a:r>
              <a:rPr lang="id-ID" dirty="0"/>
              <a:t> { </a:t>
            </a:r>
          </a:p>
          <a:p>
            <a:pPr algn="just"/>
            <a:r>
              <a:rPr lang="id-ID" dirty="0"/>
              <a:t>  echo "Diam ditempat"; </a:t>
            </a:r>
          </a:p>
          <a:p>
            <a:pPr algn="just"/>
            <a:r>
              <a:rPr lang="id-ID" dirty="0"/>
              <a:t> } </a:t>
            </a:r>
          </a:p>
          <a:p>
            <a:pPr algn="just"/>
            <a:r>
              <a:rPr lang="id-ID" dirty="0"/>
              <a:t>?&gt; </a:t>
            </a:r>
          </a:p>
        </p:txBody>
      </p:sp>
    </p:spTree>
    <p:extLst>
      <p:ext uri="{BB962C8B-B14F-4D97-AF65-F5344CB8AC3E}">
        <p14:creationId xmlns:p14="http://schemas.microsoft.com/office/powerpoint/2010/main" val="1307748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Menggunakan Argumen IF dan Else</a:t>
            </a:r>
            <a:endParaRPr lang="id-ID" dirty="0"/>
          </a:p>
        </p:txBody>
      </p:sp>
      <p:sp>
        <p:nvSpPr>
          <p:cNvPr id="3" name="Content Placeholder 2"/>
          <p:cNvSpPr>
            <a:spLocks noGrp="1"/>
          </p:cNvSpPr>
          <p:nvPr>
            <p:ph idx="1"/>
          </p:nvPr>
        </p:nvSpPr>
        <p:spPr/>
        <p:txBody>
          <a:bodyPr/>
          <a:lstStyle/>
          <a:p>
            <a:pPr marL="109728" indent="0" algn="just">
              <a:buNone/>
            </a:pPr>
            <a:r>
              <a:rPr lang="id-ID" dirty="0"/>
              <a:t>Argumen if dan else apabila digunakan secara bersamaan maka akan dapat menghasilkan dua statement.  Jika if itu hanya dapat menghasilkan satu statement saja, maka if dan else akan menghasilkan 2 opsi statement pada satu kondisi. Dalam kehidupan nyata jika </a:t>
            </a:r>
            <a:r>
              <a:rPr lang="id-ID" dirty="0" smtClean="0"/>
              <a:t>kalian mengalami </a:t>
            </a:r>
            <a:r>
              <a:rPr lang="id-ID" dirty="0"/>
              <a:t>suatu kondisi maka akan terdapat beberapa opsi, contoh nyatanya adalah sebagai berikut :</a:t>
            </a:r>
          </a:p>
        </p:txBody>
      </p:sp>
    </p:spTree>
    <p:extLst>
      <p:ext uri="{BB962C8B-B14F-4D97-AF65-F5344CB8AC3E}">
        <p14:creationId xmlns:p14="http://schemas.microsoft.com/office/powerpoint/2010/main" val="2214511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20888"/>
            <a:ext cx="8229600" cy="864096"/>
          </a:xfrm>
        </p:spPr>
        <p:txBody>
          <a:bodyPr>
            <a:normAutofit/>
          </a:bodyPr>
          <a:lstStyle/>
          <a:p>
            <a:pPr marL="109728" indent="0">
              <a:buNone/>
            </a:pPr>
            <a:r>
              <a:rPr lang="id-ID" sz="2400" dirty="0" smtClean="0"/>
              <a:t>Dan</a:t>
            </a:r>
            <a:r>
              <a:rPr lang="id-ID" sz="2400" dirty="0"/>
              <a:t>, apabila diaplikasikan ke dalam bahasa php. Mudahnya adalah sebagai berikut :</a:t>
            </a:r>
          </a:p>
        </p:txBody>
      </p:sp>
      <p:sp>
        <p:nvSpPr>
          <p:cNvPr id="4" name="Rectangle 3"/>
          <p:cNvSpPr/>
          <p:nvPr/>
        </p:nvSpPr>
        <p:spPr>
          <a:xfrm>
            <a:off x="467544" y="980728"/>
            <a:ext cx="8208912" cy="12241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jika cuaca cerah  </a:t>
            </a:r>
            <a:endParaRPr lang="id-ID" dirty="0" smtClean="0"/>
          </a:p>
          <a:p>
            <a:pPr algn="just"/>
            <a:r>
              <a:rPr lang="id-ID" dirty="0" smtClean="0"/>
              <a:t>maka </a:t>
            </a:r>
            <a:r>
              <a:rPr lang="id-ID" dirty="0"/>
              <a:t>saya akan berangkat kuliah  </a:t>
            </a:r>
          </a:p>
          <a:p>
            <a:pPr algn="just"/>
            <a:r>
              <a:rPr lang="id-ID" dirty="0"/>
              <a:t>jika tidak </a:t>
            </a:r>
            <a:endParaRPr lang="id-ID" dirty="0" smtClean="0"/>
          </a:p>
          <a:p>
            <a:pPr algn="just"/>
            <a:r>
              <a:rPr lang="id-ID" dirty="0" smtClean="0"/>
              <a:t>maka </a:t>
            </a:r>
            <a:r>
              <a:rPr lang="id-ID" dirty="0"/>
              <a:t>saya akan membuat mie ramen</a:t>
            </a:r>
          </a:p>
        </p:txBody>
      </p:sp>
      <p:sp>
        <p:nvSpPr>
          <p:cNvPr id="5" name="Rectangle 4"/>
          <p:cNvSpPr/>
          <p:nvPr/>
        </p:nvSpPr>
        <p:spPr>
          <a:xfrm>
            <a:off x="467544" y="3429000"/>
            <a:ext cx="8208912" cy="2304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&lt;?php </a:t>
            </a:r>
          </a:p>
          <a:p>
            <a:pPr algn="just"/>
            <a:r>
              <a:rPr lang="id-ID" dirty="0"/>
              <a:t>$cuaca = "mendung"; </a:t>
            </a:r>
          </a:p>
          <a:p>
            <a:pPr algn="just"/>
            <a:r>
              <a:rPr lang="id-ID" dirty="0"/>
              <a:t>if ($cuaca == "cerah") // jika cuaca cerah </a:t>
            </a:r>
            <a:r>
              <a:rPr lang="id-ID" dirty="0" smtClean="0"/>
              <a:t>{ </a:t>
            </a:r>
            <a:endParaRPr lang="id-ID" dirty="0"/>
          </a:p>
          <a:p>
            <a:pPr algn="just"/>
            <a:r>
              <a:rPr lang="id-ID" dirty="0"/>
              <a:t>  echo "Saya akan berangkat kuliah"; </a:t>
            </a:r>
          </a:p>
          <a:p>
            <a:pPr algn="just"/>
            <a:r>
              <a:rPr lang="id-ID" dirty="0"/>
              <a:t> </a:t>
            </a:r>
            <a:r>
              <a:rPr lang="id-ID" dirty="0" smtClean="0"/>
              <a:t>}else{ </a:t>
            </a:r>
            <a:endParaRPr lang="id-ID" dirty="0"/>
          </a:p>
          <a:p>
            <a:pPr algn="just"/>
            <a:r>
              <a:rPr lang="id-ID" dirty="0"/>
              <a:t>  echo "Saya akan membuat mie ramen</a:t>
            </a:r>
            <a:r>
              <a:rPr lang="id-ID" dirty="0" smtClean="0"/>
              <a:t>";</a:t>
            </a:r>
          </a:p>
          <a:p>
            <a:pPr algn="just"/>
            <a:r>
              <a:rPr lang="id-ID" dirty="0" smtClean="0"/>
              <a:t>} </a:t>
            </a:r>
          </a:p>
          <a:p>
            <a:pPr algn="just"/>
            <a:r>
              <a:rPr lang="id-ID" dirty="0" smtClean="0"/>
              <a:t>?&gt; </a:t>
            </a:r>
            <a:endParaRPr lang="id-ID" dirty="0"/>
          </a:p>
        </p:txBody>
      </p:sp>
    </p:spTree>
    <p:extLst>
      <p:ext uri="{BB962C8B-B14F-4D97-AF65-F5344CB8AC3E}">
        <p14:creationId xmlns:p14="http://schemas.microsoft.com/office/powerpoint/2010/main" val="2746665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04056"/>
          </a:xfrm>
        </p:spPr>
        <p:txBody>
          <a:bodyPr>
            <a:normAutofit/>
          </a:bodyPr>
          <a:lstStyle/>
          <a:p>
            <a:pPr marL="109728" indent="0">
              <a:buNone/>
            </a:pPr>
            <a:r>
              <a:rPr lang="id-ID" sz="2400" dirty="0" smtClean="0"/>
              <a:t>Contoh lainnya :</a:t>
            </a:r>
            <a:endParaRPr lang="id-ID" sz="2400" dirty="0"/>
          </a:p>
        </p:txBody>
      </p:sp>
      <p:sp>
        <p:nvSpPr>
          <p:cNvPr id="4" name="Rectangle 3"/>
          <p:cNvSpPr/>
          <p:nvPr/>
        </p:nvSpPr>
        <p:spPr>
          <a:xfrm>
            <a:off x="452601" y="1556792"/>
            <a:ext cx="8208912" cy="2304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&lt;?php </a:t>
            </a:r>
          </a:p>
          <a:p>
            <a:pPr algn="just"/>
            <a:r>
              <a:rPr lang="id-ID" dirty="0"/>
              <a:t>$cuaca = "mendung"; </a:t>
            </a:r>
          </a:p>
          <a:p>
            <a:pPr algn="just"/>
            <a:r>
              <a:rPr lang="id-ID" dirty="0"/>
              <a:t>if ($cuaca != "cerah") // jika cuaca tidak cerah </a:t>
            </a:r>
            <a:r>
              <a:rPr lang="id-ID" dirty="0" smtClean="0"/>
              <a:t>{ </a:t>
            </a:r>
            <a:endParaRPr lang="id-ID" dirty="0"/>
          </a:p>
          <a:p>
            <a:pPr algn="just"/>
            <a:r>
              <a:rPr lang="id-ID" dirty="0"/>
              <a:t>  echo "Saya akan membuat mie ramen"; </a:t>
            </a:r>
          </a:p>
          <a:p>
            <a:pPr algn="just"/>
            <a:r>
              <a:rPr lang="id-ID" dirty="0"/>
              <a:t> </a:t>
            </a:r>
            <a:r>
              <a:rPr lang="id-ID" dirty="0" smtClean="0"/>
              <a:t>}else{ </a:t>
            </a:r>
            <a:endParaRPr lang="id-ID" dirty="0"/>
          </a:p>
          <a:p>
            <a:pPr algn="just"/>
            <a:r>
              <a:rPr lang="id-ID" dirty="0"/>
              <a:t>  echo "Saya akan berangkat kuliah"; </a:t>
            </a:r>
          </a:p>
          <a:p>
            <a:pPr algn="just"/>
            <a:r>
              <a:rPr lang="id-ID" dirty="0"/>
              <a:t> } </a:t>
            </a:r>
          </a:p>
          <a:p>
            <a:pPr algn="just"/>
            <a:r>
              <a:rPr lang="id-ID" dirty="0"/>
              <a:t>?&gt;</a:t>
            </a:r>
          </a:p>
        </p:txBody>
      </p:sp>
    </p:spTree>
    <p:extLst>
      <p:ext uri="{BB962C8B-B14F-4D97-AF65-F5344CB8AC3E}">
        <p14:creationId xmlns:p14="http://schemas.microsoft.com/office/powerpoint/2010/main" val="2701005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Menggunakan Argumen IF, Else IF, dan Else</a:t>
            </a:r>
            <a:endParaRPr lang="id-ID" dirty="0"/>
          </a:p>
        </p:txBody>
      </p:sp>
      <p:sp>
        <p:nvSpPr>
          <p:cNvPr id="3" name="Content Placeholder 2"/>
          <p:cNvSpPr>
            <a:spLocks noGrp="1"/>
          </p:cNvSpPr>
          <p:nvPr>
            <p:ph idx="1"/>
          </p:nvPr>
        </p:nvSpPr>
        <p:spPr>
          <a:xfrm>
            <a:off x="457200" y="1988840"/>
            <a:ext cx="8229600" cy="3574096"/>
          </a:xfrm>
        </p:spPr>
        <p:txBody>
          <a:bodyPr>
            <a:normAutofit lnSpcReduction="10000"/>
          </a:bodyPr>
          <a:lstStyle/>
          <a:p>
            <a:pPr marL="109728" indent="0">
              <a:buNone/>
            </a:pPr>
            <a:r>
              <a:rPr lang="id-ID" dirty="0"/>
              <a:t>Jika pada argumen if dan else itu dapat menggunakan dua kondisi, yakni kondisi jika benar, dan jika salah, pada argumen if, else if, dan else, </a:t>
            </a:r>
            <a:r>
              <a:rPr lang="id-ID" dirty="0" smtClean="0"/>
              <a:t>kalian dapat </a:t>
            </a:r>
            <a:r>
              <a:rPr lang="id-ID" dirty="0"/>
              <a:t>menggunakan kondisi yang tidak terbatas. dan masing-masing kondisi/kriteria memiliki masing-masing pernyataan/statement. Dalam dunia sehari-hari argumen if, else if, dan else memiliki contoh seperti ini :</a:t>
            </a:r>
          </a:p>
        </p:txBody>
      </p:sp>
    </p:spTree>
    <p:extLst>
      <p:ext uri="{BB962C8B-B14F-4D97-AF65-F5344CB8AC3E}">
        <p14:creationId xmlns:p14="http://schemas.microsoft.com/office/powerpoint/2010/main" val="2734760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830408"/>
          </a:xfrm>
        </p:spPr>
        <p:txBody>
          <a:bodyPr>
            <a:normAutofit/>
          </a:bodyPr>
          <a:lstStyle/>
          <a:p>
            <a:pPr marL="109728" indent="0">
              <a:buNone/>
            </a:pPr>
            <a:r>
              <a:rPr lang="sv-SE" sz="2400" dirty="0"/>
              <a:t>contoh implementasinya adalah sebagai berikut, jangan lupa untuk memperhatikan tanda {} dan ; nya</a:t>
            </a:r>
            <a:endParaRPr lang="id-ID" sz="2400" dirty="0"/>
          </a:p>
        </p:txBody>
      </p:sp>
      <p:sp>
        <p:nvSpPr>
          <p:cNvPr id="4" name="Rectangle 3"/>
          <p:cNvSpPr/>
          <p:nvPr/>
        </p:nvSpPr>
        <p:spPr>
          <a:xfrm>
            <a:off x="457200" y="1916832"/>
            <a:ext cx="8208912" cy="36724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&lt;?php </a:t>
            </a:r>
          </a:p>
          <a:p>
            <a:pPr algn="just"/>
            <a:r>
              <a:rPr lang="id-ID" dirty="0"/>
              <a:t>$nilai = "A";  </a:t>
            </a:r>
          </a:p>
          <a:p>
            <a:pPr algn="just"/>
            <a:r>
              <a:rPr lang="id-ID" dirty="0"/>
              <a:t>if($nilai == "A") </a:t>
            </a:r>
            <a:r>
              <a:rPr lang="id-ID" dirty="0" smtClean="0"/>
              <a:t>{</a:t>
            </a:r>
            <a:endParaRPr lang="id-ID" dirty="0"/>
          </a:p>
          <a:p>
            <a:pPr algn="just"/>
            <a:r>
              <a:rPr lang="id-ID" dirty="0"/>
              <a:t>  echo "Bagusss... baguss..."; </a:t>
            </a:r>
            <a:r>
              <a:rPr lang="id-ID" dirty="0" smtClean="0"/>
              <a:t>}</a:t>
            </a:r>
            <a:endParaRPr lang="id-ID" dirty="0"/>
          </a:p>
          <a:p>
            <a:pPr algn="just"/>
            <a:r>
              <a:rPr lang="id-ID" dirty="0"/>
              <a:t>else if ($nilai == "B") </a:t>
            </a:r>
            <a:r>
              <a:rPr lang="id-ID" dirty="0" smtClean="0"/>
              <a:t>{ </a:t>
            </a:r>
            <a:endParaRPr lang="id-ID" dirty="0"/>
          </a:p>
          <a:p>
            <a:pPr algn="just"/>
            <a:r>
              <a:rPr lang="id-ID" dirty="0"/>
              <a:t>  echo "Baik..."; </a:t>
            </a:r>
            <a:r>
              <a:rPr lang="id-ID" dirty="0" smtClean="0"/>
              <a:t>}</a:t>
            </a:r>
            <a:endParaRPr lang="id-ID" dirty="0"/>
          </a:p>
          <a:p>
            <a:pPr algn="just"/>
            <a:r>
              <a:rPr lang="id-ID" dirty="0"/>
              <a:t>else if ($nilai == "C") </a:t>
            </a:r>
            <a:r>
              <a:rPr lang="id-ID" dirty="0" smtClean="0"/>
              <a:t>{ </a:t>
            </a:r>
            <a:endParaRPr lang="id-ID" dirty="0"/>
          </a:p>
          <a:p>
            <a:pPr algn="just"/>
            <a:r>
              <a:rPr lang="id-ID" dirty="0"/>
              <a:t>  echo "Cukup</a:t>
            </a:r>
            <a:r>
              <a:rPr lang="id-ID" dirty="0" smtClean="0"/>
              <a:t>..."; }  </a:t>
            </a:r>
            <a:endParaRPr lang="id-ID" dirty="0"/>
          </a:p>
          <a:p>
            <a:pPr algn="just"/>
            <a:r>
              <a:rPr lang="id-ID" dirty="0"/>
              <a:t>else if ($nilai == "D</a:t>
            </a:r>
            <a:r>
              <a:rPr lang="id-ID" dirty="0" smtClean="0"/>
              <a:t>"){ </a:t>
            </a:r>
            <a:endParaRPr lang="id-ID" dirty="0"/>
          </a:p>
          <a:p>
            <a:pPr algn="just"/>
            <a:r>
              <a:rPr lang="id-ID" dirty="0"/>
              <a:t>  echo "Kurang..."; </a:t>
            </a:r>
            <a:r>
              <a:rPr lang="id-ID" dirty="0" smtClean="0"/>
              <a:t>} </a:t>
            </a:r>
            <a:endParaRPr lang="id-ID" dirty="0"/>
          </a:p>
          <a:p>
            <a:pPr algn="just"/>
            <a:r>
              <a:rPr lang="id-ID" dirty="0"/>
              <a:t>// dan seterus-seterusnya ...  </a:t>
            </a:r>
          </a:p>
          <a:p>
            <a:pPr algn="just"/>
            <a:r>
              <a:rPr lang="id-ID" dirty="0"/>
              <a:t>?&gt;</a:t>
            </a:r>
          </a:p>
        </p:txBody>
      </p:sp>
    </p:spTree>
    <p:extLst>
      <p:ext uri="{BB962C8B-B14F-4D97-AF65-F5344CB8AC3E}">
        <p14:creationId xmlns:p14="http://schemas.microsoft.com/office/powerpoint/2010/main" val="8830200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872" y="908720"/>
            <a:ext cx="8229600" cy="936104"/>
          </a:xfrm>
        </p:spPr>
        <p:txBody>
          <a:bodyPr>
            <a:normAutofit lnSpcReduction="10000"/>
          </a:bodyPr>
          <a:lstStyle/>
          <a:p>
            <a:pPr marL="109728" indent="0">
              <a:buNone/>
            </a:pPr>
            <a:r>
              <a:rPr lang="id-ID" dirty="0" smtClean="0"/>
              <a:t>Silahkan </a:t>
            </a:r>
            <a:r>
              <a:rPr lang="id-ID" dirty="0"/>
              <a:t>save di c</a:t>
            </a:r>
            <a:r>
              <a:rPr lang="id-ID" dirty="0" smtClean="0"/>
              <a:t>:\xampp\htdocs\(folderkalian). </a:t>
            </a:r>
            <a:r>
              <a:rPr lang="id-ID" dirty="0"/>
              <a:t>Kita lihat di browser </a:t>
            </a:r>
            <a:r>
              <a:rPr lang="id-ID" dirty="0" smtClean="0"/>
              <a:t>hasilnya </a:t>
            </a:r>
            <a:r>
              <a:rPr lang="id-ID" dirty="0"/>
              <a:t>adalah seperti ini :</a:t>
            </a:r>
          </a:p>
        </p:txBody>
      </p:sp>
      <p:sp>
        <p:nvSpPr>
          <p:cNvPr id="4" name="Rectangle 3"/>
          <p:cNvSpPr/>
          <p:nvPr/>
        </p:nvSpPr>
        <p:spPr>
          <a:xfrm>
            <a:off x="637220" y="2276872"/>
            <a:ext cx="8136904" cy="50596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Bagus... bagus...</a:t>
            </a:r>
          </a:p>
        </p:txBody>
      </p:sp>
      <p:sp>
        <p:nvSpPr>
          <p:cNvPr id="5" name="TextBox 4"/>
          <p:cNvSpPr txBox="1"/>
          <p:nvPr/>
        </p:nvSpPr>
        <p:spPr>
          <a:xfrm>
            <a:off x="590872" y="3068960"/>
            <a:ext cx="8136904" cy="707886"/>
          </a:xfrm>
          <a:prstGeom prst="rect">
            <a:avLst/>
          </a:prstGeom>
          <a:noFill/>
        </p:spPr>
        <p:txBody>
          <a:bodyPr wrap="square" rtlCol="0">
            <a:spAutoFit/>
          </a:bodyPr>
          <a:lstStyle/>
          <a:p>
            <a:r>
              <a:rPr lang="id-ID" sz="2000" dirty="0" smtClean="0"/>
              <a:t>Di </a:t>
            </a:r>
            <a:r>
              <a:rPr lang="id-ID" sz="2000" dirty="0"/>
              <a:t>dalam penggunaan argumen if, else if, dan else terlihat begitu tidak terbatas jika di aplikasikan kedalam kasus yang </a:t>
            </a:r>
            <a:r>
              <a:rPr lang="id-ID" sz="2000" dirty="0" smtClean="0"/>
              <a:t>lain.</a:t>
            </a:r>
            <a:endParaRPr lang="id-ID" sz="2000" dirty="0"/>
          </a:p>
        </p:txBody>
      </p:sp>
    </p:spTree>
    <p:extLst>
      <p:ext uri="{BB962C8B-B14F-4D97-AF65-F5344CB8AC3E}">
        <p14:creationId xmlns:p14="http://schemas.microsoft.com/office/powerpoint/2010/main" val="3001211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1FB84A-705E-4012-9297-D57EC83B1C2F}"/>
              </a:ext>
            </a:extLst>
          </p:cNvPr>
          <p:cNvSpPr>
            <a:spLocks noGrp="1"/>
          </p:cNvSpPr>
          <p:nvPr>
            <p:ph type="title"/>
          </p:nvPr>
        </p:nvSpPr>
        <p:spPr>
          <a:xfrm>
            <a:off x="457200" y="751268"/>
            <a:ext cx="8229600" cy="1066800"/>
          </a:xfrm>
        </p:spPr>
        <p:txBody>
          <a:bodyPr/>
          <a:lstStyle/>
          <a:p>
            <a:r>
              <a:rPr lang="en-US" dirty="0" err="1"/>
              <a:t>Perintah</a:t>
            </a:r>
            <a:r>
              <a:rPr lang="en-US" dirty="0"/>
              <a:t> </a:t>
            </a:r>
            <a:r>
              <a:rPr lang="en-US" dirty="0" err="1"/>
              <a:t>Dasar</a:t>
            </a:r>
            <a:r>
              <a:rPr lang="en-US" dirty="0"/>
              <a:t> PHP</a:t>
            </a:r>
          </a:p>
        </p:txBody>
      </p:sp>
      <p:sp>
        <p:nvSpPr>
          <p:cNvPr id="3" name="Content Placeholder 2">
            <a:extLst>
              <a:ext uri="{FF2B5EF4-FFF2-40B4-BE49-F238E27FC236}">
                <a16:creationId xmlns:a16="http://schemas.microsoft.com/office/drawing/2014/main" xmlns="" id="{896D1C3D-B5E0-477F-9D49-E0840A2AE199}"/>
              </a:ext>
            </a:extLst>
          </p:cNvPr>
          <p:cNvSpPr>
            <a:spLocks noGrp="1"/>
          </p:cNvSpPr>
          <p:nvPr>
            <p:ph idx="1"/>
          </p:nvPr>
        </p:nvSpPr>
        <p:spPr>
          <a:xfrm>
            <a:off x="481278" y="1981048"/>
            <a:ext cx="8229600" cy="1229016"/>
          </a:xfrm>
        </p:spPr>
        <p:txBody>
          <a:bodyPr>
            <a:normAutofit/>
          </a:bodyPr>
          <a:lstStyle/>
          <a:p>
            <a:pPr marL="109728" indent="0">
              <a:buNone/>
            </a:pPr>
            <a:r>
              <a:rPr lang="en-US" sz="2400" dirty="0" err="1"/>
              <a:t>Untuk</a:t>
            </a:r>
            <a:r>
              <a:rPr lang="en-US" sz="2400" dirty="0"/>
              <a:t> </a:t>
            </a:r>
            <a:r>
              <a:rPr lang="en-US" sz="2400" dirty="0" err="1"/>
              <a:t>mengetikkan</a:t>
            </a:r>
            <a:r>
              <a:rPr lang="en-US" sz="2400" dirty="0"/>
              <a:t> </a:t>
            </a:r>
            <a:r>
              <a:rPr lang="en-US" sz="2400" dirty="0" err="1"/>
              <a:t>baris</a:t>
            </a:r>
            <a:r>
              <a:rPr lang="en-US" sz="2400" dirty="0"/>
              <a:t> code </a:t>
            </a:r>
            <a:r>
              <a:rPr lang="en-US" sz="2400" dirty="0" err="1"/>
              <a:t>php</a:t>
            </a:r>
            <a:r>
              <a:rPr lang="en-US" sz="2400" dirty="0"/>
              <a:t>, </a:t>
            </a:r>
            <a:r>
              <a:rPr lang="en-US" sz="2400" dirty="0" err="1"/>
              <a:t>maka</a:t>
            </a:r>
            <a:r>
              <a:rPr lang="en-US" sz="2400" dirty="0"/>
              <a:t> </a:t>
            </a:r>
            <a:r>
              <a:rPr lang="id-ID" sz="2400" dirty="0" smtClean="0"/>
              <a:t>kalian </a:t>
            </a:r>
            <a:r>
              <a:rPr lang="en-US" sz="2400" dirty="0" err="1" smtClean="0"/>
              <a:t>perlu</a:t>
            </a:r>
            <a:r>
              <a:rPr lang="en-US" sz="2400" dirty="0" smtClean="0"/>
              <a:t> </a:t>
            </a:r>
            <a:r>
              <a:rPr lang="en-US" sz="2400" dirty="0" err="1"/>
              <a:t>mengapitnya</a:t>
            </a:r>
            <a:r>
              <a:rPr lang="en-US" sz="2400" dirty="0"/>
              <a:t> </a:t>
            </a:r>
            <a:r>
              <a:rPr lang="en-US" sz="2400" dirty="0" err="1"/>
              <a:t>dengan</a:t>
            </a:r>
            <a:r>
              <a:rPr lang="en-US" sz="2400" dirty="0"/>
              <a:t> tag &lt;?</a:t>
            </a:r>
            <a:r>
              <a:rPr lang="en-US" sz="2400" dirty="0" err="1"/>
              <a:t>php</a:t>
            </a:r>
            <a:r>
              <a:rPr lang="en-US" sz="2400" dirty="0"/>
              <a:t> </a:t>
            </a:r>
            <a:r>
              <a:rPr lang="en-US" sz="2400" dirty="0" err="1"/>
              <a:t>dan</a:t>
            </a:r>
            <a:r>
              <a:rPr lang="en-US" sz="2400" dirty="0"/>
              <a:t> di </a:t>
            </a:r>
            <a:r>
              <a:rPr lang="en-US" sz="2400" dirty="0" err="1"/>
              <a:t>akhir</a:t>
            </a:r>
            <a:r>
              <a:rPr lang="en-US" sz="2400" dirty="0"/>
              <a:t> </a:t>
            </a:r>
            <a:r>
              <a:rPr lang="en-US" sz="2400" dirty="0" err="1"/>
              <a:t>dengan</a:t>
            </a:r>
            <a:r>
              <a:rPr lang="en-US" sz="2400" dirty="0"/>
              <a:t> ?&gt;</a:t>
            </a:r>
          </a:p>
        </p:txBody>
      </p:sp>
      <p:sp>
        <p:nvSpPr>
          <p:cNvPr id="5" name="Content Placeholder 2">
            <a:extLst>
              <a:ext uri="{FF2B5EF4-FFF2-40B4-BE49-F238E27FC236}">
                <a16:creationId xmlns:a16="http://schemas.microsoft.com/office/drawing/2014/main" xmlns="" id="{2D0B641A-4273-409A-9802-ABB46ABC7763}"/>
              </a:ext>
            </a:extLst>
          </p:cNvPr>
          <p:cNvSpPr txBox="1">
            <a:spLocks/>
          </p:cNvSpPr>
          <p:nvPr/>
        </p:nvSpPr>
        <p:spPr>
          <a:xfrm>
            <a:off x="438944" y="3536024"/>
            <a:ext cx="8229600" cy="693776"/>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Font typeface="Georgia"/>
              <a:buNone/>
            </a:pPr>
            <a:r>
              <a:rPr lang="en-US" sz="2400" dirty="0" err="1"/>
              <a:t>Contoh</a:t>
            </a:r>
            <a:r>
              <a:rPr lang="en-US" sz="2400" dirty="0"/>
              <a:t> :</a:t>
            </a:r>
          </a:p>
        </p:txBody>
      </p:sp>
      <p:sp>
        <p:nvSpPr>
          <p:cNvPr id="6" name="Content Placeholder 2">
            <a:extLst>
              <a:ext uri="{FF2B5EF4-FFF2-40B4-BE49-F238E27FC236}">
                <a16:creationId xmlns:a16="http://schemas.microsoft.com/office/drawing/2014/main" xmlns="" id="{88999D9C-2EFE-40FB-B961-CD10716274FD}"/>
              </a:ext>
            </a:extLst>
          </p:cNvPr>
          <p:cNvSpPr txBox="1">
            <a:spLocks/>
          </p:cNvSpPr>
          <p:nvPr/>
        </p:nvSpPr>
        <p:spPr>
          <a:xfrm>
            <a:off x="474146" y="4276657"/>
            <a:ext cx="3744416" cy="1241999"/>
          </a:xfrm>
          <a:prstGeom prst="rect">
            <a:avLst/>
          </a:prstGeom>
        </p:spPr>
        <p:style>
          <a:lnRef idx="2">
            <a:schemeClr val="dk1"/>
          </a:lnRef>
          <a:fillRef idx="1">
            <a:schemeClr val="lt1"/>
          </a:fillRef>
          <a:effectRef idx="0">
            <a:schemeClr val="dk1"/>
          </a:effectRef>
          <a:fontRef idx="minor">
            <a:schemeClr val="dk1"/>
          </a:fontRef>
        </p:style>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None/>
            </a:pPr>
            <a:r>
              <a:rPr lang="es-ES" sz="1700" b="1" dirty="0"/>
              <a:t>&lt;?</a:t>
            </a:r>
            <a:r>
              <a:rPr lang="es-ES" sz="1700" b="1" dirty="0" err="1"/>
              <a:t>php</a:t>
            </a:r>
            <a:r>
              <a:rPr lang="es-ES" sz="1700" b="1" dirty="0"/>
              <a:t> </a:t>
            </a:r>
          </a:p>
          <a:p>
            <a:pPr marL="109728" indent="0">
              <a:buNone/>
            </a:pPr>
            <a:r>
              <a:rPr lang="es-ES" sz="1700" b="1" dirty="0"/>
              <a:t>       echo “Hallo Dunia PHP?!”;</a:t>
            </a:r>
          </a:p>
          <a:p>
            <a:pPr marL="109728" indent="0">
              <a:buNone/>
            </a:pPr>
            <a:r>
              <a:rPr lang="es-ES" sz="1700" b="1" dirty="0"/>
              <a:t> ?&gt;</a:t>
            </a:r>
            <a:endParaRPr lang="en-US" sz="1700" b="1" dirty="0"/>
          </a:p>
        </p:txBody>
      </p:sp>
      <p:pic>
        <p:nvPicPr>
          <p:cNvPr id="8" name="Picture 7">
            <a:extLst>
              <a:ext uri="{FF2B5EF4-FFF2-40B4-BE49-F238E27FC236}">
                <a16:creationId xmlns:a16="http://schemas.microsoft.com/office/drawing/2014/main" xmlns="" id="{20F6BE5C-E45F-420D-8206-608668D1F9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3744" y="3638452"/>
            <a:ext cx="4321848" cy="2518411"/>
          </a:xfrm>
          <a:prstGeom prst="rect">
            <a:avLst/>
          </a:prstGeom>
        </p:spPr>
      </p:pic>
    </p:spTree>
    <p:extLst>
      <p:ext uri="{BB962C8B-B14F-4D97-AF65-F5344CB8AC3E}">
        <p14:creationId xmlns:p14="http://schemas.microsoft.com/office/powerpoint/2010/main" val="3724610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Menggunakan Pemilihan Switch</a:t>
            </a:r>
            <a:endParaRPr lang="id-ID" dirty="0"/>
          </a:p>
        </p:txBody>
      </p:sp>
      <p:sp>
        <p:nvSpPr>
          <p:cNvPr id="3" name="Content Placeholder 2"/>
          <p:cNvSpPr>
            <a:spLocks noGrp="1"/>
          </p:cNvSpPr>
          <p:nvPr>
            <p:ph idx="1"/>
          </p:nvPr>
        </p:nvSpPr>
        <p:spPr>
          <a:xfrm>
            <a:off x="457200" y="1943136"/>
            <a:ext cx="8229600" cy="3214056"/>
          </a:xfrm>
        </p:spPr>
        <p:txBody>
          <a:bodyPr/>
          <a:lstStyle/>
          <a:p>
            <a:pPr marL="109728" indent="0">
              <a:buNone/>
            </a:pPr>
            <a:r>
              <a:rPr lang="id-ID" dirty="0"/>
              <a:t>Switch sebetulnya sama saja dengan argumen if, else if, dan else, cuma sedikit berbeda dalam penggunaannya terlebih pada syntaxnya. Jika untuk memutuskan kondisi dalam if, else if, dan else itu menggunakan {} namun dalam switch untuk memberhentikan keputusan digunakanlah fungsi break; bentuk aslinya adalah seperti ini  :</a:t>
            </a:r>
          </a:p>
        </p:txBody>
      </p:sp>
    </p:spTree>
    <p:extLst>
      <p:ext uri="{BB962C8B-B14F-4D97-AF65-F5344CB8AC3E}">
        <p14:creationId xmlns:p14="http://schemas.microsoft.com/office/powerpoint/2010/main" val="2212569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124744"/>
            <a:ext cx="8208912" cy="25922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switch(variable){ // kita memilih variable yang akan </a:t>
            </a:r>
            <a:r>
              <a:rPr lang="id-ID" dirty="0" smtClean="0"/>
              <a:t>dicocokkan</a:t>
            </a:r>
          </a:p>
          <a:p>
            <a:r>
              <a:rPr lang="id-ID" dirty="0"/>
              <a:t> </a:t>
            </a:r>
            <a:r>
              <a:rPr lang="id-ID" dirty="0" smtClean="0"/>
              <a:t>case </a:t>
            </a:r>
            <a:r>
              <a:rPr lang="id-ID" dirty="0"/>
              <a:t>kriteria1: // kita menanyakan kriteria pertama itu </a:t>
            </a:r>
            <a:r>
              <a:rPr lang="id-ID" dirty="0" smtClean="0"/>
              <a:t>apa</a:t>
            </a:r>
          </a:p>
          <a:p>
            <a:r>
              <a:rPr lang="id-ID" dirty="0"/>
              <a:t>  </a:t>
            </a:r>
            <a:r>
              <a:rPr lang="id-ID" dirty="0" smtClean="0"/>
              <a:t>     pernyataan1</a:t>
            </a:r>
            <a:r>
              <a:rPr lang="id-ID" dirty="0"/>
              <a:t>; // kemudian pernyataannya apa </a:t>
            </a:r>
            <a:r>
              <a:rPr lang="id-ID" dirty="0" smtClean="0"/>
              <a:t>?</a:t>
            </a:r>
          </a:p>
          <a:p>
            <a:r>
              <a:rPr lang="id-ID" dirty="0" smtClean="0"/>
              <a:t> </a:t>
            </a:r>
            <a:r>
              <a:rPr lang="id-ID" dirty="0"/>
              <a:t> </a:t>
            </a:r>
            <a:r>
              <a:rPr lang="id-ID" dirty="0" smtClean="0"/>
              <a:t>     break</a:t>
            </a:r>
            <a:r>
              <a:rPr lang="id-ID" dirty="0"/>
              <a:t>;  // di akhir dengan break; begitu seterusnya, hingga kriteria habis  </a:t>
            </a:r>
            <a:endParaRPr lang="id-ID" dirty="0" smtClean="0"/>
          </a:p>
          <a:p>
            <a:endParaRPr lang="id-ID" dirty="0" smtClean="0"/>
          </a:p>
          <a:p>
            <a:r>
              <a:rPr lang="id-ID" dirty="0"/>
              <a:t> </a:t>
            </a:r>
            <a:r>
              <a:rPr lang="id-ID" dirty="0" smtClean="0"/>
              <a:t>case kriteria2:</a:t>
            </a:r>
          </a:p>
          <a:p>
            <a:r>
              <a:rPr lang="id-ID" dirty="0" smtClean="0"/>
              <a:t>       pernyataan2;</a:t>
            </a:r>
          </a:p>
          <a:p>
            <a:r>
              <a:rPr lang="id-ID" dirty="0"/>
              <a:t> </a:t>
            </a:r>
            <a:r>
              <a:rPr lang="id-ID" dirty="0" smtClean="0"/>
              <a:t>      break</a:t>
            </a:r>
            <a:r>
              <a:rPr lang="id-ID" dirty="0"/>
              <a:t>;  // dan seterusnya dan seterunya </a:t>
            </a:r>
            <a:r>
              <a:rPr lang="id-ID" dirty="0" smtClean="0"/>
              <a:t>...</a:t>
            </a:r>
          </a:p>
          <a:p>
            <a:r>
              <a:rPr lang="id-ID" dirty="0" smtClean="0"/>
              <a:t>}</a:t>
            </a:r>
            <a:endParaRPr lang="id-ID" dirty="0"/>
          </a:p>
        </p:txBody>
      </p:sp>
      <p:sp>
        <p:nvSpPr>
          <p:cNvPr id="5" name="TextBox 4"/>
          <p:cNvSpPr txBox="1"/>
          <p:nvPr/>
        </p:nvSpPr>
        <p:spPr>
          <a:xfrm>
            <a:off x="467544" y="4149080"/>
            <a:ext cx="8208912" cy="1015663"/>
          </a:xfrm>
          <a:prstGeom prst="rect">
            <a:avLst/>
          </a:prstGeom>
          <a:noFill/>
        </p:spPr>
        <p:txBody>
          <a:bodyPr wrap="square" rtlCol="0">
            <a:spAutoFit/>
          </a:bodyPr>
          <a:lstStyle/>
          <a:p>
            <a:pPr algn="just"/>
            <a:r>
              <a:rPr lang="id-ID" sz="2000" dirty="0" smtClean="0"/>
              <a:t>Di </a:t>
            </a:r>
            <a:r>
              <a:rPr lang="id-ID" sz="2000" dirty="0"/>
              <a:t>sini terlihat ketika kondisinya sesuai di wakili dengan code ‘case kriteria1:’  dengan titik dua ':' di belakang setiap kriterianya.  maka di tulis lah pernyataan di bawahnya itu apa? </a:t>
            </a:r>
          </a:p>
        </p:txBody>
      </p:sp>
    </p:spTree>
    <p:extLst>
      <p:ext uri="{BB962C8B-B14F-4D97-AF65-F5344CB8AC3E}">
        <p14:creationId xmlns:p14="http://schemas.microsoft.com/office/powerpoint/2010/main" val="8828057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7"/>
            <a:ext cx="8229600" cy="653611"/>
          </a:xfrm>
        </p:spPr>
        <p:txBody>
          <a:bodyPr>
            <a:normAutofit/>
          </a:bodyPr>
          <a:lstStyle/>
          <a:p>
            <a:pPr marL="109728" indent="0" algn="just">
              <a:buNone/>
            </a:pPr>
            <a:r>
              <a:rPr lang="id-ID" sz="2400" dirty="0" smtClean="0"/>
              <a:t>Contoh </a:t>
            </a:r>
            <a:r>
              <a:rPr lang="id-ID" sz="2400" dirty="0"/>
              <a:t>kasus dalam php nya sebagai berikut :</a:t>
            </a:r>
          </a:p>
        </p:txBody>
      </p:sp>
      <p:sp>
        <p:nvSpPr>
          <p:cNvPr id="4" name="Rectangle 3"/>
          <p:cNvSpPr/>
          <p:nvPr/>
        </p:nvSpPr>
        <p:spPr>
          <a:xfrm>
            <a:off x="477888" y="1604768"/>
            <a:ext cx="8208912" cy="42484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&lt;?php </a:t>
            </a:r>
          </a:p>
          <a:p>
            <a:pPr algn="just"/>
            <a:r>
              <a:rPr lang="id-ID" dirty="0"/>
              <a:t>$nilai = "A";  </a:t>
            </a:r>
          </a:p>
          <a:p>
            <a:pPr algn="just"/>
            <a:r>
              <a:rPr lang="id-ID" dirty="0"/>
              <a:t>switch($nilai) </a:t>
            </a:r>
          </a:p>
          <a:p>
            <a:pPr algn="just"/>
            <a:r>
              <a:rPr lang="id-ID" dirty="0"/>
              <a:t>{ </a:t>
            </a:r>
          </a:p>
          <a:p>
            <a:pPr algn="just"/>
            <a:r>
              <a:rPr lang="id-ID" dirty="0"/>
              <a:t> case "A": </a:t>
            </a:r>
          </a:p>
          <a:p>
            <a:pPr algn="just"/>
            <a:r>
              <a:rPr lang="id-ID" dirty="0"/>
              <a:t>  echo "Bagusss... baguss..."; </a:t>
            </a:r>
          </a:p>
          <a:p>
            <a:pPr algn="just"/>
            <a:r>
              <a:rPr lang="id-ID" dirty="0"/>
              <a:t>  break; </a:t>
            </a:r>
          </a:p>
          <a:p>
            <a:pPr algn="just"/>
            <a:r>
              <a:rPr lang="id-ID" dirty="0"/>
              <a:t>   </a:t>
            </a:r>
          </a:p>
          <a:p>
            <a:pPr algn="just"/>
            <a:r>
              <a:rPr lang="id-ID" dirty="0"/>
              <a:t> case "B": </a:t>
            </a:r>
          </a:p>
          <a:p>
            <a:pPr algn="just"/>
            <a:r>
              <a:rPr lang="id-ID" dirty="0"/>
              <a:t>  echo "Baik..."; </a:t>
            </a:r>
          </a:p>
          <a:p>
            <a:pPr algn="just"/>
            <a:r>
              <a:rPr lang="id-ID" dirty="0"/>
              <a:t>  break; </a:t>
            </a:r>
            <a:endParaRPr lang="id-ID" dirty="0" smtClean="0"/>
          </a:p>
          <a:p>
            <a:pPr algn="just"/>
            <a:endParaRPr lang="id-ID" dirty="0"/>
          </a:p>
          <a:p>
            <a:pPr algn="just"/>
            <a:r>
              <a:rPr lang="id-ID" dirty="0"/>
              <a:t> case "C": </a:t>
            </a:r>
          </a:p>
          <a:p>
            <a:pPr algn="just"/>
            <a:r>
              <a:rPr lang="id-ID" dirty="0"/>
              <a:t>  echo "Cukup..."; </a:t>
            </a:r>
          </a:p>
          <a:p>
            <a:pPr algn="just"/>
            <a:r>
              <a:rPr lang="id-ID" dirty="0"/>
              <a:t>  break;</a:t>
            </a:r>
          </a:p>
        </p:txBody>
      </p:sp>
    </p:spTree>
    <p:extLst>
      <p:ext uri="{BB962C8B-B14F-4D97-AF65-F5344CB8AC3E}">
        <p14:creationId xmlns:p14="http://schemas.microsoft.com/office/powerpoint/2010/main" val="2748941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052736"/>
            <a:ext cx="8280920" cy="14401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dirty="0" smtClean="0"/>
              <a:t>case </a:t>
            </a:r>
            <a:r>
              <a:rPr lang="en-US" dirty="0"/>
              <a:t>"D": </a:t>
            </a:r>
          </a:p>
          <a:p>
            <a:r>
              <a:rPr lang="en-US" dirty="0"/>
              <a:t>  echo "</a:t>
            </a:r>
            <a:r>
              <a:rPr lang="en-US" dirty="0" err="1"/>
              <a:t>Kurang</a:t>
            </a:r>
            <a:r>
              <a:rPr lang="en-US" dirty="0"/>
              <a:t>... "; </a:t>
            </a:r>
          </a:p>
          <a:p>
            <a:r>
              <a:rPr lang="en-US" dirty="0"/>
              <a:t>  break; </a:t>
            </a:r>
          </a:p>
          <a:p>
            <a:r>
              <a:rPr lang="en-US" dirty="0"/>
              <a:t>} </a:t>
            </a:r>
          </a:p>
          <a:p>
            <a:r>
              <a:rPr lang="en-US" dirty="0"/>
              <a:t>?&gt;</a:t>
            </a:r>
            <a:endParaRPr lang="id-ID" dirty="0"/>
          </a:p>
        </p:txBody>
      </p:sp>
      <p:sp>
        <p:nvSpPr>
          <p:cNvPr id="5" name="TextBox 4"/>
          <p:cNvSpPr txBox="1"/>
          <p:nvPr/>
        </p:nvSpPr>
        <p:spPr>
          <a:xfrm>
            <a:off x="467544" y="2924944"/>
            <a:ext cx="8208912" cy="1631216"/>
          </a:xfrm>
          <a:prstGeom prst="rect">
            <a:avLst/>
          </a:prstGeom>
          <a:noFill/>
        </p:spPr>
        <p:txBody>
          <a:bodyPr wrap="square" rtlCol="0">
            <a:spAutoFit/>
          </a:bodyPr>
          <a:lstStyle/>
          <a:p>
            <a:pPr algn="just"/>
            <a:r>
              <a:rPr lang="id-ID" sz="2000" dirty="0"/>
              <a:t>switch itu hanya digunakan pada satu jenis variable saja namun memiliki nilai yang berbeda. tetapi dalam if, else if, dan else dapat digunakan pada variable yang berbedabeda dan nilai yang berbeda. switch ataupun if, else if, dan else tentunya dapat </a:t>
            </a:r>
            <a:r>
              <a:rPr lang="id-ID" sz="2000" dirty="0" smtClean="0"/>
              <a:t>kalian gunakan </a:t>
            </a:r>
            <a:r>
              <a:rPr lang="id-ID" sz="2000" dirty="0"/>
              <a:t>sesuai dengan kebutuhan </a:t>
            </a:r>
            <a:r>
              <a:rPr lang="id-ID" sz="2000" dirty="0" smtClean="0"/>
              <a:t>kalian nantinya</a:t>
            </a:r>
            <a:r>
              <a:rPr lang="id-ID" sz="2000" dirty="0"/>
              <a:t>.</a:t>
            </a:r>
          </a:p>
        </p:txBody>
      </p:sp>
    </p:spTree>
    <p:extLst>
      <p:ext uri="{BB962C8B-B14F-4D97-AF65-F5344CB8AC3E}">
        <p14:creationId xmlns:p14="http://schemas.microsoft.com/office/powerpoint/2010/main" val="1777739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Menggunakan Pengulangan</a:t>
            </a:r>
          </a:p>
        </p:txBody>
      </p:sp>
      <p:sp>
        <p:nvSpPr>
          <p:cNvPr id="3" name="Content Placeholder 2"/>
          <p:cNvSpPr>
            <a:spLocks noGrp="1"/>
          </p:cNvSpPr>
          <p:nvPr>
            <p:ph idx="1"/>
          </p:nvPr>
        </p:nvSpPr>
        <p:spPr>
          <a:xfrm>
            <a:off x="457200" y="2060848"/>
            <a:ext cx="8229600" cy="4325112"/>
          </a:xfrm>
        </p:spPr>
        <p:txBody>
          <a:bodyPr>
            <a:normAutofit/>
          </a:bodyPr>
          <a:lstStyle/>
          <a:p>
            <a:pPr marL="109728" indent="0" algn="just">
              <a:buNone/>
            </a:pPr>
            <a:r>
              <a:rPr lang="id-ID" sz="2400" dirty="0"/>
              <a:t>Terdapat 3 jenis pengulangan yang paling sering digunakan dalam php, pengulangan bentuk for, bentuk while, dan bentuk do while</a:t>
            </a:r>
            <a:r>
              <a:rPr lang="id-ID" sz="2400" dirty="0" smtClean="0"/>
              <a:t>.</a:t>
            </a:r>
            <a:endParaRPr lang="id-ID" sz="2400" dirty="0"/>
          </a:p>
        </p:txBody>
      </p:sp>
    </p:spTree>
    <p:extLst>
      <p:ext uri="{BB962C8B-B14F-4D97-AF65-F5344CB8AC3E}">
        <p14:creationId xmlns:p14="http://schemas.microsoft.com/office/powerpoint/2010/main" val="25261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Pengulagan For</a:t>
            </a:r>
            <a:endParaRPr lang="id-ID" dirty="0"/>
          </a:p>
        </p:txBody>
      </p:sp>
      <p:sp>
        <p:nvSpPr>
          <p:cNvPr id="3" name="Content Placeholder 2"/>
          <p:cNvSpPr>
            <a:spLocks noGrp="1"/>
          </p:cNvSpPr>
          <p:nvPr>
            <p:ph idx="1"/>
          </p:nvPr>
        </p:nvSpPr>
        <p:spPr>
          <a:xfrm>
            <a:off x="457200" y="1943136"/>
            <a:ext cx="8229600" cy="1989920"/>
          </a:xfrm>
        </p:spPr>
        <p:txBody>
          <a:bodyPr>
            <a:normAutofit/>
          </a:bodyPr>
          <a:lstStyle/>
          <a:p>
            <a:pPr marL="109728" indent="0" algn="just">
              <a:buNone/>
            </a:pPr>
            <a:r>
              <a:rPr lang="id-ID" sz="2000" dirty="0"/>
              <a:t>For merupakan jenis pengulangan yang cukup sering digunakan, dan penggunaan pengulangan bentuk for ini tergantung kebutuhan. dan for ini bisa digunakan untuk contoh kasus sederhana yang saya sebutkan  di awal tadi yaitu menampilkan angka 1 - 100 atau 1 - 50jt dengan cepat. For membuat semuanya menjadi  sangat effisien. Bentuk umum for adalah seperti ini :</a:t>
            </a:r>
          </a:p>
        </p:txBody>
      </p:sp>
      <p:sp>
        <p:nvSpPr>
          <p:cNvPr id="4" name="Rectangle 3"/>
          <p:cNvSpPr/>
          <p:nvPr/>
        </p:nvSpPr>
        <p:spPr>
          <a:xfrm>
            <a:off x="467544" y="4077072"/>
            <a:ext cx="7416824" cy="194421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&lt;?php </a:t>
            </a:r>
          </a:p>
          <a:p>
            <a:r>
              <a:rPr lang="id-ID" dirty="0"/>
              <a:t>// file </a:t>
            </a:r>
            <a:r>
              <a:rPr lang="id-ID" dirty="0" smtClean="0"/>
              <a:t>latihanFor.php </a:t>
            </a:r>
            <a:endParaRPr lang="id-ID" dirty="0"/>
          </a:p>
          <a:p>
            <a:r>
              <a:rPr lang="id-ID" dirty="0"/>
              <a:t>for($x=1;$x&lt;=100;$x++) </a:t>
            </a:r>
          </a:p>
          <a:p>
            <a:r>
              <a:rPr lang="id-ID" dirty="0"/>
              <a:t> { </a:t>
            </a:r>
          </a:p>
          <a:p>
            <a:r>
              <a:rPr lang="id-ID" dirty="0"/>
              <a:t>  echo "Angka $x&lt;br</a:t>
            </a:r>
            <a:r>
              <a:rPr lang="id-ID" dirty="0" smtClean="0"/>
              <a:t>&gt;";</a:t>
            </a:r>
          </a:p>
          <a:p>
            <a:r>
              <a:rPr lang="id-ID" dirty="0" smtClean="0"/>
              <a:t>}</a:t>
            </a:r>
          </a:p>
          <a:p>
            <a:r>
              <a:rPr lang="id-ID" dirty="0" smtClean="0"/>
              <a:t>?&gt;</a:t>
            </a:r>
            <a:endParaRPr lang="id-ID" dirty="0"/>
          </a:p>
        </p:txBody>
      </p:sp>
    </p:spTree>
    <p:extLst>
      <p:ext uri="{BB962C8B-B14F-4D97-AF65-F5344CB8AC3E}">
        <p14:creationId xmlns:p14="http://schemas.microsoft.com/office/powerpoint/2010/main" val="12752819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0072"/>
            <a:ext cx="8229600" cy="2308888"/>
          </a:xfrm>
        </p:spPr>
        <p:txBody>
          <a:bodyPr>
            <a:normAutofit/>
          </a:bodyPr>
          <a:lstStyle/>
          <a:p>
            <a:pPr marL="109728" indent="0" algn="just">
              <a:buNone/>
            </a:pPr>
            <a:r>
              <a:rPr lang="id-ID" sz="2000" dirty="0"/>
              <a:t>Pengulangan ini akan terus menerus mengulang dan terus menerus dilakukan penambahan 1 hingga nilainya  mencapai yang ditargetkan, yakni kurang sama dengan 100.  Karena pengulangan terjadi dari angka 1 hingga 100 maka terdapat 100 proses</a:t>
            </a:r>
            <a:r>
              <a:rPr lang="id-ID" sz="2000" dirty="0" smtClean="0"/>
              <a:t>.</a:t>
            </a:r>
          </a:p>
          <a:p>
            <a:pPr marL="109728" indent="0" algn="just">
              <a:buNone/>
            </a:pPr>
            <a:endParaRPr lang="id-ID" sz="2000" dirty="0"/>
          </a:p>
          <a:p>
            <a:pPr marL="109728" indent="0" algn="just">
              <a:buNone/>
            </a:pPr>
            <a:r>
              <a:rPr lang="id-ID" sz="2000" dirty="0"/>
              <a:t>selain hanya php, </a:t>
            </a:r>
            <a:r>
              <a:rPr lang="id-ID" sz="2000" dirty="0" smtClean="0"/>
              <a:t>kalian juga </a:t>
            </a:r>
            <a:r>
              <a:rPr lang="id-ID" sz="2000" dirty="0"/>
              <a:t>dapat menggunakan pengulangan ini untuk menghasilkan html yang dinamis, contohnya seperti ini :</a:t>
            </a:r>
          </a:p>
        </p:txBody>
      </p:sp>
      <p:sp>
        <p:nvSpPr>
          <p:cNvPr id="4" name="Rectangle 3"/>
          <p:cNvSpPr/>
          <p:nvPr/>
        </p:nvSpPr>
        <p:spPr>
          <a:xfrm>
            <a:off x="467544" y="3140968"/>
            <a:ext cx="7704856" cy="3600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&lt;html&gt; </a:t>
            </a:r>
          </a:p>
          <a:p>
            <a:r>
              <a:rPr lang="id-ID" dirty="0"/>
              <a:t>&lt;head&gt; </a:t>
            </a:r>
          </a:p>
          <a:p>
            <a:r>
              <a:rPr lang="id-ID" dirty="0" smtClean="0"/>
              <a:t>	&lt;</a:t>
            </a:r>
            <a:r>
              <a:rPr lang="id-ID" dirty="0"/>
              <a:t>title&gt;Pengulangan header&lt;/title&gt; </a:t>
            </a:r>
          </a:p>
          <a:p>
            <a:r>
              <a:rPr lang="id-ID" dirty="0"/>
              <a:t>&lt;/head&gt; </a:t>
            </a:r>
          </a:p>
          <a:p>
            <a:r>
              <a:rPr lang="id-ID" dirty="0" smtClean="0"/>
              <a:t>&lt;</a:t>
            </a:r>
            <a:r>
              <a:rPr lang="id-ID" dirty="0"/>
              <a:t>body&gt; </a:t>
            </a:r>
          </a:p>
          <a:p>
            <a:r>
              <a:rPr lang="id-ID" dirty="0" smtClean="0"/>
              <a:t>	&lt;?</a:t>
            </a:r>
            <a:r>
              <a:rPr lang="id-ID" dirty="0"/>
              <a:t>php </a:t>
            </a:r>
          </a:p>
          <a:p>
            <a:r>
              <a:rPr lang="id-ID" dirty="0" smtClean="0"/>
              <a:t>	 </a:t>
            </a:r>
            <a:r>
              <a:rPr lang="id-ID" dirty="0"/>
              <a:t>for($x=1;$x&lt;=7;$x++) </a:t>
            </a:r>
          </a:p>
          <a:p>
            <a:r>
              <a:rPr lang="id-ID" dirty="0"/>
              <a:t>  </a:t>
            </a:r>
            <a:r>
              <a:rPr lang="id-ID" dirty="0" smtClean="0"/>
              <a:t>		{ </a:t>
            </a:r>
            <a:endParaRPr lang="id-ID" dirty="0"/>
          </a:p>
          <a:p>
            <a:r>
              <a:rPr lang="id-ID" dirty="0"/>
              <a:t>   </a:t>
            </a:r>
            <a:r>
              <a:rPr lang="id-ID" dirty="0" smtClean="0"/>
              <a:t>		     echo </a:t>
            </a:r>
            <a:r>
              <a:rPr lang="id-ID" dirty="0"/>
              <a:t>"&lt;font size=$x&gt;Ukuran font $x&lt;/font&gt;&lt;br&gt;"; </a:t>
            </a:r>
          </a:p>
          <a:p>
            <a:r>
              <a:rPr lang="id-ID" dirty="0"/>
              <a:t>  </a:t>
            </a:r>
            <a:r>
              <a:rPr lang="id-ID" dirty="0" smtClean="0"/>
              <a:t>		} </a:t>
            </a:r>
            <a:endParaRPr lang="id-ID" dirty="0"/>
          </a:p>
          <a:p>
            <a:r>
              <a:rPr lang="id-ID" dirty="0"/>
              <a:t> </a:t>
            </a:r>
            <a:r>
              <a:rPr lang="id-ID" dirty="0" smtClean="0"/>
              <a:t>	?&gt; </a:t>
            </a:r>
            <a:endParaRPr lang="id-ID" dirty="0"/>
          </a:p>
          <a:p>
            <a:r>
              <a:rPr lang="id-ID" dirty="0"/>
              <a:t>&lt;/body&gt; </a:t>
            </a:r>
          </a:p>
          <a:p>
            <a:r>
              <a:rPr lang="id-ID" dirty="0"/>
              <a:t>&lt;/html&gt;</a:t>
            </a:r>
          </a:p>
        </p:txBody>
      </p:sp>
    </p:spTree>
    <p:extLst>
      <p:ext uri="{BB962C8B-B14F-4D97-AF65-F5344CB8AC3E}">
        <p14:creationId xmlns:p14="http://schemas.microsoft.com/office/powerpoint/2010/main" val="19082532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Pengulangan While</a:t>
            </a:r>
            <a:endParaRPr lang="id-ID" dirty="0"/>
          </a:p>
        </p:txBody>
      </p:sp>
      <p:sp>
        <p:nvSpPr>
          <p:cNvPr id="3" name="Content Placeholder 2"/>
          <p:cNvSpPr>
            <a:spLocks noGrp="1"/>
          </p:cNvSpPr>
          <p:nvPr>
            <p:ph idx="1"/>
          </p:nvPr>
        </p:nvSpPr>
        <p:spPr>
          <a:xfrm>
            <a:off x="457200" y="1943136"/>
            <a:ext cx="8229600" cy="1341848"/>
          </a:xfrm>
        </p:spPr>
        <p:txBody>
          <a:bodyPr>
            <a:normAutofit/>
          </a:bodyPr>
          <a:lstStyle/>
          <a:p>
            <a:pPr marL="109728" indent="0" algn="just">
              <a:buNone/>
            </a:pPr>
            <a:r>
              <a:rPr lang="id-ID" sz="2000" dirty="0"/>
              <a:t>Pengulangan jenis ini tidak terlalu jauh berbeda dengan pengulangan bentuk for. hanya saja penempatan nilai  awalnya, dan operator decrement/incrementnya berbeda letaknya. Implementasinya adalah seperti ini :</a:t>
            </a:r>
          </a:p>
        </p:txBody>
      </p:sp>
      <p:sp>
        <p:nvSpPr>
          <p:cNvPr id="4" name="Rectangle 3"/>
          <p:cNvSpPr/>
          <p:nvPr/>
        </p:nvSpPr>
        <p:spPr>
          <a:xfrm>
            <a:off x="457200" y="3429000"/>
            <a:ext cx="7643192" cy="27363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dirty="0"/>
              <a:t>&lt;?</a:t>
            </a:r>
            <a:r>
              <a:rPr lang="en-US" dirty="0" err="1"/>
              <a:t>php</a:t>
            </a:r>
            <a:r>
              <a:rPr lang="en-US" dirty="0"/>
              <a:t> </a:t>
            </a:r>
          </a:p>
          <a:p>
            <a:r>
              <a:rPr lang="en-US" dirty="0"/>
              <a:t>$x = 1; </a:t>
            </a:r>
          </a:p>
          <a:p>
            <a:r>
              <a:rPr lang="en-US" dirty="0"/>
              <a:t>while ($x &lt;= 100) </a:t>
            </a:r>
          </a:p>
          <a:p>
            <a:r>
              <a:rPr lang="en-US" dirty="0"/>
              <a:t> </a:t>
            </a:r>
            <a:r>
              <a:rPr lang="id-ID" dirty="0" smtClean="0"/>
              <a:t>	</a:t>
            </a:r>
            <a:r>
              <a:rPr lang="en-US" dirty="0" smtClean="0"/>
              <a:t>{</a:t>
            </a:r>
            <a:endParaRPr lang="id-ID" dirty="0" smtClean="0"/>
          </a:p>
          <a:p>
            <a:r>
              <a:rPr lang="id-ID" dirty="0" smtClean="0"/>
              <a:t>	     echo </a:t>
            </a:r>
            <a:r>
              <a:rPr lang="id-ID" dirty="0"/>
              <a:t>"Angka $x"; </a:t>
            </a:r>
          </a:p>
          <a:p>
            <a:r>
              <a:rPr lang="id-ID" dirty="0"/>
              <a:t> </a:t>
            </a:r>
            <a:r>
              <a:rPr lang="id-ID" dirty="0" smtClean="0"/>
              <a:t>	     $</a:t>
            </a:r>
            <a:r>
              <a:rPr lang="id-ID" dirty="0"/>
              <a:t>x++  // jika tidak ada operator increment atau decrement </a:t>
            </a:r>
          </a:p>
          <a:p>
            <a:r>
              <a:rPr lang="id-ID" dirty="0"/>
              <a:t> </a:t>
            </a:r>
            <a:r>
              <a:rPr lang="id-ID" dirty="0" smtClean="0"/>
              <a:t>		// </a:t>
            </a:r>
            <a:r>
              <a:rPr lang="id-ID" dirty="0"/>
              <a:t>maka proses akan </a:t>
            </a:r>
          </a:p>
          <a:p>
            <a:r>
              <a:rPr lang="id-ID" dirty="0"/>
              <a:t>   </a:t>
            </a:r>
            <a:r>
              <a:rPr lang="id-ID" dirty="0" smtClean="0"/>
              <a:t>		// </a:t>
            </a:r>
            <a:r>
              <a:rPr lang="id-ID" dirty="0"/>
              <a:t>terus menerus terjadi tanpa berhenti </a:t>
            </a:r>
          </a:p>
          <a:p>
            <a:r>
              <a:rPr lang="id-ID" dirty="0"/>
              <a:t> </a:t>
            </a:r>
            <a:r>
              <a:rPr lang="id-ID" dirty="0" smtClean="0"/>
              <a:t>	}  </a:t>
            </a:r>
            <a:endParaRPr lang="id-ID" dirty="0"/>
          </a:p>
          <a:p>
            <a:r>
              <a:rPr lang="id-ID" dirty="0"/>
              <a:t>?&gt;</a:t>
            </a:r>
          </a:p>
        </p:txBody>
      </p:sp>
    </p:spTree>
    <p:extLst>
      <p:ext uri="{BB962C8B-B14F-4D97-AF65-F5344CB8AC3E}">
        <p14:creationId xmlns:p14="http://schemas.microsoft.com/office/powerpoint/2010/main" val="1439228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8229600" cy="4325112"/>
          </a:xfrm>
        </p:spPr>
        <p:txBody>
          <a:bodyPr>
            <a:normAutofit/>
          </a:bodyPr>
          <a:lstStyle/>
          <a:p>
            <a:pPr marL="109728" indent="0" algn="just">
              <a:buNone/>
            </a:pPr>
            <a:r>
              <a:rPr lang="id-ID" sz="2400" dirty="0" smtClean="0"/>
              <a:t>Jadi </a:t>
            </a:r>
            <a:r>
              <a:rPr lang="id-ID" sz="2400" dirty="0"/>
              <a:t>jika kondisi belum sampai yang ditentukan dalam hal ini, jika variable $x itu kurang dari 100 maka pengulangan akan terus dilakukan, dan penambahan selalu terjadi. namun ketika nilainya lebih dari 100 maka pengulangan akan berhenti. hampir sama dengan konsep pengulangan bentuk for.</a:t>
            </a:r>
          </a:p>
        </p:txBody>
      </p:sp>
    </p:spTree>
    <p:extLst>
      <p:ext uri="{BB962C8B-B14F-4D97-AF65-F5344CB8AC3E}">
        <p14:creationId xmlns:p14="http://schemas.microsoft.com/office/powerpoint/2010/main" val="3705016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Pengulangan Do While</a:t>
            </a:r>
            <a:endParaRPr lang="id-ID" dirty="0"/>
          </a:p>
        </p:txBody>
      </p:sp>
      <p:sp>
        <p:nvSpPr>
          <p:cNvPr id="3" name="Content Placeholder 2"/>
          <p:cNvSpPr>
            <a:spLocks noGrp="1"/>
          </p:cNvSpPr>
          <p:nvPr>
            <p:ph idx="1"/>
          </p:nvPr>
        </p:nvSpPr>
        <p:spPr>
          <a:xfrm>
            <a:off x="457200" y="1943136"/>
            <a:ext cx="8229600" cy="477752"/>
          </a:xfrm>
        </p:spPr>
        <p:txBody>
          <a:bodyPr>
            <a:normAutofit/>
          </a:bodyPr>
          <a:lstStyle/>
          <a:p>
            <a:pPr marL="109728" indent="0">
              <a:buNone/>
            </a:pPr>
            <a:r>
              <a:rPr lang="id-ID" sz="2400" dirty="0" smtClean="0"/>
              <a:t>Bentuk Pengulangan Do While Seperti Ini :</a:t>
            </a:r>
            <a:endParaRPr lang="id-ID" sz="2400" dirty="0"/>
          </a:p>
        </p:txBody>
      </p:sp>
      <p:sp>
        <p:nvSpPr>
          <p:cNvPr id="4" name="Rectangle 3"/>
          <p:cNvSpPr/>
          <p:nvPr/>
        </p:nvSpPr>
        <p:spPr>
          <a:xfrm>
            <a:off x="457200" y="2564904"/>
            <a:ext cx="8229600" cy="25202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&lt;?php </a:t>
            </a:r>
          </a:p>
          <a:p>
            <a:r>
              <a:rPr lang="id-ID" dirty="0"/>
              <a:t>$x = 1; </a:t>
            </a:r>
          </a:p>
          <a:p>
            <a:r>
              <a:rPr lang="id-ID" dirty="0"/>
              <a:t>do </a:t>
            </a:r>
          </a:p>
          <a:p>
            <a:r>
              <a:rPr lang="id-ID" dirty="0"/>
              <a:t> </a:t>
            </a:r>
            <a:r>
              <a:rPr lang="id-ID" dirty="0" smtClean="0"/>
              <a:t>	{ </a:t>
            </a:r>
            <a:endParaRPr lang="id-ID" dirty="0"/>
          </a:p>
          <a:p>
            <a:r>
              <a:rPr lang="id-ID" dirty="0"/>
              <a:t>  </a:t>
            </a:r>
            <a:r>
              <a:rPr lang="id-ID" dirty="0" smtClean="0"/>
              <a:t>	      echo </a:t>
            </a:r>
            <a:r>
              <a:rPr lang="id-ID" dirty="0"/>
              <a:t>"Angka $x"; </a:t>
            </a:r>
          </a:p>
          <a:p>
            <a:r>
              <a:rPr lang="id-ID" dirty="0"/>
              <a:t>  </a:t>
            </a:r>
            <a:r>
              <a:rPr lang="id-ID" dirty="0" smtClean="0"/>
              <a:t>	      $</a:t>
            </a:r>
            <a:r>
              <a:rPr lang="id-ID" dirty="0"/>
              <a:t>x++ </a:t>
            </a:r>
          </a:p>
          <a:p>
            <a:r>
              <a:rPr lang="id-ID" dirty="0"/>
              <a:t> </a:t>
            </a:r>
            <a:r>
              <a:rPr lang="id-ID" dirty="0" smtClean="0"/>
              <a:t>	} </a:t>
            </a:r>
            <a:endParaRPr lang="id-ID" dirty="0"/>
          </a:p>
          <a:p>
            <a:r>
              <a:rPr lang="id-ID" dirty="0"/>
              <a:t>while ($x &lt;= 100); </a:t>
            </a:r>
          </a:p>
          <a:p>
            <a:r>
              <a:rPr lang="id-ID" dirty="0"/>
              <a:t>?&gt;</a:t>
            </a:r>
          </a:p>
        </p:txBody>
      </p:sp>
      <p:sp>
        <p:nvSpPr>
          <p:cNvPr id="5" name="TextBox 4"/>
          <p:cNvSpPr txBox="1"/>
          <p:nvPr/>
        </p:nvSpPr>
        <p:spPr>
          <a:xfrm>
            <a:off x="457200" y="5230052"/>
            <a:ext cx="8229599" cy="923330"/>
          </a:xfrm>
          <a:prstGeom prst="rect">
            <a:avLst/>
          </a:prstGeom>
          <a:noFill/>
        </p:spPr>
        <p:txBody>
          <a:bodyPr wrap="square" rtlCol="0">
            <a:spAutoFit/>
          </a:bodyPr>
          <a:lstStyle/>
          <a:p>
            <a:pPr algn="just"/>
            <a:r>
              <a:rPr lang="id-ID" dirty="0" smtClean="0"/>
              <a:t>Hampir </a:t>
            </a:r>
            <a:r>
              <a:rPr lang="id-ID" dirty="0"/>
              <a:t>sama dengan bentuk pengulangan while, namun yang jadi perbedaan di sini adalah letak dari whilenya saja, dan diakhir dari pengulangan while di beri </a:t>
            </a:r>
            <a:r>
              <a:rPr lang="id-ID" dirty="0" smtClean="0"/>
              <a:t>; (titik koma)</a:t>
            </a:r>
            <a:endParaRPr lang="id-ID" dirty="0"/>
          </a:p>
        </p:txBody>
      </p:sp>
    </p:spTree>
    <p:extLst>
      <p:ext uri="{BB962C8B-B14F-4D97-AF65-F5344CB8AC3E}">
        <p14:creationId xmlns:p14="http://schemas.microsoft.com/office/powerpoint/2010/main" val="90959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xmlns="" id="{8B65F7F5-C932-4C18-B621-CF506D50EB70}"/>
              </a:ext>
            </a:extLst>
          </p:cNvPr>
          <p:cNvSpPr txBox="1">
            <a:spLocks/>
          </p:cNvSpPr>
          <p:nvPr/>
        </p:nvSpPr>
        <p:spPr>
          <a:xfrm>
            <a:off x="323528" y="722089"/>
            <a:ext cx="6781591" cy="765784"/>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None/>
            </a:pPr>
            <a:r>
              <a:rPr lang="en-US" sz="2400" b="1" dirty="0" err="1"/>
              <a:t>Penggunaan</a:t>
            </a:r>
            <a:r>
              <a:rPr lang="en-US" sz="2400" b="1" dirty="0"/>
              <a:t> </a:t>
            </a:r>
            <a:r>
              <a:rPr lang="en-US" sz="2400" b="1" dirty="0" err="1"/>
              <a:t>Variabel</a:t>
            </a:r>
            <a:endParaRPr lang="id-ID" sz="2400" b="1" dirty="0"/>
          </a:p>
        </p:txBody>
      </p:sp>
      <p:sp>
        <p:nvSpPr>
          <p:cNvPr id="9" name="Content Placeholder 2">
            <a:extLst>
              <a:ext uri="{FF2B5EF4-FFF2-40B4-BE49-F238E27FC236}">
                <a16:creationId xmlns:a16="http://schemas.microsoft.com/office/drawing/2014/main" xmlns="" id="{9F9C2103-EDAB-4699-A8E3-AC06CFAC4A01}"/>
              </a:ext>
            </a:extLst>
          </p:cNvPr>
          <p:cNvSpPr txBox="1">
            <a:spLocks/>
          </p:cNvSpPr>
          <p:nvPr/>
        </p:nvSpPr>
        <p:spPr>
          <a:xfrm>
            <a:off x="598303" y="2440506"/>
            <a:ext cx="8229600" cy="360039"/>
          </a:xfrm>
          <a:prstGeom prst="rect">
            <a:avLst/>
          </a:prstGeom>
        </p:spPr>
        <p:txBody>
          <a:bodyPr vert="horz">
            <a:normAutofit fontScale="92500" lnSpcReduction="20000"/>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Font typeface="Georgia"/>
              <a:buNone/>
            </a:pPr>
            <a:r>
              <a:rPr lang="en-US" sz="2400" b="1" dirty="0" err="1"/>
              <a:t>Contoh</a:t>
            </a:r>
            <a:endParaRPr lang="en-US" sz="2400" b="1" dirty="0"/>
          </a:p>
        </p:txBody>
      </p:sp>
      <p:sp>
        <p:nvSpPr>
          <p:cNvPr id="13" name="Content Placeholder 2">
            <a:extLst>
              <a:ext uri="{FF2B5EF4-FFF2-40B4-BE49-F238E27FC236}">
                <a16:creationId xmlns:a16="http://schemas.microsoft.com/office/drawing/2014/main" xmlns="" id="{9692EFA8-69F6-45D5-9BF0-831C4573F755}"/>
              </a:ext>
            </a:extLst>
          </p:cNvPr>
          <p:cNvSpPr txBox="1">
            <a:spLocks/>
          </p:cNvSpPr>
          <p:nvPr/>
        </p:nvSpPr>
        <p:spPr>
          <a:xfrm>
            <a:off x="779997" y="2902164"/>
            <a:ext cx="7584006" cy="2238860"/>
          </a:xfrm>
          <a:prstGeom prst="rect">
            <a:avLst/>
          </a:prstGeom>
        </p:spPr>
        <p:style>
          <a:lnRef idx="2">
            <a:schemeClr val="dk1"/>
          </a:lnRef>
          <a:fillRef idx="1">
            <a:schemeClr val="lt1"/>
          </a:fillRef>
          <a:effectRef idx="0">
            <a:schemeClr val="dk1"/>
          </a:effectRef>
          <a:fontRef idx="minor">
            <a:schemeClr val="dk1"/>
          </a:fontRef>
        </p:style>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None/>
            </a:pPr>
            <a:r>
              <a:rPr lang="it-IT" sz="2400" b="1" dirty="0"/>
              <a:t>&lt;?php </a:t>
            </a:r>
          </a:p>
          <a:p>
            <a:pPr marL="109728" indent="0">
              <a:buNone/>
            </a:pPr>
            <a:r>
              <a:rPr lang="it-IT" sz="2400" b="1" dirty="0"/>
              <a:t>	$tahun = 2010; </a:t>
            </a:r>
          </a:p>
          <a:p>
            <a:pPr marL="109728" indent="0">
              <a:buNone/>
            </a:pPr>
            <a:r>
              <a:rPr lang="it-IT" sz="2400" b="1" dirty="0"/>
              <a:t>	echo $tahun ; </a:t>
            </a:r>
          </a:p>
          <a:p>
            <a:pPr marL="109728" indent="0">
              <a:buNone/>
            </a:pPr>
            <a:r>
              <a:rPr lang="it-IT" sz="2400" b="1" dirty="0"/>
              <a:t>?&gt; </a:t>
            </a:r>
          </a:p>
          <a:p>
            <a:pPr marL="109728" indent="0">
              <a:buNone/>
            </a:pPr>
            <a:endParaRPr lang="en-US" sz="2200" b="1" dirty="0"/>
          </a:p>
        </p:txBody>
      </p:sp>
      <p:sp>
        <p:nvSpPr>
          <p:cNvPr id="14" name="Content Placeholder 2">
            <a:extLst>
              <a:ext uri="{FF2B5EF4-FFF2-40B4-BE49-F238E27FC236}">
                <a16:creationId xmlns:a16="http://schemas.microsoft.com/office/drawing/2014/main" xmlns="" id="{6957F5FB-249A-4705-8A42-ADFA041F3419}"/>
              </a:ext>
            </a:extLst>
          </p:cNvPr>
          <p:cNvSpPr txBox="1">
            <a:spLocks/>
          </p:cNvSpPr>
          <p:nvPr/>
        </p:nvSpPr>
        <p:spPr>
          <a:xfrm>
            <a:off x="598303" y="1347381"/>
            <a:ext cx="8229600" cy="929491"/>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None/>
            </a:pPr>
            <a:r>
              <a:rPr lang="en-US" sz="2400" dirty="0" err="1"/>
              <a:t>Variabel</a:t>
            </a:r>
            <a:r>
              <a:rPr lang="en-US" sz="2400" dirty="0"/>
              <a:t> </a:t>
            </a:r>
            <a:r>
              <a:rPr lang="en-US" sz="2400" dirty="0" err="1"/>
              <a:t>adalah</a:t>
            </a:r>
            <a:r>
              <a:rPr lang="en-US" sz="2400" dirty="0"/>
              <a:t> </a:t>
            </a:r>
            <a:r>
              <a:rPr lang="en-US" sz="2400" dirty="0" err="1"/>
              <a:t>suatu</a:t>
            </a:r>
            <a:r>
              <a:rPr lang="en-US" sz="2400" dirty="0"/>
              <a:t> </a:t>
            </a:r>
            <a:r>
              <a:rPr lang="en-US" sz="2400" dirty="0" err="1"/>
              <a:t>objek</a:t>
            </a:r>
            <a:r>
              <a:rPr lang="en-US" sz="2400" dirty="0"/>
              <a:t> yang </a:t>
            </a:r>
            <a:r>
              <a:rPr lang="en-US" sz="2400" dirty="0" err="1"/>
              <a:t>memiliki</a:t>
            </a:r>
            <a:r>
              <a:rPr lang="en-US" sz="2400" dirty="0"/>
              <a:t> </a:t>
            </a:r>
            <a:r>
              <a:rPr lang="en-US" sz="2400" dirty="0" err="1"/>
              <a:t>nilai</a:t>
            </a:r>
            <a:r>
              <a:rPr lang="en-US" sz="2400" dirty="0"/>
              <a:t>, </a:t>
            </a:r>
            <a:r>
              <a:rPr lang="en-US" sz="2400" dirty="0" err="1"/>
              <a:t>dan</a:t>
            </a:r>
            <a:r>
              <a:rPr lang="en-US" sz="2400" dirty="0"/>
              <a:t> </a:t>
            </a:r>
            <a:r>
              <a:rPr lang="en-US" sz="2400" dirty="0" err="1"/>
              <a:t>nilainya</a:t>
            </a:r>
            <a:r>
              <a:rPr lang="en-US" sz="2400" dirty="0"/>
              <a:t> </a:t>
            </a:r>
            <a:r>
              <a:rPr lang="en-US" sz="2400" dirty="0" err="1"/>
              <a:t>bersifat</a:t>
            </a:r>
            <a:r>
              <a:rPr lang="en-US" sz="2400" dirty="0"/>
              <a:t> </a:t>
            </a:r>
            <a:r>
              <a:rPr lang="en-US" sz="2400" dirty="0" err="1"/>
              <a:t>dinamis</a:t>
            </a:r>
            <a:r>
              <a:rPr lang="en-US" sz="2400" dirty="0"/>
              <a:t>.</a:t>
            </a:r>
            <a:endParaRPr lang="en-US" sz="2200" b="1" dirty="0"/>
          </a:p>
        </p:txBody>
      </p:sp>
      <p:sp>
        <p:nvSpPr>
          <p:cNvPr id="6" name="Content Placeholder 2">
            <a:extLst>
              <a:ext uri="{FF2B5EF4-FFF2-40B4-BE49-F238E27FC236}">
                <a16:creationId xmlns:a16="http://schemas.microsoft.com/office/drawing/2014/main" xmlns="" id="{87C82224-1DB7-4C3A-88DC-A23BB6D73F2B}"/>
              </a:ext>
            </a:extLst>
          </p:cNvPr>
          <p:cNvSpPr txBox="1">
            <a:spLocks/>
          </p:cNvSpPr>
          <p:nvPr/>
        </p:nvSpPr>
        <p:spPr>
          <a:xfrm>
            <a:off x="598303" y="5373216"/>
            <a:ext cx="8229600" cy="860790"/>
          </a:xfrm>
          <a:prstGeom prst="rect">
            <a:avLst/>
          </a:prstGeom>
        </p:spPr>
        <p:txBody>
          <a:bodyPr vert="horz">
            <a:normAutofit lnSpcReduction="10000"/>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None/>
            </a:pPr>
            <a:r>
              <a:rPr lang="en-US" sz="2400" dirty="0"/>
              <a:t>$</a:t>
            </a:r>
            <a:r>
              <a:rPr lang="en-US" sz="2400" dirty="0" err="1"/>
              <a:t>tahun</a:t>
            </a:r>
            <a:r>
              <a:rPr lang="en-US" sz="2400" dirty="0"/>
              <a:t> </a:t>
            </a:r>
            <a:r>
              <a:rPr lang="en-US" sz="2400" dirty="0" err="1"/>
              <a:t>adalah</a:t>
            </a:r>
            <a:r>
              <a:rPr lang="en-US" sz="2400" dirty="0"/>
              <a:t> </a:t>
            </a:r>
            <a:r>
              <a:rPr lang="en-US" sz="2400" dirty="0" err="1"/>
              <a:t>variabel</a:t>
            </a:r>
            <a:endParaRPr lang="en-US" sz="2400" dirty="0"/>
          </a:p>
          <a:p>
            <a:pPr marL="109728" indent="0">
              <a:buNone/>
            </a:pPr>
            <a:r>
              <a:rPr lang="en-US" sz="2400" dirty="0"/>
              <a:t>2010 </a:t>
            </a:r>
            <a:r>
              <a:rPr lang="en-US" sz="2400" dirty="0" err="1"/>
              <a:t>adalah</a:t>
            </a:r>
            <a:r>
              <a:rPr lang="en-US" sz="2400" dirty="0"/>
              <a:t> </a:t>
            </a:r>
            <a:r>
              <a:rPr lang="en-US" sz="2400" dirty="0" err="1"/>
              <a:t>nilai</a:t>
            </a:r>
            <a:r>
              <a:rPr lang="en-US" sz="2400" dirty="0"/>
              <a:t> </a:t>
            </a:r>
            <a:r>
              <a:rPr lang="en-US" sz="2400" dirty="0" err="1"/>
              <a:t>dari</a:t>
            </a:r>
            <a:r>
              <a:rPr lang="en-US" sz="2400" dirty="0"/>
              <a:t> variable $</a:t>
            </a:r>
            <a:r>
              <a:rPr lang="en-US" sz="2400" dirty="0" err="1"/>
              <a:t>tahun</a:t>
            </a:r>
            <a:endParaRPr lang="en-US" sz="2400" dirty="0"/>
          </a:p>
          <a:p>
            <a:pPr marL="109728" indent="0">
              <a:buNone/>
            </a:pPr>
            <a:endParaRPr lang="en-US" sz="2400" dirty="0"/>
          </a:p>
        </p:txBody>
      </p:sp>
    </p:spTree>
    <p:extLst>
      <p:ext uri="{BB962C8B-B14F-4D97-AF65-F5344CB8AC3E}">
        <p14:creationId xmlns:p14="http://schemas.microsoft.com/office/powerpoint/2010/main" val="22225380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80728"/>
            <a:ext cx="8229600" cy="576064"/>
          </a:xfrm>
        </p:spPr>
        <p:txBody>
          <a:bodyPr/>
          <a:lstStyle/>
          <a:p>
            <a:r>
              <a:rPr lang="id-ID" dirty="0" smtClean="0"/>
              <a:t>Coba kita buktikan.</a:t>
            </a:r>
            <a:endParaRPr lang="id-ID" dirty="0"/>
          </a:p>
        </p:txBody>
      </p:sp>
      <p:sp>
        <p:nvSpPr>
          <p:cNvPr id="4" name="Rectangle 3"/>
          <p:cNvSpPr/>
          <p:nvPr/>
        </p:nvSpPr>
        <p:spPr>
          <a:xfrm>
            <a:off x="467544" y="1556792"/>
            <a:ext cx="7488832" cy="50405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&lt;?php </a:t>
            </a:r>
          </a:p>
          <a:p>
            <a:r>
              <a:rPr lang="id-ID" dirty="0"/>
              <a:t>// pengulangan jenis while </a:t>
            </a:r>
          </a:p>
          <a:p>
            <a:r>
              <a:rPr lang="id-ID" dirty="0"/>
              <a:t>$x = 1; </a:t>
            </a:r>
          </a:p>
          <a:p>
            <a:r>
              <a:rPr lang="id-ID" dirty="0"/>
              <a:t>while ($x &lt;= 100</a:t>
            </a:r>
            <a:r>
              <a:rPr lang="id-ID" dirty="0" smtClean="0"/>
              <a:t>){</a:t>
            </a:r>
          </a:p>
          <a:p>
            <a:r>
              <a:rPr lang="id-ID" dirty="0"/>
              <a:t>	</a:t>
            </a:r>
            <a:r>
              <a:rPr lang="id-ID" dirty="0" smtClean="0"/>
              <a:t>   echo </a:t>
            </a:r>
            <a:r>
              <a:rPr lang="id-ID" dirty="0"/>
              <a:t>"Angka $x&lt;br&gt;"; </a:t>
            </a:r>
          </a:p>
          <a:p>
            <a:r>
              <a:rPr lang="id-ID" dirty="0"/>
              <a:t>  	</a:t>
            </a:r>
            <a:r>
              <a:rPr lang="id-ID" dirty="0" smtClean="0"/>
              <a:t>   $</a:t>
            </a:r>
            <a:r>
              <a:rPr lang="id-ID" dirty="0"/>
              <a:t>x</a:t>
            </a:r>
            <a:r>
              <a:rPr lang="id-ID" dirty="0" smtClean="0"/>
              <a:t>++; </a:t>
            </a:r>
          </a:p>
          <a:p>
            <a:r>
              <a:rPr lang="id-ID" dirty="0" smtClean="0"/>
              <a:t>} </a:t>
            </a:r>
            <a:endParaRPr lang="id-ID" dirty="0"/>
          </a:p>
          <a:p>
            <a:r>
              <a:rPr lang="id-ID" dirty="0"/>
              <a:t>echo "&lt;strong&gt;$x&lt;/strong&gt;"; </a:t>
            </a:r>
          </a:p>
          <a:p>
            <a:r>
              <a:rPr lang="id-ID" dirty="0"/>
              <a:t>echo "&lt;br&gt;&lt;br&gt;";  </a:t>
            </a:r>
          </a:p>
          <a:p>
            <a:r>
              <a:rPr lang="id-ID" dirty="0"/>
              <a:t>// pengulangan jenis do while </a:t>
            </a:r>
          </a:p>
          <a:p>
            <a:r>
              <a:rPr lang="id-ID" dirty="0"/>
              <a:t>$x = 1; </a:t>
            </a:r>
          </a:p>
          <a:p>
            <a:r>
              <a:rPr lang="id-ID" dirty="0"/>
              <a:t>do </a:t>
            </a:r>
            <a:r>
              <a:rPr lang="id-ID" dirty="0" smtClean="0"/>
              <a:t>{ </a:t>
            </a:r>
          </a:p>
          <a:p>
            <a:r>
              <a:rPr lang="id-ID" dirty="0"/>
              <a:t>	</a:t>
            </a:r>
            <a:r>
              <a:rPr lang="id-ID" dirty="0" smtClean="0"/>
              <a:t>   echo </a:t>
            </a:r>
            <a:r>
              <a:rPr lang="id-ID" dirty="0"/>
              <a:t>"Angka $x&lt;br&gt;"; </a:t>
            </a:r>
          </a:p>
          <a:p>
            <a:r>
              <a:rPr lang="id-ID" dirty="0"/>
              <a:t>  </a:t>
            </a:r>
            <a:r>
              <a:rPr lang="id-ID" dirty="0" smtClean="0"/>
              <a:t>	   $</a:t>
            </a:r>
            <a:r>
              <a:rPr lang="id-ID" dirty="0"/>
              <a:t>x</a:t>
            </a:r>
            <a:r>
              <a:rPr lang="id-ID" dirty="0" smtClean="0"/>
              <a:t>++; </a:t>
            </a:r>
          </a:p>
          <a:p>
            <a:r>
              <a:rPr lang="id-ID" dirty="0" smtClean="0"/>
              <a:t>} </a:t>
            </a:r>
            <a:endParaRPr lang="id-ID" dirty="0"/>
          </a:p>
          <a:p>
            <a:r>
              <a:rPr lang="id-ID" dirty="0"/>
              <a:t>while($x &lt;= 100); </a:t>
            </a:r>
          </a:p>
          <a:p>
            <a:r>
              <a:rPr lang="id-ID" dirty="0"/>
              <a:t>echo "&lt;strong&gt;$x&lt;/strong&gt;"; </a:t>
            </a:r>
          </a:p>
          <a:p>
            <a:r>
              <a:rPr lang="id-ID" dirty="0"/>
              <a:t>?&gt;</a:t>
            </a:r>
          </a:p>
        </p:txBody>
      </p:sp>
    </p:spTree>
    <p:extLst>
      <p:ext uri="{BB962C8B-B14F-4D97-AF65-F5344CB8AC3E}">
        <p14:creationId xmlns:p14="http://schemas.microsoft.com/office/powerpoint/2010/main" val="5298302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325112"/>
          </a:xfrm>
        </p:spPr>
        <p:txBody>
          <a:bodyPr>
            <a:normAutofit/>
          </a:bodyPr>
          <a:lstStyle/>
          <a:p>
            <a:r>
              <a:rPr lang="id-ID" sz="2400" dirty="0"/>
              <a:t>Di akhir setiap pengulangan saya memasukkan baris echo $x ; ini cuma untuk membuktikan apakah benar nilainya sama, dan hasilnya ... sama. ini menandakaan do while itu sama dengan while, namun implementasinya itu sesuai dengan kebutuhan </a:t>
            </a:r>
            <a:r>
              <a:rPr lang="id-ID" sz="2400" dirty="0" smtClean="0"/>
              <a:t>kalian.</a:t>
            </a:r>
          </a:p>
          <a:p>
            <a:r>
              <a:rPr lang="id-ID" sz="2400" dirty="0"/>
              <a:t>Sampai sini, </a:t>
            </a:r>
            <a:r>
              <a:rPr lang="id-ID" sz="2400" dirty="0" smtClean="0"/>
              <a:t>kalian dapat </a:t>
            </a:r>
            <a:r>
              <a:rPr lang="id-ID" sz="2400" dirty="0"/>
              <a:t>memilih, lebih prefer atau lebih suka menggunakan pengulangan bentuk yang mana? for, while, atau do while. semua di tangan </a:t>
            </a:r>
            <a:r>
              <a:rPr lang="id-ID" sz="2400" dirty="0" smtClean="0"/>
              <a:t>kalian. </a:t>
            </a:r>
            <a:r>
              <a:rPr lang="id-ID" sz="2400" dirty="0"/>
              <a:t>dan gunakan secara efisien.</a:t>
            </a:r>
          </a:p>
        </p:txBody>
      </p:sp>
    </p:spTree>
    <p:extLst>
      <p:ext uri="{BB962C8B-B14F-4D97-AF65-F5344CB8AC3E}">
        <p14:creationId xmlns:p14="http://schemas.microsoft.com/office/powerpoint/2010/main" val="2132157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80928"/>
            <a:ext cx="8229600" cy="1066800"/>
          </a:xfrm>
        </p:spPr>
        <p:txBody>
          <a:bodyPr/>
          <a:lstStyle/>
          <a:p>
            <a:pPr algn="ctr"/>
            <a:r>
              <a:rPr lang="id-ID" dirty="0" smtClean="0"/>
              <a:t>MySql Query</a:t>
            </a:r>
            <a:endParaRPr lang="id-ID" dirty="0"/>
          </a:p>
        </p:txBody>
      </p:sp>
    </p:spTree>
    <p:extLst>
      <p:ext uri="{BB962C8B-B14F-4D97-AF65-F5344CB8AC3E}">
        <p14:creationId xmlns:p14="http://schemas.microsoft.com/office/powerpoint/2010/main" val="28198851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Syntax MySql</a:t>
            </a:r>
            <a:endParaRPr lang="id-ID" dirty="0"/>
          </a:p>
        </p:txBody>
      </p:sp>
      <p:sp>
        <p:nvSpPr>
          <p:cNvPr id="3" name="Content Placeholder 2"/>
          <p:cNvSpPr>
            <a:spLocks noGrp="1"/>
          </p:cNvSpPr>
          <p:nvPr>
            <p:ph idx="1"/>
          </p:nvPr>
        </p:nvSpPr>
        <p:spPr>
          <a:xfrm>
            <a:off x="457200" y="1943136"/>
            <a:ext cx="8229600" cy="1666710"/>
          </a:xfrm>
        </p:spPr>
        <p:txBody>
          <a:bodyPr>
            <a:normAutofit/>
          </a:bodyPr>
          <a:lstStyle/>
          <a:p>
            <a:pPr marL="109728" indent="0">
              <a:buNone/>
            </a:pPr>
            <a:r>
              <a:rPr lang="id-ID" sz="2000" dirty="0"/>
              <a:t>Sysntax MySql yang sering digunakan dalam membuat website, maupun aplikasi-aplikasi berbasis website, baik dalam melakukan pembuatan database, </a:t>
            </a:r>
            <a:r>
              <a:rPr lang="id-ID" sz="2000" dirty="0" smtClean="0"/>
              <a:t>penambahan isi </a:t>
            </a:r>
            <a:r>
              <a:rPr lang="id-ID" sz="2000" dirty="0"/>
              <a:t>database, untuk menghapus isi database, ataupun untuk menghapus database itu sendiri</a:t>
            </a:r>
            <a:r>
              <a:rPr lang="id-ID" sz="2000" dirty="0" smtClean="0"/>
              <a:t>. </a:t>
            </a:r>
            <a:r>
              <a:rPr lang="fi-FI" sz="2000" dirty="0"/>
              <a:t>Syntax yang </a:t>
            </a:r>
            <a:r>
              <a:rPr lang="id-ID" sz="2000" dirty="0" smtClean="0"/>
              <a:t>sering di</a:t>
            </a:r>
            <a:r>
              <a:rPr lang="fi-FI" sz="2000" dirty="0" smtClean="0"/>
              <a:t> </a:t>
            </a:r>
            <a:r>
              <a:rPr lang="fi-FI" sz="2000" dirty="0"/>
              <a:t>gunakan adalah :</a:t>
            </a:r>
            <a:endParaRPr lang="id-ID"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609846"/>
            <a:ext cx="5626968" cy="1919851"/>
          </a:xfrm>
          <a:prstGeom prst="rect">
            <a:avLst/>
          </a:prstGeom>
        </p:spPr>
      </p:pic>
    </p:spTree>
    <p:extLst>
      <p:ext uri="{BB962C8B-B14F-4D97-AF65-F5344CB8AC3E}">
        <p14:creationId xmlns:p14="http://schemas.microsoft.com/office/powerpoint/2010/main" val="11251344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Create</a:t>
            </a:r>
            <a:endParaRPr lang="id-ID" dirty="0"/>
          </a:p>
        </p:txBody>
      </p:sp>
      <p:sp>
        <p:nvSpPr>
          <p:cNvPr id="3" name="Content Placeholder 2"/>
          <p:cNvSpPr>
            <a:spLocks noGrp="1"/>
          </p:cNvSpPr>
          <p:nvPr>
            <p:ph idx="1"/>
          </p:nvPr>
        </p:nvSpPr>
        <p:spPr>
          <a:xfrm>
            <a:off x="457200" y="1943136"/>
            <a:ext cx="8229600" cy="1701888"/>
          </a:xfrm>
        </p:spPr>
        <p:txBody>
          <a:bodyPr>
            <a:normAutofit/>
          </a:bodyPr>
          <a:lstStyle/>
          <a:p>
            <a:pPr marL="109728" indent="0" algn="just">
              <a:buNone/>
            </a:pPr>
            <a:r>
              <a:rPr lang="id-ID" sz="2000" dirty="0" smtClean="0"/>
              <a:t>Ini </a:t>
            </a:r>
            <a:r>
              <a:rPr lang="id-ID" sz="2000" dirty="0"/>
              <a:t>digunakan untuk membuat database maupun table. Database yang memiliki sistem </a:t>
            </a:r>
            <a:r>
              <a:rPr lang="id-ID" sz="2000" dirty="0" smtClean="0"/>
              <a:t>RDBMS </a:t>
            </a:r>
            <a:r>
              <a:rPr lang="id-ID" sz="2000" dirty="0"/>
              <a:t>itu sistem database yang berisi informasi dalam bentuk table-table yang saling </a:t>
            </a:r>
            <a:r>
              <a:rPr lang="id-ID" sz="2000" dirty="0" smtClean="0"/>
              <a:t>berkaitan.</a:t>
            </a:r>
          </a:p>
          <a:p>
            <a:pPr marL="109728" indent="0" algn="just">
              <a:buNone/>
            </a:pPr>
            <a:r>
              <a:rPr lang="id-ID" sz="2000" dirty="0" smtClean="0"/>
              <a:t>Langkah awal dalam membuat database adalah menggunakan fungsi </a:t>
            </a:r>
            <a:r>
              <a:rPr lang="id-ID" sz="2000" b="1" dirty="0" smtClean="0"/>
              <a:t>create. </a:t>
            </a:r>
            <a:r>
              <a:rPr lang="id-ID" sz="2000" dirty="0" smtClean="0"/>
              <a:t>Untuk membuat database syntaxnya seperti ini :</a:t>
            </a:r>
            <a:endParaRPr lang="id-ID"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59" y="3645024"/>
            <a:ext cx="8306471" cy="432048"/>
          </a:xfrm>
          <a:prstGeom prst="rect">
            <a:avLst/>
          </a:prstGeom>
        </p:spPr>
      </p:pic>
      <p:sp>
        <p:nvSpPr>
          <p:cNvPr id="5" name="TextBox 4"/>
          <p:cNvSpPr txBox="1"/>
          <p:nvPr/>
        </p:nvSpPr>
        <p:spPr>
          <a:xfrm>
            <a:off x="611559" y="4211796"/>
            <a:ext cx="8075241" cy="369332"/>
          </a:xfrm>
          <a:prstGeom prst="rect">
            <a:avLst/>
          </a:prstGeom>
          <a:noFill/>
        </p:spPr>
        <p:txBody>
          <a:bodyPr wrap="square" rtlCol="0">
            <a:spAutoFit/>
          </a:bodyPr>
          <a:lstStyle/>
          <a:p>
            <a:r>
              <a:rPr lang="id-ID" dirty="0"/>
              <a:t>untuk membuat table syntaxnya seperti ini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58" y="4715852"/>
            <a:ext cx="8306471" cy="432048"/>
          </a:xfrm>
          <a:prstGeom prst="rect">
            <a:avLst/>
          </a:prstGeom>
        </p:spPr>
      </p:pic>
    </p:spTree>
    <p:extLst>
      <p:ext uri="{BB962C8B-B14F-4D97-AF65-F5344CB8AC3E}">
        <p14:creationId xmlns:p14="http://schemas.microsoft.com/office/powerpoint/2010/main" val="2761385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Use</a:t>
            </a:r>
            <a:endParaRPr lang="id-ID" dirty="0"/>
          </a:p>
        </p:txBody>
      </p:sp>
      <p:sp>
        <p:nvSpPr>
          <p:cNvPr id="3" name="Content Placeholder 2"/>
          <p:cNvSpPr>
            <a:spLocks noGrp="1"/>
          </p:cNvSpPr>
          <p:nvPr>
            <p:ph idx="1"/>
          </p:nvPr>
        </p:nvSpPr>
        <p:spPr>
          <a:xfrm>
            <a:off x="457200" y="1943136"/>
            <a:ext cx="8229600" cy="981808"/>
          </a:xfrm>
        </p:spPr>
        <p:txBody>
          <a:bodyPr>
            <a:normAutofit lnSpcReduction="10000"/>
          </a:bodyPr>
          <a:lstStyle/>
          <a:p>
            <a:pPr marL="109728" indent="0" algn="just">
              <a:buNone/>
            </a:pPr>
            <a:r>
              <a:rPr lang="id-ID" sz="2000" dirty="0"/>
              <a:t>Ini digunakan untuk menggunakan database yang telah dibuat sebelumnya, yang nantinya database ini akan di edit atau di modifikasi. syntaxnya itu seperti ini :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996952"/>
            <a:ext cx="8075240" cy="400756"/>
          </a:xfrm>
          <a:prstGeom prst="rect">
            <a:avLst/>
          </a:prstGeom>
        </p:spPr>
      </p:pic>
    </p:spTree>
    <p:extLst>
      <p:ext uri="{BB962C8B-B14F-4D97-AF65-F5344CB8AC3E}">
        <p14:creationId xmlns:p14="http://schemas.microsoft.com/office/powerpoint/2010/main" val="23999933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Drop</a:t>
            </a:r>
            <a:endParaRPr lang="id-ID" dirty="0"/>
          </a:p>
        </p:txBody>
      </p:sp>
      <p:sp>
        <p:nvSpPr>
          <p:cNvPr id="3" name="Content Placeholder 2"/>
          <p:cNvSpPr>
            <a:spLocks noGrp="1"/>
          </p:cNvSpPr>
          <p:nvPr>
            <p:ph idx="1"/>
          </p:nvPr>
        </p:nvSpPr>
        <p:spPr>
          <a:xfrm>
            <a:off x="457200" y="1943136"/>
            <a:ext cx="8229600" cy="693776"/>
          </a:xfrm>
        </p:spPr>
        <p:txBody>
          <a:bodyPr>
            <a:normAutofit lnSpcReduction="10000"/>
          </a:bodyPr>
          <a:lstStyle/>
          <a:p>
            <a:pPr marL="109728" indent="0" algn="just">
              <a:buNone/>
            </a:pPr>
            <a:r>
              <a:rPr lang="id-ID" sz="2000" dirty="0"/>
              <a:t>Ini digunakan untuk menghapus database ataupun table yang ada. Syntaxnya adalah seperti ini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676536"/>
            <a:ext cx="8075240" cy="420021"/>
          </a:xfrm>
          <a:prstGeom prst="rect">
            <a:avLst/>
          </a:prstGeom>
        </p:spPr>
      </p:pic>
      <p:sp>
        <p:nvSpPr>
          <p:cNvPr id="5" name="TextBox 4"/>
          <p:cNvSpPr txBox="1"/>
          <p:nvPr/>
        </p:nvSpPr>
        <p:spPr>
          <a:xfrm>
            <a:off x="611560" y="3284984"/>
            <a:ext cx="6120680" cy="400110"/>
          </a:xfrm>
          <a:prstGeom prst="rect">
            <a:avLst/>
          </a:prstGeom>
          <a:noFill/>
        </p:spPr>
        <p:txBody>
          <a:bodyPr wrap="square" rtlCol="0">
            <a:spAutoFit/>
          </a:bodyPr>
          <a:lstStyle/>
          <a:p>
            <a:pPr algn="just"/>
            <a:r>
              <a:rPr lang="id-ID" sz="2000" dirty="0"/>
              <a:t>untuk menghapus table gunakan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3725883"/>
            <a:ext cx="8075240" cy="420021"/>
          </a:xfrm>
          <a:prstGeom prst="rect">
            <a:avLst/>
          </a:prstGeom>
        </p:spPr>
      </p:pic>
    </p:spTree>
    <p:extLst>
      <p:ext uri="{BB962C8B-B14F-4D97-AF65-F5344CB8AC3E}">
        <p14:creationId xmlns:p14="http://schemas.microsoft.com/office/powerpoint/2010/main" val="42431412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Alter</a:t>
            </a:r>
            <a:endParaRPr lang="id-ID" dirty="0"/>
          </a:p>
        </p:txBody>
      </p:sp>
      <p:sp>
        <p:nvSpPr>
          <p:cNvPr id="3" name="Content Placeholder 2"/>
          <p:cNvSpPr>
            <a:spLocks noGrp="1"/>
          </p:cNvSpPr>
          <p:nvPr>
            <p:ph idx="1"/>
          </p:nvPr>
        </p:nvSpPr>
        <p:spPr>
          <a:xfrm>
            <a:off x="318356" y="1903512"/>
            <a:ext cx="8507288" cy="2277952"/>
          </a:xfrm>
        </p:spPr>
        <p:txBody>
          <a:bodyPr>
            <a:normAutofit/>
          </a:bodyPr>
          <a:lstStyle/>
          <a:p>
            <a:pPr marL="109728" indent="0" algn="just">
              <a:buNone/>
            </a:pPr>
            <a:r>
              <a:rPr lang="id-ID" sz="2000" dirty="0"/>
              <a:t>Alter ini </a:t>
            </a:r>
            <a:r>
              <a:rPr lang="id-ID" sz="2000" dirty="0" smtClean="0"/>
              <a:t>membahas </a:t>
            </a:r>
            <a:r>
              <a:rPr lang="id-ID" sz="2000" dirty="0"/>
              <a:t>membuat database membuat table, dan mengedit keduanya. Alter berfungsi untuk memodifikasi table yang telah di buat, modifikasi nya seperti menambahhkan field, mengganti size dari suatu field, menghapus field, dan mengganti nama field. </a:t>
            </a:r>
            <a:endParaRPr lang="id-ID" sz="2000" dirty="0" smtClean="0"/>
          </a:p>
          <a:p>
            <a:pPr marL="109728" indent="0" algn="just">
              <a:buNone/>
            </a:pPr>
            <a:endParaRPr lang="id-ID" sz="2000" dirty="0" smtClean="0"/>
          </a:p>
          <a:p>
            <a:pPr marL="109728" indent="0" algn="just">
              <a:buNone/>
            </a:pPr>
            <a:r>
              <a:rPr lang="id-ID" sz="2000" dirty="0" smtClean="0"/>
              <a:t>Sebagai </a:t>
            </a:r>
            <a:r>
              <a:rPr lang="id-ID" sz="2000" dirty="0"/>
              <a:t>contoh untuk mengganti size dari suatu field adalah seperti </a:t>
            </a:r>
            <a:r>
              <a:rPr lang="id-ID" sz="2000" dirty="0" smtClean="0"/>
              <a:t>ini :</a:t>
            </a:r>
            <a:endParaRPr lang="id-ID"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033826"/>
            <a:ext cx="8229600" cy="428050"/>
          </a:xfrm>
          <a:prstGeom prst="rect">
            <a:avLst/>
          </a:prstGeom>
        </p:spPr>
      </p:pic>
      <p:sp>
        <p:nvSpPr>
          <p:cNvPr id="5" name="TextBox 4"/>
          <p:cNvSpPr txBox="1"/>
          <p:nvPr/>
        </p:nvSpPr>
        <p:spPr>
          <a:xfrm>
            <a:off x="457200" y="4596740"/>
            <a:ext cx="8229600" cy="707886"/>
          </a:xfrm>
          <a:prstGeom prst="rect">
            <a:avLst/>
          </a:prstGeom>
          <a:noFill/>
        </p:spPr>
        <p:txBody>
          <a:bodyPr wrap="square" rtlCol="0">
            <a:spAutoFit/>
          </a:bodyPr>
          <a:lstStyle/>
          <a:p>
            <a:pPr algn="just"/>
            <a:r>
              <a:rPr lang="id-ID" sz="2000" dirty="0"/>
              <a:t>ini berarti, ganti tipe dari field nama menjadi nama_mahasiswa dengan tipe varchar yg memiliki </a:t>
            </a:r>
            <a:r>
              <a:rPr lang="id-ID" sz="2000" dirty="0" smtClean="0"/>
              <a:t>maximal karakter 75</a:t>
            </a:r>
            <a:endParaRPr lang="id-ID" sz="2000" dirty="0"/>
          </a:p>
        </p:txBody>
      </p:sp>
    </p:spTree>
    <p:extLst>
      <p:ext uri="{BB962C8B-B14F-4D97-AF65-F5344CB8AC3E}">
        <p14:creationId xmlns:p14="http://schemas.microsoft.com/office/powerpoint/2010/main" val="22001100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Select</a:t>
            </a:r>
            <a:endParaRPr lang="id-ID" dirty="0"/>
          </a:p>
        </p:txBody>
      </p:sp>
      <p:sp>
        <p:nvSpPr>
          <p:cNvPr id="3" name="Content Placeholder 2"/>
          <p:cNvSpPr>
            <a:spLocks noGrp="1"/>
          </p:cNvSpPr>
          <p:nvPr>
            <p:ph idx="1"/>
          </p:nvPr>
        </p:nvSpPr>
        <p:spPr>
          <a:xfrm>
            <a:off x="457200" y="1943136"/>
            <a:ext cx="8229600" cy="981808"/>
          </a:xfrm>
        </p:spPr>
        <p:txBody>
          <a:bodyPr>
            <a:normAutofit lnSpcReduction="10000"/>
          </a:bodyPr>
          <a:lstStyle/>
          <a:p>
            <a:pPr marL="109728" indent="0" algn="just">
              <a:buNone/>
            </a:pPr>
            <a:r>
              <a:rPr lang="id-ID" sz="2000" dirty="0"/>
              <a:t>Di gunakan untuk menampilkan isi dari suatu table, bisa dengan kriteria tertentu bisa juga dapat menampilkan keseluruhan tanpa adanya kriteria. Penggunaan standarnya seperti </a:t>
            </a:r>
            <a:r>
              <a:rPr lang="id-ID" sz="2000" dirty="0" smtClean="0"/>
              <a:t>ini :</a:t>
            </a:r>
            <a:endParaRPr lang="id-ID"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3041118"/>
            <a:ext cx="8103486" cy="392424"/>
          </a:xfrm>
          <a:prstGeom prst="rect">
            <a:avLst/>
          </a:prstGeom>
        </p:spPr>
      </p:pic>
      <p:sp>
        <p:nvSpPr>
          <p:cNvPr id="5" name="TextBox 4"/>
          <p:cNvSpPr txBox="1"/>
          <p:nvPr/>
        </p:nvSpPr>
        <p:spPr>
          <a:xfrm>
            <a:off x="520257" y="3572487"/>
            <a:ext cx="8286092" cy="369332"/>
          </a:xfrm>
          <a:prstGeom prst="rect">
            <a:avLst/>
          </a:prstGeom>
          <a:noFill/>
        </p:spPr>
        <p:txBody>
          <a:bodyPr wrap="square" rtlCol="0">
            <a:spAutoFit/>
          </a:bodyPr>
          <a:lstStyle/>
          <a:p>
            <a:pPr algn="just"/>
            <a:r>
              <a:rPr lang="id-ID" dirty="0"/>
              <a:t>Penggunaan ketika ingin menampilkan berdasarkan kriteria adalah seperti ini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89" y="4077072"/>
            <a:ext cx="8086658" cy="432048"/>
          </a:xfrm>
          <a:prstGeom prst="rect">
            <a:avLst/>
          </a:prstGeom>
        </p:spPr>
      </p:pic>
      <p:sp>
        <p:nvSpPr>
          <p:cNvPr id="7" name="TextBox 6"/>
          <p:cNvSpPr txBox="1"/>
          <p:nvPr/>
        </p:nvSpPr>
        <p:spPr>
          <a:xfrm>
            <a:off x="551248" y="4643844"/>
            <a:ext cx="8103486" cy="369332"/>
          </a:xfrm>
          <a:prstGeom prst="rect">
            <a:avLst/>
          </a:prstGeom>
          <a:noFill/>
        </p:spPr>
        <p:txBody>
          <a:bodyPr wrap="square" rtlCol="0">
            <a:spAutoFit/>
          </a:bodyPr>
          <a:lstStyle/>
          <a:p>
            <a:r>
              <a:rPr lang="id-ID" dirty="0"/>
              <a:t>Untuk menampilkan nilai terbanyak : </a:t>
            </a: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6389" y="5045560"/>
            <a:ext cx="8018346" cy="471672"/>
          </a:xfrm>
          <a:prstGeom prst="rect">
            <a:avLst/>
          </a:prstGeom>
        </p:spPr>
      </p:pic>
    </p:spTree>
    <p:extLst>
      <p:ext uri="{BB962C8B-B14F-4D97-AF65-F5344CB8AC3E}">
        <p14:creationId xmlns:p14="http://schemas.microsoft.com/office/powerpoint/2010/main" val="7640572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32048"/>
          </a:xfrm>
        </p:spPr>
        <p:txBody>
          <a:bodyPr>
            <a:normAutofit/>
          </a:bodyPr>
          <a:lstStyle/>
          <a:p>
            <a:pPr marL="109728" indent="0" algn="just">
              <a:buNone/>
            </a:pPr>
            <a:r>
              <a:rPr lang="id-ID" sz="2000" dirty="0" smtClean="0"/>
              <a:t>Untuk </a:t>
            </a:r>
            <a:r>
              <a:rPr lang="id-ID" sz="2000" dirty="0"/>
              <a:t>menghitung berapa jumlah record yang ada dari suatu table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383" y="1844824"/>
            <a:ext cx="8003233" cy="432048"/>
          </a:xfrm>
          <a:prstGeom prst="rect">
            <a:avLst/>
          </a:prstGeom>
        </p:spPr>
      </p:pic>
      <p:sp>
        <p:nvSpPr>
          <p:cNvPr id="5" name="TextBox 4"/>
          <p:cNvSpPr txBox="1"/>
          <p:nvPr/>
        </p:nvSpPr>
        <p:spPr>
          <a:xfrm>
            <a:off x="595764" y="2483604"/>
            <a:ext cx="8018345" cy="369332"/>
          </a:xfrm>
          <a:prstGeom prst="rect">
            <a:avLst/>
          </a:prstGeom>
          <a:noFill/>
        </p:spPr>
        <p:txBody>
          <a:bodyPr wrap="square" rtlCol="0">
            <a:spAutoFit/>
          </a:bodyPr>
          <a:lstStyle/>
          <a:p>
            <a:r>
              <a:rPr lang="id-ID" dirty="0"/>
              <a:t>Untuk menjumlah isi record salah satu field dari suatu table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826" y="2917704"/>
            <a:ext cx="8018345" cy="511296"/>
          </a:xfrm>
          <a:prstGeom prst="rect">
            <a:avLst/>
          </a:prstGeom>
        </p:spPr>
      </p:pic>
    </p:spTree>
    <p:extLst>
      <p:ext uri="{BB962C8B-B14F-4D97-AF65-F5344CB8AC3E}">
        <p14:creationId xmlns:p14="http://schemas.microsoft.com/office/powerpoint/2010/main" val="299124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 </a:t>
            </a:r>
            <a:endParaRPr lang="id-ID" dirty="0"/>
          </a:p>
        </p:txBody>
      </p:sp>
      <p:sp>
        <p:nvSpPr>
          <p:cNvPr id="3" name="Content Placeholder 2"/>
          <p:cNvSpPr>
            <a:spLocks noGrp="1"/>
          </p:cNvSpPr>
          <p:nvPr>
            <p:ph idx="1"/>
          </p:nvPr>
        </p:nvSpPr>
        <p:spPr>
          <a:xfrm>
            <a:off x="551253" y="1383435"/>
            <a:ext cx="8229600" cy="1512168"/>
          </a:xfrm>
        </p:spPr>
        <p:txBody>
          <a:bodyPr>
            <a:normAutofit lnSpcReduction="10000"/>
          </a:bodyPr>
          <a:lstStyle/>
          <a:p>
            <a:pPr marL="109728" indent="0">
              <a:buNone/>
            </a:pPr>
            <a:r>
              <a:rPr lang="id-ID" sz="2400" dirty="0"/>
              <a:t>Dalam menulis variable ada hal-hal yang harus diperhatikan, dan jika tidak diikuti maka variable tersebut tidak akan menjadi variable, tapi bilangan lain atau mungkin error : </a:t>
            </a:r>
          </a:p>
        </p:txBody>
      </p:sp>
      <p:sp>
        <p:nvSpPr>
          <p:cNvPr id="4" name="TextBox 3"/>
          <p:cNvSpPr txBox="1"/>
          <p:nvPr/>
        </p:nvSpPr>
        <p:spPr>
          <a:xfrm>
            <a:off x="552682" y="879241"/>
            <a:ext cx="4032448" cy="461665"/>
          </a:xfrm>
          <a:prstGeom prst="rect">
            <a:avLst/>
          </a:prstGeom>
          <a:noFill/>
        </p:spPr>
        <p:txBody>
          <a:bodyPr wrap="square" rtlCol="0">
            <a:spAutoFit/>
          </a:bodyPr>
          <a:lstStyle/>
          <a:p>
            <a:r>
              <a:rPr lang="id-ID" sz="2400" b="1" dirty="0" smtClean="0"/>
              <a:t>Cara Penulisan Variable</a:t>
            </a:r>
            <a:endParaRPr lang="id-ID" sz="24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609" y="3068960"/>
            <a:ext cx="7705042" cy="2507092"/>
          </a:xfrm>
          <a:prstGeom prst="rect">
            <a:avLst/>
          </a:prstGeom>
        </p:spPr>
      </p:pic>
    </p:spTree>
    <p:extLst>
      <p:ext uri="{BB962C8B-B14F-4D97-AF65-F5344CB8AC3E}">
        <p14:creationId xmlns:p14="http://schemas.microsoft.com/office/powerpoint/2010/main" val="37502531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Insert</a:t>
            </a:r>
            <a:endParaRPr lang="id-ID" dirty="0"/>
          </a:p>
        </p:txBody>
      </p:sp>
      <p:sp>
        <p:nvSpPr>
          <p:cNvPr id="3" name="Content Placeholder 2"/>
          <p:cNvSpPr>
            <a:spLocks noGrp="1"/>
          </p:cNvSpPr>
          <p:nvPr>
            <p:ph idx="1"/>
          </p:nvPr>
        </p:nvSpPr>
        <p:spPr>
          <a:xfrm>
            <a:off x="457200" y="1943136"/>
            <a:ext cx="8229600" cy="693776"/>
          </a:xfrm>
        </p:spPr>
        <p:txBody>
          <a:bodyPr>
            <a:normAutofit lnSpcReduction="10000"/>
          </a:bodyPr>
          <a:lstStyle/>
          <a:p>
            <a:pPr marL="109728" indent="0" algn="just">
              <a:buNone/>
            </a:pPr>
            <a:r>
              <a:rPr lang="id-ID" sz="2000" dirty="0" smtClean="0"/>
              <a:t>Insert </a:t>
            </a:r>
            <a:r>
              <a:rPr lang="id-ID" sz="2000" dirty="0"/>
              <a:t>ini digunakan untuk mengisi record suatu table, syntaxnya seperti ini </a:t>
            </a:r>
            <a:r>
              <a:rPr lang="id-ID" sz="2000" dirty="0" smtClean="0"/>
              <a:t> :</a:t>
            </a:r>
            <a:endParaRPr lang="id-ID"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380" y="2676536"/>
            <a:ext cx="8075240" cy="549831"/>
          </a:xfrm>
          <a:prstGeom prst="rect">
            <a:avLst/>
          </a:prstGeom>
        </p:spPr>
      </p:pic>
      <p:sp>
        <p:nvSpPr>
          <p:cNvPr id="5" name="Rectangle 4"/>
          <p:cNvSpPr/>
          <p:nvPr/>
        </p:nvSpPr>
        <p:spPr>
          <a:xfrm>
            <a:off x="548265" y="3527859"/>
            <a:ext cx="4070345" cy="400110"/>
          </a:xfrm>
          <a:prstGeom prst="rect">
            <a:avLst/>
          </a:prstGeom>
        </p:spPr>
        <p:txBody>
          <a:bodyPr wrap="none">
            <a:spAutoFit/>
          </a:bodyPr>
          <a:lstStyle/>
          <a:p>
            <a:r>
              <a:rPr lang="id-ID" sz="2000" dirty="0" smtClean="0"/>
              <a:t>Contoh </a:t>
            </a:r>
            <a:r>
              <a:rPr lang="id-ID" sz="2000" dirty="0"/>
              <a:t>penggunaanya seperti ini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65" y="3927969"/>
            <a:ext cx="8061355" cy="458145"/>
          </a:xfrm>
          <a:prstGeom prst="rect">
            <a:avLst/>
          </a:prstGeom>
        </p:spPr>
      </p:pic>
      <p:sp>
        <p:nvSpPr>
          <p:cNvPr id="7" name="Rectangle 6"/>
          <p:cNvSpPr/>
          <p:nvPr/>
        </p:nvSpPr>
        <p:spPr>
          <a:xfrm>
            <a:off x="548264" y="4665330"/>
            <a:ext cx="8061355" cy="707886"/>
          </a:xfrm>
          <a:prstGeom prst="rect">
            <a:avLst/>
          </a:prstGeom>
        </p:spPr>
        <p:txBody>
          <a:bodyPr wrap="square">
            <a:spAutoFit/>
          </a:bodyPr>
          <a:lstStyle/>
          <a:p>
            <a:pPr algn="just"/>
            <a:r>
              <a:rPr lang="id-ID" sz="2000" dirty="0" smtClean="0"/>
              <a:t>Ini </a:t>
            </a:r>
            <a:r>
              <a:rPr lang="id-ID" sz="2000" dirty="0"/>
              <a:t>berarti masukkan kedalam table mahasiswa, kedalam field id berisi Loka Dwiartara, dan kedalam field nilai berisi B.</a:t>
            </a:r>
          </a:p>
        </p:txBody>
      </p:sp>
    </p:spTree>
    <p:extLst>
      <p:ext uri="{BB962C8B-B14F-4D97-AF65-F5344CB8AC3E}">
        <p14:creationId xmlns:p14="http://schemas.microsoft.com/office/powerpoint/2010/main" val="4106268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Update</a:t>
            </a:r>
            <a:endParaRPr lang="id-ID" dirty="0"/>
          </a:p>
        </p:txBody>
      </p:sp>
      <p:sp>
        <p:nvSpPr>
          <p:cNvPr id="3" name="Content Placeholder 2"/>
          <p:cNvSpPr>
            <a:spLocks noGrp="1"/>
          </p:cNvSpPr>
          <p:nvPr>
            <p:ph idx="1"/>
          </p:nvPr>
        </p:nvSpPr>
        <p:spPr>
          <a:xfrm>
            <a:off x="457200" y="1943136"/>
            <a:ext cx="8229600" cy="693776"/>
          </a:xfrm>
        </p:spPr>
        <p:txBody>
          <a:bodyPr>
            <a:normAutofit lnSpcReduction="10000"/>
          </a:bodyPr>
          <a:lstStyle/>
          <a:p>
            <a:pPr marL="109728" indent="0" algn="just">
              <a:buNone/>
            </a:pPr>
            <a:r>
              <a:rPr lang="id-ID" sz="2000" dirty="0" smtClean="0"/>
              <a:t>Digunakan </a:t>
            </a:r>
            <a:r>
              <a:rPr lang="id-ID" sz="2000" dirty="0"/>
              <a:t>untuk memperbarui isi dari suatu record, syntaxnya seperti ini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676536"/>
            <a:ext cx="8075240" cy="464432"/>
          </a:xfrm>
          <a:prstGeom prst="rect">
            <a:avLst/>
          </a:prstGeom>
        </p:spPr>
      </p:pic>
      <p:sp>
        <p:nvSpPr>
          <p:cNvPr id="5" name="Rectangle 4"/>
          <p:cNvSpPr/>
          <p:nvPr/>
        </p:nvSpPr>
        <p:spPr>
          <a:xfrm>
            <a:off x="611560" y="3356992"/>
            <a:ext cx="4996881" cy="400110"/>
          </a:xfrm>
          <a:prstGeom prst="rect">
            <a:avLst/>
          </a:prstGeom>
        </p:spPr>
        <p:txBody>
          <a:bodyPr wrap="none">
            <a:spAutoFit/>
          </a:bodyPr>
          <a:lstStyle/>
          <a:p>
            <a:pPr algn="just"/>
            <a:r>
              <a:rPr lang="id-ID" sz="2000" dirty="0" smtClean="0"/>
              <a:t>Contoh </a:t>
            </a:r>
            <a:r>
              <a:rPr lang="id-ID" sz="2000" dirty="0"/>
              <a:t>penggunaannya adalah seperti ini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169" y="3825488"/>
            <a:ext cx="8061631" cy="467608"/>
          </a:xfrm>
          <a:prstGeom prst="rect">
            <a:avLst/>
          </a:prstGeom>
        </p:spPr>
      </p:pic>
      <p:sp>
        <p:nvSpPr>
          <p:cNvPr id="7" name="Rectangle 6"/>
          <p:cNvSpPr/>
          <p:nvPr/>
        </p:nvSpPr>
        <p:spPr>
          <a:xfrm>
            <a:off x="625168" y="4515951"/>
            <a:ext cx="8061631" cy="707886"/>
          </a:xfrm>
          <a:prstGeom prst="rect">
            <a:avLst/>
          </a:prstGeom>
        </p:spPr>
        <p:txBody>
          <a:bodyPr wrap="square">
            <a:spAutoFit/>
          </a:bodyPr>
          <a:lstStyle/>
          <a:p>
            <a:pPr algn="just"/>
            <a:r>
              <a:rPr lang="id-ID" sz="2000" dirty="0" smtClean="0"/>
              <a:t>Ini </a:t>
            </a:r>
            <a:r>
              <a:rPr lang="id-ID" sz="2000" dirty="0"/>
              <a:t>berarti perbarui atau update table mahasiswa ganti nilainya menjadi A dari mahasiswa bernama Loka Dwiartara.</a:t>
            </a:r>
          </a:p>
        </p:txBody>
      </p:sp>
    </p:spTree>
    <p:extLst>
      <p:ext uri="{BB962C8B-B14F-4D97-AF65-F5344CB8AC3E}">
        <p14:creationId xmlns:p14="http://schemas.microsoft.com/office/powerpoint/2010/main" val="23359694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Delete</a:t>
            </a:r>
            <a:endParaRPr lang="id-ID" dirty="0"/>
          </a:p>
        </p:txBody>
      </p:sp>
      <p:sp>
        <p:nvSpPr>
          <p:cNvPr id="3" name="Content Placeholder 2"/>
          <p:cNvSpPr>
            <a:spLocks noGrp="1"/>
          </p:cNvSpPr>
          <p:nvPr>
            <p:ph idx="1"/>
          </p:nvPr>
        </p:nvSpPr>
        <p:spPr>
          <a:xfrm>
            <a:off x="457200" y="1943136"/>
            <a:ext cx="8229600" cy="405744"/>
          </a:xfrm>
        </p:spPr>
        <p:txBody>
          <a:bodyPr>
            <a:normAutofit/>
          </a:bodyPr>
          <a:lstStyle/>
          <a:p>
            <a:pPr marL="109728" indent="0" algn="just">
              <a:buNone/>
            </a:pPr>
            <a:r>
              <a:rPr lang="id-ID" sz="2000" dirty="0" smtClean="0"/>
              <a:t>Suatu </a:t>
            </a:r>
            <a:r>
              <a:rPr lang="id-ID" sz="2000" dirty="0"/>
              <a:t>record dari suatu table penggunaannya seperti ini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59" y="2393033"/>
            <a:ext cx="8075241" cy="504056"/>
          </a:xfrm>
          <a:prstGeom prst="rect">
            <a:avLst/>
          </a:prstGeom>
        </p:spPr>
      </p:pic>
    </p:spTree>
    <p:extLst>
      <p:ext uri="{BB962C8B-B14F-4D97-AF65-F5344CB8AC3E}">
        <p14:creationId xmlns:p14="http://schemas.microsoft.com/office/powerpoint/2010/main" val="292261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Menggunakan Operator Dalam PHP</a:t>
            </a:r>
            <a:endParaRPr lang="id-ID" dirty="0"/>
          </a:p>
        </p:txBody>
      </p:sp>
      <p:sp>
        <p:nvSpPr>
          <p:cNvPr id="3" name="Content Placeholder 2"/>
          <p:cNvSpPr>
            <a:spLocks noGrp="1"/>
          </p:cNvSpPr>
          <p:nvPr>
            <p:ph idx="1"/>
          </p:nvPr>
        </p:nvSpPr>
        <p:spPr>
          <a:xfrm>
            <a:off x="457200" y="1943136"/>
            <a:ext cx="8229600" cy="1557872"/>
          </a:xfrm>
        </p:spPr>
        <p:txBody>
          <a:bodyPr/>
          <a:lstStyle/>
          <a:p>
            <a:pPr marL="109728" indent="0">
              <a:buNone/>
            </a:pPr>
            <a:r>
              <a:rPr lang="id-ID" sz="2400" dirty="0"/>
              <a:t>Operator membuat suatu nilai menjadi penting. Ada beberapa jenis operator yang berguna dalam pemrogaman menggunakan PHP. Ada operator matematika, assignment, perbandingan, logika, increment, decrement</a:t>
            </a:r>
            <a:r>
              <a:rPr lang="id-ID" sz="2400" dirty="0" smtClean="0"/>
              <a:t>.</a:t>
            </a:r>
            <a:endParaRPr lang="id-ID" sz="2400" dirty="0"/>
          </a:p>
        </p:txBody>
      </p:sp>
      <p:sp>
        <p:nvSpPr>
          <p:cNvPr id="4" name="TextBox 3"/>
          <p:cNvSpPr txBox="1"/>
          <p:nvPr/>
        </p:nvSpPr>
        <p:spPr>
          <a:xfrm>
            <a:off x="611560" y="3540632"/>
            <a:ext cx="7344816" cy="369332"/>
          </a:xfrm>
          <a:prstGeom prst="rect">
            <a:avLst/>
          </a:prstGeom>
          <a:noFill/>
        </p:spPr>
        <p:txBody>
          <a:bodyPr wrap="square" rtlCol="0">
            <a:spAutoFit/>
          </a:bodyPr>
          <a:lstStyle/>
          <a:p>
            <a:r>
              <a:rPr lang="id-ID" b="1" dirty="0" smtClean="0"/>
              <a:t>Contoh Operator Matematika</a:t>
            </a:r>
          </a:p>
        </p:txBody>
      </p:sp>
      <p:sp>
        <p:nvSpPr>
          <p:cNvPr id="5" name="Rectangle 4"/>
          <p:cNvSpPr/>
          <p:nvPr/>
        </p:nvSpPr>
        <p:spPr>
          <a:xfrm>
            <a:off x="611560" y="4005064"/>
            <a:ext cx="7560840" cy="23762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&lt;?php </a:t>
            </a:r>
          </a:p>
          <a:p>
            <a:r>
              <a:rPr lang="id-ID" dirty="0"/>
              <a:t>// contoh operator matematika </a:t>
            </a:r>
          </a:p>
          <a:p>
            <a:r>
              <a:rPr lang="id-ID" dirty="0"/>
              <a:t>$pengurangan = 3.033.032.020 - 3.033.031.924;  </a:t>
            </a:r>
          </a:p>
          <a:p>
            <a:r>
              <a:rPr lang="id-ID" dirty="0"/>
              <a:t>$pertambahan = 3.033.032.020 + 3.033.031.924;  </a:t>
            </a:r>
          </a:p>
          <a:p>
            <a:r>
              <a:rPr lang="id-ID" dirty="0"/>
              <a:t>$perkalian   = 3.033.032.020 * 3.033.031.924;  </a:t>
            </a:r>
          </a:p>
          <a:p>
            <a:r>
              <a:rPr lang="id-ID" dirty="0"/>
              <a:t>$pembagian   = 3.033.032.020 / 3.033.031.924;  </a:t>
            </a:r>
          </a:p>
          <a:p>
            <a:r>
              <a:rPr lang="id-ID" dirty="0"/>
              <a:t>$hasilbagi   = 200 % 4 ;  </a:t>
            </a:r>
          </a:p>
          <a:p>
            <a:r>
              <a:rPr lang="id-ID" dirty="0"/>
              <a:t>echo "3.033.032.020 - 3.033.031.924 = $pengurangan" ;</a:t>
            </a:r>
          </a:p>
        </p:txBody>
      </p:sp>
    </p:spTree>
    <p:extLst>
      <p:ext uri="{BB962C8B-B14F-4D97-AF65-F5344CB8AC3E}">
        <p14:creationId xmlns:p14="http://schemas.microsoft.com/office/powerpoint/2010/main" val="161412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908720"/>
            <a:ext cx="7920880" cy="28083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id-ID" dirty="0"/>
              <a:t>echo "3.033.032.020 + 3.033.031.924 = $pertambahan" ; </a:t>
            </a:r>
          </a:p>
          <a:p>
            <a:r>
              <a:rPr lang="id-ID" dirty="0"/>
              <a:t>echo "3.033.032.020 * 3.033.031.924 = $perkalian" ; </a:t>
            </a:r>
          </a:p>
          <a:p>
            <a:r>
              <a:rPr lang="id-ID" dirty="0"/>
              <a:t>echo "3.033.032.020 / 3.033.031.924 = $pembagian" ; </a:t>
            </a:r>
          </a:p>
          <a:p>
            <a:r>
              <a:rPr lang="id-ID" dirty="0"/>
              <a:t>echo "200 % 4 = $hasilbagi";  </a:t>
            </a:r>
          </a:p>
          <a:p>
            <a:r>
              <a:rPr lang="id-ID" dirty="0"/>
              <a:t>// pengurangan di wakili tanda '-' </a:t>
            </a:r>
          </a:p>
          <a:p>
            <a:r>
              <a:rPr lang="id-ID" dirty="0"/>
              <a:t>// penjumlahan di wakili tanda '+' </a:t>
            </a:r>
          </a:p>
          <a:p>
            <a:r>
              <a:rPr lang="id-ID" dirty="0"/>
              <a:t>// perkalian di wakili tanda '*' </a:t>
            </a:r>
          </a:p>
          <a:p>
            <a:r>
              <a:rPr lang="id-ID" dirty="0"/>
              <a:t>// pembagian di wakili dengan tanda '/' </a:t>
            </a:r>
          </a:p>
          <a:p>
            <a:r>
              <a:rPr lang="id-ID" dirty="0"/>
              <a:t>// sisa hasil bagi di wakili dengan tanda '%' </a:t>
            </a:r>
          </a:p>
          <a:p>
            <a:r>
              <a:rPr lang="id-ID" dirty="0"/>
              <a:t>?&gt; </a:t>
            </a:r>
          </a:p>
        </p:txBody>
      </p:sp>
      <p:sp>
        <p:nvSpPr>
          <p:cNvPr id="5" name="TextBox 4"/>
          <p:cNvSpPr txBox="1"/>
          <p:nvPr/>
        </p:nvSpPr>
        <p:spPr>
          <a:xfrm>
            <a:off x="251520" y="4005064"/>
            <a:ext cx="7848872" cy="1200329"/>
          </a:xfrm>
          <a:prstGeom prst="rect">
            <a:avLst/>
          </a:prstGeom>
          <a:noFill/>
        </p:spPr>
        <p:txBody>
          <a:bodyPr wrap="square" rtlCol="0">
            <a:spAutoFit/>
          </a:bodyPr>
          <a:lstStyle/>
          <a:p>
            <a:pPr algn="just"/>
            <a:r>
              <a:rPr lang="id-ID" sz="2400" dirty="0"/>
              <a:t>Operator matematika ini layaknya </a:t>
            </a:r>
            <a:r>
              <a:rPr lang="id-ID" sz="2400" dirty="0" smtClean="0"/>
              <a:t>kalian berhitung </a:t>
            </a:r>
            <a:r>
              <a:rPr lang="id-ID" sz="2400" dirty="0"/>
              <a:t>menggunakan matematika,  mulai dari pengurangan, penjumlahan, perkalian, pembagian.</a:t>
            </a:r>
          </a:p>
        </p:txBody>
      </p:sp>
    </p:spTree>
    <p:extLst>
      <p:ext uri="{BB962C8B-B14F-4D97-AF65-F5344CB8AC3E}">
        <p14:creationId xmlns:p14="http://schemas.microsoft.com/office/powerpoint/2010/main" val="172985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68492"/>
            <a:ext cx="8229600" cy="1440160"/>
          </a:xfrm>
        </p:spPr>
        <p:txBody>
          <a:bodyPr>
            <a:normAutofit/>
          </a:bodyPr>
          <a:lstStyle/>
          <a:p>
            <a:pPr marL="109728" indent="0" algn="just">
              <a:buNone/>
            </a:pPr>
            <a:r>
              <a:rPr lang="id-ID" sz="2200" dirty="0" smtClean="0"/>
              <a:t>Operator assignment merupakan operator yang berguna untuk memasukkan nilai kedalam suatu variable. Dan jangan lupa, setiap baris code harus di tutup dengan ';' atau script kalian akan error.</a:t>
            </a:r>
            <a:endParaRPr lang="id-ID" sz="2200" dirty="0"/>
          </a:p>
        </p:txBody>
      </p:sp>
      <p:sp>
        <p:nvSpPr>
          <p:cNvPr id="4" name="TextBox 3"/>
          <p:cNvSpPr txBox="1"/>
          <p:nvPr/>
        </p:nvSpPr>
        <p:spPr>
          <a:xfrm>
            <a:off x="457200" y="1052736"/>
            <a:ext cx="6491064" cy="461665"/>
          </a:xfrm>
          <a:prstGeom prst="rect">
            <a:avLst/>
          </a:prstGeom>
          <a:noFill/>
        </p:spPr>
        <p:txBody>
          <a:bodyPr wrap="square" rtlCol="0">
            <a:spAutoFit/>
          </a:bodyPr>
          <a:lstStyle/>
          <a:p>
            <a:r>
              <a:rPr lang="id-ID" sz="2400" b="1" dirty="0" smtClean="0"/>
              <a:t>Contoh Operator Assignment</a:t>
            </a:r>
            <a:endParaRPr lang="id-ID" sz="2400" b="1" dirty="0"/>
          </a:p>
        </p:txBody>
      </p:sp>
      <p:sp>
        <p:nvSpPr>
          <p:cNvPr id="5" name="TextBox 4"/>
          <p:cNvSpPr txBox="1"/>
          <p:nvPr/>
        </p:nvSpPr>
        <p:spPr>
          <a:xfrm>
            <a:off x="822412" y="3062743"/>
            <a:ext cx="2880320" cy="369332"/>
          </a:xfrm>
          <a:prstGeom prst="rect">
            <a:avLst/>
          </a:prstGeom>
          <a:noFill/>
        </p:spPr>
        <p:txBody>
          <a:bodyPr wrap="square" rtlCol="0">
            <a:spAutoFit/>
          </a:bodyPr>
          <a:lstStyle/>
          <a:p>
            <a:r>
              <a:rPr lang="id-ID" b="1" dirty="0"/>
              <a:t>Coba kita praktikan :</a:t>
            </a:r>
          </a:p>
        </p:txBody>
      </p:sp>
      <p:sp>
        <p:nvSpPr>
          <p:cNvPr id="7" name="Rectangle 6"/>
          <p:cNvSpPr/>
          <p:nvPr/>
        </p:nvSpPr>
        <p:spPr>
          <a:xfrm>
            <a:off x="611560" y="3432075"/>
            <a:ext cx="7128792" cy="302126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&lt;?php </a:t>
            </a:r>
          </a:p>
          <a:p>
            <a:pPr algn="just"/>
            <a:r>
              <a:rPr lang="id-ID" dirty="0"/>
              <a:t>// contoh operator assignment </a:t>
            </a:r>
          </a:p>
          <a:p>
            <a:pPr algn="just"/>
            <a:r>
              <a:rPr lang="id-ID" dirty="0"/>
              <a:t>$panjang = 10; // contoh assignment </a:t>
            </a:r>
          </a:p>
          <a:p>
            <a:pPr algn="just"/>
            <a:r>
              <a:rPr lang="id-ID" dirty="0"/>
              <a:t>$lebar = 8; // contoh assignment </a:t>
            </a:r>
          </a:p>
          <a:p>
            <a:pPr algn="just"/>
            <a:r>
              <a:rPr lang="id-ID" dirty="0"/>
              <a:t>$luas = $panjang * $lebar ; // contoh assignment juga  </a:t>
            </a:r>
          </a:p>
          <a:p>
            <a:pPr algn="just"/>
            <a:r>
              <a:rPr lang="id-ID" dirty="0"/>
              <a:t>// tanda '=' mewakili proses assignment,  </a:t>
            </a:r>
          </a:p>
          <a:p>
            <a:pPr algn="just"/>
            <a:r>
              <a:rPr lang="id-ID" dirty="0"/>
              <a:t>// ada beberapa tanda lagi yang dapat  </a:t>
            </a:r>
          </a:p>
          <a:p>
            <a:pPr algn="just"/>
            <a:r>
              <a:rPr lang="id-ID" dirty="0"/>
              <a:t>// melakukan assignment,  </a:t>
            </a:r>
          </a:p>
          <a:p>
            <a:pPr algn="just"/>
            <a:r>
              <a:rPr lang="id-ID" dirty="0"/>
              <a:t>// assignment penjumlahan diwakili tanda '+=' contohnya </a:t>
            </a:r>
          </a:p>
          <a:p>
            <a:pPr algn="just"/>
            <a:r>
              <a:rPr lang="id-ID" dirty="0"/>
              <a:t>$tambahdua += 2; </a:t>
            </a:r>
          </a:p>
          <a:p>
            <a:pPr algn="just"/>
            <a:r>
              <a:rPr lang="id-ID" dirty="0"/>
              <a:t>echo $tambahdua."&lt;br&gt;" </a:t>
            </a:r>
          </a:p>
        </p:txBody>
      </p:sp>
    </p:spTree>
    <p:extLst>
      <p:ext uri="{BB962C8B-B14F-4D97-AF65-F5344CB8AC3E}">
        <p14:creationId xmlns:p14="http://schemas.microsoft.com/office/powerpoint/2010/main" val="3247765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836712"/>
            <a:ext cx="6480720" cy="23762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dirty="0"/>
              <a:t>// hasilnya 2 </a:t>
            </a:r>
          </a:p>
          <a:p>
            <a:pPr algn="just"/>
            <a:r>
              <a:rPr lang="id-ID" dirty="0"/>
              <a:t>// hal ini sama dengan pernyatan : </a:t>
            </a:r>
          </a:p>
          <a:p>
            <a:pPr algn="just"/>
            <a:r>
              <a:rPr lang="id-ID" dirty="0"/>
              <a:t>// $tambahdua = $tambahdua + 2; </a:t>
            </a:r>
          </a:p>
          <a:p>
            <a:pPr algn="just"/>
            <a:r>
              <a:rPr lang="id-ID" dirty="0"/>
              <a:t>// assignment pengurangan diwakili tanda '-=' contohnya  </a:t>
            </a:r>
          </a:p>
          <a:p>
            <a:pPr algn="just"/>
            <a:r>
              <a:rPr lang="id-ID" dirty="0"/>
              <a:t>$clip = 22; </a:t>
            </a:r>
          </a:p>
          <a:p>
            <a:pPr algn="just"/>
            <a:r>
              <a:rPr lang="id-ID" dirty="0"/>
              <a:t>$clip -= 2; // sama dengan $clip = $clip - 2; </a:t>
            </a:r>
          </a:p>
          <a:p>
            <a:pPr algn="just"/>
            <a:r>
              <a:rPr lang="id-ID" dirty="0"/>
              <a:t>echo $clip; </a:t>
            </a:r>
          </a:p>
          <a:p>
            <a:pPr algn="just"/>
            <a:r>
              <a:rPr lang="id-ID" dirty="0"/>
              <a:t>?&gt;</a:t>
            </a:r>
          </a:p>
        </p:txBody>
      </p:sp>
      <p:sp>
        <p:nvSpPr>
          <p:cNvPr id="5" name="TextBox 4"/>
          <p:cNvSpPr txBox="1"/>
          <p:nvPr/>
        </p:nvSpPr>
        <p:spPr>
          <a:xfrm>
            <a:off x="852808" y="3230036"/>
            <a:ext cx="6510480" cy="646331"/>
          </a:xfrm>
          <a:prstGeom prst="rect">
            <a:avLst/>
          </a:prstGeom>
          <a:noFill/>
        </p:spPr>
        <p:txBody>
          <a:bodyPr wrap="square" rtlCol="0">
            <a:spAutoFit/>
          </a:bodyPr>
          <a:lstStyle/>
          <a:p>
            <a:r>
              <a:rPr lang="id-ID" dirty="0"/>
              <a:t>hal ini juga sama dengan perkalian di wakili tanda '*=' dan pembagian '/=' </a:t>
            </a:r>
          </a:p>
        </p:txBody>
      </p:sp>
      <p:sp>
        <p:nvSpPr>
          <p:cNvPr id="6" name="TextBox 5"/>
          <p:cNvSpPr txBox="1"/>
          <p:nvPr/>
        </p:nvSpPr>
        <p:spPr>
          <a:xfrm>
            <a:off x="2555776" y="3708761"/>
            <a:ext cx="3960440" cy="369332"/>
          </a:xfrm>
          <a:prstGeom prst="rect">
            <a:avLst/>
          </a:prstGeom>
          <a:noFill/>
        </p:spPr>
        <p:txBody>
          <a:bodyPr wrap="square" rtlCol="0">
            <a:spAutoFit/>
          </a:bodyPr>
          <a:lstStyle/>
          <a:p>
            <a:r>
              <a:rPr lang="id-ID" b="1" dirty="0" smtClean="0"/>
              <a:t>Contoh lengkapnya seperti ini :</a:t>
            </a:r>
            <a:endParaRPr lang="id-ID" b="1" dirty="0"/>
          </a:p>
        </p:txBody>
      </p:sp>
      <p:sp>
        <p:nvSpPr>
          <p:cNvPr id="7" name="Rectangle 6"/>
          <p:cNvSpPr/>
          <p:nvPr/>
        </p:nvSpPr>
        <p:spPr>
          <a:xfrm>
            <a:off x="899592" y="4118743"/>
            <a:ext cx="6912768" cy="24786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d-ID" sz="1400" dirty="0" smtClean="0"/>
              <a:t>&lt;?php</a:t>
            </a:r>
          </a:p>
          <a:p>
            <a:pPr algn="just"/>
            <a:r>
              <a:rPr lang="id-ID" sz="1400" dirty="0" smtClean="0"/>
              <a:t>$a = 50;</a:t>
            </a:r>
          </a:p>
          <a:p>
            <a:pPr algn="just"/>
            <a:r>
              <a:rPr lang="id-ID" sz="1400" dirty="0" smtClean="0"/>
              <a:t>$b = 40;</a:t>
            </a:r>
          </a:p>
          <a:p>
            <a:pPr algn="just"/>
            <a:r>
              <a:rPr lang="id-ID" sz="1400" dirty="0" smtClean="0"/>
              <a:t>$c = 30;</a:t>
            </a:r>
          </a:p>
          <a:p>
            <a:pPr algn="just"/>
            <a:r>
              <a:rPr lang="id-ID" sz="1400" dirty="0" smtClean="0"/>
              <a:t>$d = 20;</a:t>
            </a:r>
          </a:p>
          <a:p>
            <a:pPr algn="just"/>
            <a:endParaRPr lang="id-ID" sz="1400" dirty="0" smtClean="0"/>
          </a:p>
          <a:p>
            <a:pPr algn="just"/>
            <a:r>
              <a:rPr lang="id-ID" sz="1400" dirty="0" smtClean="0"/>
              <a:t>echo "Hasil dari 50+=2 adalah " . $a+=2;</a:t>
            </a:r>
          </a:p>
          <a:p>
            <a:pPr algn="just"/>
            <a:r>
              <a:rPr lang="es-ES" sz="1400" dirty="0" smtClean="0"/>
              <a:t>echo "</a:t>
            </a:r>
            <a:r>
              <a:rPr lang="es-ES" sz="1400" dirty="0" err="1" smtClean="0"/>
              <a:t>Hasil</a:t>
            </a:r>
            <a:r>
              <a:rPr lang="es-ES" sz="1400" dirty="0" smtClean="0"/>
              <a:t> </a:t>
            </a:r>
            <a:r>
              <a:rPr lang="es-ES" sz="1400" dirty="0" err="1" smtClean="0"/>
              <a:t>dari</a:t>
            </a:r>
            <a:r>
              <a:rPr lang="es-ES" sz="1400" dirty="0" smtClean="0"/>
              <a:t> 40-=2</a:t>
            </a:r>
            <a:r>
              <a:rPr lang="id-ID" sz="1400" dirty="0" smtClean="0"/>
              <a:t> </a:t>
            </a:r>
            <a:r>
              <a:rPr lang="es-ES" sz="1400" dirty="0" err="1" smtClean="0"/>
              <a:t>adalah</a:t>
            </a:r>
            <a:r>
              <a:rPr lang="es-ES" sz="1400" dirty="0" smtClean="0"/>
              <a:t> " . $b-=2 </a:t>
            </a:r>
            <a:r>
              <a:rPr lang="id-ID" sz="1400" dirty="0" smtClean="0"/>
              <a:t>;</a:t>
            </a:r>
          </a:p>
          <a:p>
            <a:pPr algn="just"/>
            <a:r>
              <a:rPr lang="es-ES" sz="1400" dirty="0"/>
              <a:t>echo "</a:t>
            </a:r>
            <a:r>
              <a:rPr lang="es-ES" sz="1400" dirty="0" err="1"/>
              <a:t>Hasil</a:t>
            </a:r>
            <a:r>
              <a:rPr lang="es-ES" sz="1400" dirty="0"/>
              <a:t> </a:t>
            </a:r>
            <a:r>
              <a:rPr lang="es-ES" sz="1400" dirty="0" err="1"/>
              <a:t>dari</a:t>
            </a:r>
            <a:r>
              <a:rPr lang="es-ES" sz="1400" dirty="0"/>
              <a:t> 30*=2 </a:t>
            </a:r>
            <a:r>
              <a:rPr lang="es-ES" sz="1400" dirty="0" err="1"/>
              <a:t>adalah</a:t>
            </a:r>
            <a:r>
              <a:rPr lang="es-ES" sz="1400" dirty="0"/>
              <a:t> " . $c*=2 </a:t>
            </a:r>
            <a:r>
              <a:rPr lang="id-ID" sz="1400" dirty="0" smtClean="0"/>
              <a:t>;</a:t>
            </a:r>
          </a:p>
          <a:p>
            <a:pPr algn="just"/>
            <a:r>
              <a:rPr lang="es-ES" sz="1400" dirty="0"/>
              <a:t>echo "</a:t>
            </a:r>
            <a:r>
              <a:rPr lang="es-ES" sz="1400" dirty="0" err="1"/>
              <a:t>Hasil</a:t>
            </a:r>
            <a:r>
              <a:rPr lang="es-ES" sz="1400" dirty="0"/>
              <a:t> </a:t>
            </a:r>
            <a:r>
              <a:rPr lang="es-ES" sz="1400" dirty="0" err="1"/>
              <a:t>dari</a:t>
            </a:r>
            <a:r>
              <a:rPr lang="es-ES" sz="1400" dirty="0"/>
              <a:t> 20/=2 </a:t>
            </a:r>
            <a:r>
              <a:rPr lang="es-ES" sz="1400" dirty="0" err="1"/>
              <a:t>adalah</a:t>
            </a:r>
            <a:r>
              <a:rPr lang="es-ES" sz="1400" dirty="0"/>
              <a:t> " , $d/=</a:t>
            </a:r>
            <a:r>
              <a:rPr lang="es-ES" sz="1400" dirty="0" smtClean="0"/>
              <a:t>2</a:t>
            </a:r>
            <a:r>
              <a:rPr lang="id-ID" sz="1400" dirty="0" smtClean="0"/>
              <a:t>;</a:t>
            </a:r>
          </a:p>
          <a:p>
            <a:pPr algn="just"/>
            <a:r>
              <a:rPr lang="id-ID" sz="1400" dirty="0" smtClean="0"/>
              <a:t>?&gt;</a:t>
            </a:r>
          </a:p>
        </p:txBody>
      </p:sp>
    </p:spTree>
    <p:extLst>
      <p:ext uri="{BB962C8B-B14F-4D97-AF65-F5344CB8AC3E}">
        <p14:creationId xmlns:p14="http://schemas.microsoft.com/office/powerpoint/2010/main" val="1846227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92896"/>
            <a:ext cx="8229600" cy="1066800"/>
          </a:xfrm>
        </p:spPr>
        <p:txBody>
          <a:bodyPr/>
          <a:lstStyle/>
          <a:p>
            <a:r>
              <a:rPr lang="id-ID" dirty="0"/>
              <a:t>Menggunakan Argumen IF dan Else</a:t>
            </a:r>
          </a:p>
        </p:txBody>
      </p:sp>
    </p:spTree>
    <p:extLst>
      <p:ext uri="{BB962C8B-B14F-4D97-AF65-F5344CB8AC3E}">
        <p14:creationId xmlns:p14="http://schemas.microsoft.com/office/powerpoint/2010/main" val="40758811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3561</TotalTime>
  <Words>2413</Words>
  <Application>Microsoft Office PowerPoint</Application>
  <PresentationFormat>On-screen Show (4:3)</PresentationFormat>
  <Paragraphs>324</Paragraphs>
  <Slides>42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Calibri</vt:lpstr>
      <vt:lpstr>Georgia</vt:lpstr>
      <vt:lpstr>Trebuchet MS</vt:lpstr>
      <vt:lpstr>Wingdings 2</vt:lpstr>
      <vt:lpstr>Urban</vt:lpstr>
      <vt:lpstr>PHP dan MySql query</vt:lpstr>
      <vt:lpstr>Perintah Dasar PHP</vt:lpstr>
      <vt:lpstr>PowerPoint Presentation</vt:lpstr>
      <vt:lpstr> </vt:lpstr>
      <vt:lpstr>Menggunakan Operator Dalam PHP</vt:lpstr>
      <vt:lpstr>PowerPoint Presentation</vt:lpstr>
      <vt:lpstr>PowerPoint Presentation</vt:lpstr>
      <vt:lpstr>PowerPoint Presentation</vt:lpstr>
      <vt:lpstr>Menggunakan Argumen IF dan Else</vt:lpstr>
      <vt:lpstr>Menggunakan Argumen IF </vt:lpstr>
      <vt:lpstr>PowerPoint Presentation</vt:lpstr>
      <vt:lpstr>PowerPoint Presentation</vt:lpstr>
      <vt:lpstr>PowerPoint Presentation</vt:lpstr>
      <vt:lpstr>Menggunakan Argumen IF dan Else</vt:lpstr>
      <vt:lpstr>PowerPoint Presentation</vt:lpstr>
      <vt:lpstr>PowerPoint Presentation</vt:lpstr>
      <vt:lpstr>Menggunakan Argumen IF, Else IF, dan Else</vt:lpstr>
      <vt:lpstr>PowerPoint Presentation</vt:lpstr>
      <vt:lpstr>PowerPoint Presentation</vt:lpstr>
      <vt:lpstr>Menggunakan Pemilihan Switch</vt:lpstr>
      <vt:lpstr>PowerPoint Presentation</vt:lpstr>
      <vt:lpstr>PowerPoint Presentation</vt:lpstr>
      <vt:lpstr>PowerPoint Presentation</vt:lpstr>
      <vt:lpstr>Menggunakan Pengulangan</vt:lpstr>
      <vt:lpstr>Pengulagan For</vt:lpstr>
      <vt:lpstr>PowerPoint Presentation</vt:lpstr>
      <vt:lpstr>Pengulangan While</vt:lpstr>
      <vt:lpstr>PowerPoint Presentation</vt:lpstr>
      <vt:lpstr>Pengulangan Do While</vt:lpstr>
      <vt:lpstr>PowerPoint Presentation</vt:lpstr>
      <vt:lpstr>PowerPoint Presentation</vt:lpstr>
      <vt:lpstr>MySql Query</vt:lpstr>
      <vt:lpstr>Syntax MySql</vt:lpstr>
      <vt:lpstr>Pengertian Create</vt:lpstr>
      <vt:lpstr>Pengertian Use</vt:lpstr>
      <vt:lpstr>Pengertian Drop</vt:lpstr>
      <vt:lpstr>Pengertian Alter</vt:lpstr>
      <vt:lpstr>Pengertian Select</vt:lpstr>
      <vt:lpstr>PowerPoint Presentation</vt:lpstr>
      <vt:lpstr>Pengertian Insert</vt:lpstr>
      <vt:lpstr>Pengertian Update</vt:lpstr>
      <vt:lpstr>Pengertian Delete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Hafizhar Naufal</cp:lastModifiedBy>
  <cp:revision>375</cp:revision>
  <dcterms:created xsi:type="dcterms:W3CDTF">2011-09-16T02:11:44Z</dcterms:created>
  <dcterms:modified xsi:type="dcterms:W3CDTF">2017-12-18T03:51:53Z</dcterms:modified>
</cp:coreProperties>
</file>