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7"/>
  </p:notesMasterIdLst>
  <p:sldIdLst>
    <p:sldId id="256" r:id="rId2"/>
    <p:sldId id="258" r:id="rId3"/>
    <p:sldId id="257" r:id="rId4"/>
    <p:sldId id="259" r:id="rId5"/>
    <p:sldId id="260" r:id="rId6"/>
    <p:sldId id="262" r:id="rId7"/>
    <p:sldId id="261" r:id="rId8"/>
    <p:sldId id="265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9" d="100"/>
          <a:sy n="69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16/12/2017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16/12/2017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16/12/2017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16/12/2017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16/12/2017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chemeClr val="bg1"/>
                </a:solidFill>
              </a:rPr>
              <a:t>Bahasa Pemrograman (Pemrograman Visual)</a:t>
            </a:r>
            <a:r>
              <a:rPr lang="en-US" sz="1200" baseline="0">
                <a:solidFill>
                  <a:schemeClr val="bg1"/>
                </a:solidFill>
              </a:rPr>
              <a:t> | IST103</a:t>
            </a:r>
            <a:endParaRPr lang="id-ID" sz="120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16/12/2017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16/12/2017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16/12/2017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16/12/2017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16/12/2017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16/12/2017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16/12/2017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16/12/2017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JSON Object and JSON Schema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2 - 3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B65F7F5-C932-4C18-B621-CF506D50EB70}"/>
              </a:ext>
            </a:extLst>
          </p:cNvPr>
          <p:cNvSpPr txBox="1">
            <a:spLocks/>
          </p:cNvSpPr>
          <p:nvPr/>
        </p:nvSpPr>
        <p:spPr>
          <a:xfrm>
            <a:off x="323528" y="722089"/>
            <a:ext cx="6781591" cy="765784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dirty="0"/>
              <a:t>Array :</a:t>
            </a:r>
            <a:endParaRPr lang="id-ID" sz="2400" b="1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EE9D5C8-2763-402B-8AA3-11534F4E76EA}"/>
              </a:ext>
            </a:extLst>
          </p:cNvPr>
          <p:cNvSpPr txBox="1">
            <a:spLocks/>
          </p:cNvSpPr>
          <p:nvPr/>
        </p:nvSpPr>
        <p:spPr>
          <a:xfrm>
            <a:off x="358311" y="1847959"/>
            <a:ext cx="8390153" cy="4287951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It is an ordered collection of values</a:t>
            </a:r>
          </a:p>
          <a:p>
            <a:endParaRPr lang="en-US" sz="2400" dirty="0"/>
          </a:p>
          <a:p>
            <a:r>
              <a:rPr lang="en-US" sz="2400" dirty="0"/>
              <a:t>These are enclosed in square brackets which means that array begins with </a:t>
            </a:r>
            <a:r>
              <a:rPr lang="en-US" sz="2600" b="1" dirty="0"/>
              <a:t>'['</a:t>
            </a:r>
            <a:r>
              <a:rPr lang="en-US" sz="2400" dirty="0"/>
              <a:t> and ends with </a:t>
            </a:r>
            <a:r>
              <a:rPr lang="en-US" sz="2600" b="1" dirty="0"/>
              <a:t>']'</a:t>
            </a:r>
          </a:p>
          <a:p>
            <a:endParaRPr lang="en-US" sz="2400" dirty="0"/>
          </a:p>
          <a:p>
            <a:r>
              <a:rPr lang="en-US" sz="2400" dirty="0"/>
              <a:t>The values are separated by </a:t>
            </a:r>
            <a:r>
              <a:rPr lang="en-US" sz="2600" b="1" dirty="0"/>
              <a:t>, (comma)</a:t>
            </a:r>
          </a:p>
          <a:p>
            <a:endParaRPr lang="en-US" sz="2400" dirty="0"/>
          </a:p>
          <a:p>
            <a:r>
              <a:rPr lang="en-US" sz="2400" dirty="0"/>
              <a:t>Array indexing can be started at </a:t>
            </a:r>
            <a:r>
              <a:rPr lang="en-US" sz="2600" b="1" dirty="0"/>
              <a:t>0 or 1</a:t>
            </a:r>
          </a:p>
          <a:p>
            <a:endParaRPr lang="en-US" sz="2400" dirty="0"/>
          </a:p>
          <a:p>
            <a:r>
              <a:rPr lang="en-US" sz="2400" dirty="0"/>
              <a:t>Arrays should be used when the key names are sequential integers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3453866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B65F7F5-C932-4C18-B621-CF506D50EB70}"/>
              </a:ext>
            </a:extLst>
          </p:cNvPr>
          <p:cNvSpPr txBox="1">
            <a:spLocks/>
          </p:cNvSpPr>
          <p:nvPr/>
        </p:nvSpPr>
        <p:spPr>
          <a:xfrm>
            <a:off x="323528" y="722089"/>
            <a:ext cx="6781591" cy="765784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dirty="0"/>
              <a:t>Array :</a:t>
            </a:r>
            <a:endParaRPr lang="id-ID" sz="2400" b="1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94BED16-5023-4DAA-85B8-C3E9F7B7E077}"/>
              </a:ext>
            </a:extLst>
          </p:cNvPr>
          <p:cNvSpPr txBox="1">
            <a:spLocks/>
          </p:cNvSpPr>
          <p:nvPr/>
        </p:nvSpPr>
        <p:spPr>
          <a:xfrm>
            <a:off x="457200" y="1700808"/>
            <a:ext cx="8229600" cy="10081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Georgia"/>
              <a:buNone/>
            </a:pPr>
            <a:r>
              <a:rPr lang="en-US" sz="2400" b="1" dirty="0"/>
              <a:t>Syntax</a:t>
            </a:r>
          </a:p>
          <a:p>
            <a:pPr marL="109728" indent="0">
              <a:buNone/>
            </a:pPr>
            <a:r>
              <a:rPr lang="en-US" sz="2400" dirty="0"/>
              <a:t>[ value, .......] </a:t>
            </a:r>
            <a:endParaRPr lang="en-US" sz="22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E2BBA8A8-6170-4330-9BE4-E5A5C5166463}"/>
              </a:ext>
            </a:extLst>
          </p:cNvPr>
          <p:cNvSpPr txBox="1">
            <a:spLocks/>
          </p:cNvSpPr>
          <p:nvPr/>
        </p:nvSpPr>
        <p:spPr>
          <a:xfrm>
            <a:off x="457200" y="2921855"/>
            <a:ext cx="7427168" cy="38195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dirty="0"/>
              <a:t>Example</a:t>
            </a:r>
          </a:p>
          <a:p>
            <a:pPr marL="109728" indent="0">
              <a:buNone/>
            </a:pPr>
            <a:endParaRPr lang="en-US" sz="2400" b="1" dirty="0"/>
          </a:p>
          <a:p>
            <a:pPr marL="109728" indent="0">
              <a:buNone/>
            </a:pPr>
            <a:r>
              <a:rPr lang="en-US" sz="2400" dirty="0"/>
              <a:t>{</a:t>
            </a:r>
          </a:p>
          <a:p>
            <a:pPr marL="109728" indent="0">
              <a:buNone/>
            </a:pPr>
            <a:r>
              <a:rPr lang="en-US" sz="2400" dirty="0"/>
              <a:t>    "books": [ </a:t>
            </a:r>
          </a:p>
          <a:p>
            <a:pPr marL="109728" indent="0">
              <a:buNone/>
            </a:pPr>
            <a:r>
              <a:rPr lang="en-US" sz="2400" dirty="0"/>
              <a:t>        { "</a:t>
            </a:r>
            <a:r>
              <a:rPr lang="en-US" sz="2400" dirty="0" err="1"/>
              <a:t>language":"Java</a:t>
            </a:r>
            <a:r>
              <a:rPr lang="en-US" sz="2400" dirty="0"/>
              <a:t>" , "</a:t>
            </a:r>
            <a:r>
              <a:rPr lang="en-US" sz="2400" dirty="0" err="1"/>
              <a:t>edition":"second</a:t>
            </a:r>
            <a:r>
              <a:rPr lang="en-US" sz="2400" dirty="0"/>
              <a:t>" }, </a:t>
            </a:r>
          </a:p>
          <a:p>
            <a:pPr marL="109728" indent="0">
              <a:buNone/>
            </a:pPr>
            <a:r>
              <a:rPr lang="en-US" sz="2400" dirty="0"/>
              <a:t>        { "</a:t>
            </a:r>
            <a:r>
              <a:rPr lang="en-US" sz="2400" dirty="0" err="1"/>
              <a:t>language":"C</a:t>
            </a:r>
            <a:r>
              <a:rPr lang="en-US" sz="2400" dirty="0"/>
              <a:t>++" , "</a:t>
            </a:r>
            <a:r>
              <a:rPr lang="en-US" sz="2400" dirty="0" err="1"/>
              <a:t>lastName</a:t>
            </a:r>
            <a:r>
              <a:rPr lang="en-US" sz="2400" dirty="0"/>
              <a:t>":"fifth" }, </a:t>
            </a:r>
          </a:p>
          <a:p>
            <a:pPr marL="109728" indent="0">
              <a:buNone/>
            </a:pPr>
            <a:r>
              <a:rPr lang="en-US" sz="2400" dirty="0"/>
              <a:t>        { "</a:t>
            </a:r>
            <a:r>
              <a:rPr lang="en-US" sz="2400" dirty="0" err="1"/>
              <a:t>language":"C</a:t>
            </a:r>
            <a:r>
              <a:rPr lang="en-US" sz="2400" dirty="0"/>
              <a:t>" , "</a:t>
            </a:r>
            <a:r>
              <a:rPr lang="en-US" sz="2400" dirty="0" err="1"/>
              <a:t>lastName</a:t>
            </a:r>
            <a:r>
              <a:rPr lang="en-US" sz="2400" dirty="0"/>
              <a:t>":"third" } </a:t>
            </a:r>
          </a:p>
          <a:p>
            <a:pPr marL="109728" indent="0">
              <a:buNone/>
            </a:pPr>
            <a:r>
              <a:rPr lang="en-US" sz="2400" dirty="0"/>
              <a:t>    ] </a:t>
            </a:r>
          </a:p>
          <a:p>
            <a:pPr marL="109728" indent="0">
              <a:buNone/>
            </a:pPr>
            <a:r>
              <a:rPr lang="en-US" sz="2400" dirty="0"/>
              <a:t>}</a:t>
            </a:r>
          </a:p>
          <a:p>
            <a:pPr marL="109728" indent="0">
              <a:buNone/>
            </a:pP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2541490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B65F7F5-C932-4C18-B621-CF506D50EB70}"/>
              </a:ext>
            </a:extLst>
          </p:cNvPr>
          <p:cNvSpPr txBox="1">
            <a:spLocks/>
          </p:cNvSpPr>
          <p:nvPr/>
        </p:nvSpPr>
        <p:spPr>
          <a:xfrm>
            <a:off x="323528" y="722089"/>
            <a:ext cx="6781591" cy="765784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dirty="0"/>
              <a:t>Object :</a:t>
            </a:r>
            <a:endParaRPr lang="id-ID" sz="2400" b="1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EE9D5C8-2763-402B-8AA3-11534F4E76EA}"/>
              </a:ext>
            </a:extLst>
          </p:cNvPr>
          <p:cNvSpPr txBox="1">
            <a:spLocks/>
          </p:cNvSpPr>
          <p:nvPr/>
        </p:nvSpPr>
        <p:spPr>
          <a:xfrm>
            <a:off x="358311" y="1847959"/>
            <a:ext cx="8390153" cy="4287951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It is an unordered set of name/value pairs</a:t>
            </a:r>
          </a:p>
          <a:p>
            <a:pPr marL="109728" indent="0">
              <a:buNone/>
            </a:pPr>
            <a:endParaRPr lang="en-US" sz="2400" dirty="0"/>
          </a:p>
          <a:p>
            <a:r>
              <a:rPr lang="en-US" sz="2400" dirty="0"/>
              <a:t>Objects are enclosed in curly braces that is, it starts with </a:t>
            </a:r>
            <a:r>
              <a:rPr lang="en-US" sz="2600" b="1" dirty="0"/>
              <a:t>'{'</a:t>
            </a:r>
            <a:r>
              <a:rPr lang="en-US" sz="2400" dirty="0"/>
              <a:t> and ends with </a:t>
            </a:r>
            <a:r>
              <a:rPr lang="en-US" sz="2600" b="1" dirty="0"/>
              <a:t>'}’</a:t>
            </a:r>
          </a:p>
          <a:p>
            <a:pPr marL="109728" indent="0">
              <a:buNone/>
            </a:pPr>
            <a:endParaRPr lang="en-US" sz="2400" dirty="0"/>
          </a:p>
          <a:p>
            <a:r>
              <a:rPr lang="en-US" sz="2400" dirty="0"/>
              <a:t>Each name is followed by </a:t>
            </a:r>
            <a:r>
              <a:rPr lang="en-US" sz="2600" b="1" dirty="0"/>
              <a:t>':'(colon)</a:t>
            </a:r>
            <a:r>
              <a:rPr lang="en-US" sz="2600" dirty="0"/>
              <a:t> </a:t>
            </a:r>
            <a:r>
              <a:rPr lang="en-US" sz="2400" dirty="0"/>
              <a:t>and the key/value pairs are separated by </a:t>
            </a:r>
            <a:r>
              <a:rPr lang="en-US" sz="2600" b="1" dirty="0"/>
              <a:t>, (comma)</a:t>
            </a:r>
          </a:p>
          <a:p>
            <a:endParaRPr lang="en-US" sz="2400" dirty="0"/>
          </a:p>
          <a:p>
            <a:r>
              <a:rPr lang="en-US" sz="2400" dirty="0"/>
              <a:t>The keys </a:t>
            </a:r>
            <a:r>
              <a:rPr lang="en-US" sz="2600" b="1" dirty="0"/>
              <a:t>must be strings</a:t>
            </a:r>
            <a:r>
              <a:rPr lang="en-US" sz="2400" dirty="0"/>
              <a:t> and should be different from each other</a:t>
            </a:r>
          </a:p>
          <a:p>
            <a:pPr marL="109728" indent="0">
              <a:buNone/>
            </a:pPr>
            <a:endParaRPr lang="en-US" sz="2400" dirty="0"/>
          </a:p>
          <a:p>
            <a:r>
              <a:rPr lang="en-US" sz="2400" dirty="0"/>
              <a:t>Objects should be used when the key names are arbitrary strings.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1328250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B65F7F5-C932-4C18-B621-CF506D50EB70}"/>
              </a:ext>
            </a:extLst>
          </p:cNvPr>
          <p:cNvSpPr txBox="1">
            <a:spLocks/>
          </p:cNvSpPr>
          <p:nvPr/>
        </p:nvSpPr>
        <p:spPr>
          <a:xfrm>
            <a:off x="323528" y="722089"/>
            <a:ext cx="6781591" cy="765784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dirty="0"/>
              <a:t>Object :</a:t>
            </a:r>
            <a:endParaRPr lang="id-ID" sz="2400" b="1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94BED16-5023-4DAA-85B8-C3E9F7B7E077}"/>
              </a:ext>
            </a:extLst>
          </p:cNvPr>
          <p:cNvSpPr txBox="1">
            <a:spLocks/>
          </p:cNvSpPr>
          <p:nvPr/>
        </p:nvSpPr>
        <p:spPr>
          <a:xfrm>
            <a:off x="457200" y="1700808"/>
            <a:ext cx="8229600" cy="10081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Georgia"/>
              <a:buNone/>
            </a:pPr>
            <a:r>
              <a:rPr lang="en-US" sz="2400" b="1" dirty="0"/>
              <a:t>Syntax</a:t>
            </a:r>
          </a:p>
          <a:p>
            <a:pPr marL="109728" indent="0">
              <a:buNone/>
            </a:pPr>
            <a:r>
              <a:rPr lang="en-US" sz="2400" dirty="0"/>
              <a:t>{ string : value, .......}</a:t>
            </a:r>
            <a:endParaRPr lang="en-US" sz="22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E2BBA8A8-6170-4330-9BE4-E5A5C5166463}"/>
              </a:ext>
            </a:extLst>
          </p:cNvPr>
          <p:cNvSpPr txBox="1">
            <a:spLocks/>
          </p:cNvSpPr>
          <p:nvPr/>
        </p:nvSpPr>
        <p:spPr>
          <a:xfrm>
            <a:off x="457200" y="2921855"/>
            <a:ext cx="7067128" cy="345947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dirty="0"/>
              <a:t>Example</a:t>
            </a:r>
          </a:p>
          <a:p>
            <a:pPr marL="109728" indent="0">
              <a:buNone/>
            </a:pPr>
            <a:endParaRPr lang="en-US" sz="2400" b="1" dirty="0"/>
          </a:p>
          <a:p>
            <a:pPr marL="109728" indent="0">
              <a:buNone/>
            </a:pPr>
            <a:r>
              <a:rPr lang="en-US" sz="2400" dirty="0"/>
              <a:t>{ </a:t>
            </a:r>
          </a:p>
          <a:p>
            <a:pPr marL="109728" indent="0">
              <a:buNone/>
            </a:pPr>
            <a:r>
              <a:rPr lang="en-US" sz="2400" dirty="0"/>
              <a:t>     "id": "011A", </a:t>
            </a:r>
          </a:p>
          <a:p>
            <a:pPr marL="109728" indent="0">
              <a:buNone/>
            </a:pPr>
            <a:r>
              <a:rPr lang="en-US" sz="2400" dirty="0"/>
              <a:t>     "language": "JAVA", </a:t>
            </a:r>
          </a:p>
          <a:p>
            <a:pPr marL="109728" indent="0">
              <a:buNone/>
            </a:pPr>
            <a:r>
              <a:rPr lang="en-US" sz="2400" dirty="0"/>
              <a:t>     "price": 500 </a:t>
            </a:r>
          </a:p>
          <a:p>
            <a:pPr marL="109728" indent="0">
              <a:buNone/>
            </a:pPr>
            <a:r>
              <a:rPr lang="en-US" sz="2400" dirty="0"/>
              <a:t>} </a:t>
            </a:r>
          </a:p>
          <a:p>
            <a:pPr marL="109728" indent="0">
              <a:buNone/>
            </a:pP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2251813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B65F7F5-C932-4C18-B621-CF506D50EB70}"/>
              </a:ext>
            </a:extLst>
          </p:cNvPr>
          <p:cNvSpPr txBox="1">
            <a:spLocks/>
          </p:cNvSpPr>
          <p:nvPr/>
        </p:nvSpPr>
        <p:spPr>
          <a:xfrm>
            <a:off x="323528" y="722089"/>
            <a:ext cx="6781591" cy="765784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dirty="0"/>
              <a:t>Whitespace :</a:t>
            </a:r>
            <a:endParaRPr lang="id-ID" sz="2400" b="1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94BED16-5023-4DAA-85B8-C3E9F7B7E077}"/>
              </a:ext>
            </a:extLst>
          </p:cNvPr>
          <p:cNvSpPr txBox="1">
            <a:spLocks/>
          </p:cNvSpPr>
          <p:nvPr/>
        </p:nvSpPr>
        <p:spPr>
          <a:xfrm>
            <a:off x="1475656" y="2856025"/>
            <a:ext cx="8229600" cy="10081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Georgia"/>
              <a:buNone/>
            </a:pPr>
            <a:r>
              <a:rPr lang="en-US" sz="2400" b="1" dirty="0"/>
              <a:t>Syntax</a:t>
            </a:r>
          </a:p>
          <a:p>
            <a:pPr marL="109728" indent="0">
              <a:buNone/>
            </a:pPr>
            <a:r>
              <a:rPr lang="en-US" sz="2400" dirty="0"/>
              <a:t>{ string : “       ”, .......}</a:t>
            </a:r>
            <a:endParaRPr lang="en-US" sz="22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E2BBA8A8-6170-4330-9BE4-E5A5C5166463}"/>
              </a:ext>
            </a:extLst>
          </p:cNvPr>
          <p:cNvSpPr txBox="1">
            <a:spLocks/>
          </p:cNvSpPr>
          <p:nvPr/>
        </p:nvSpPr>
        <p:spPr>
          <a:xfrm>
            <a:off x="1475656" y="4077072"/>
            <a:ext cx="6264696" cy="18752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dirty="0"/>
              <a:t>Example</a:t>
            </a:r>
          </a:p>
          <a:p>
            <a:pPr marL="109728" indent="0">
              <a:buNone/>
            </a:pPr>
            <a:endParaRPr lang="en-US" sz="2400" b="1" dirty="0"/>
          </a:p>
          <a:p>
            <a:pPr marL="109728" indent="0">
              <a:buNone/>
            </a:pPr>
            <a:r>
              <a:rPr lang="en-US" sz="2400" dirty="0" err="1"/>
              <a:t>var</a:t>
            </a:r>
            <a:r>
              <a:rPr lang="en-US" sz="2400" dirty="0"/>
              <a:t> obj1 = {"name": "</a:t>
            </a:r>
            <a:r>
              <a:rPr lang="en-US" sz="2400" dirty="0" err="1"/>
              <a:t>Sachin</a:t>
            </a:r>
            <a:r>
              <a:rPr lang="en-US" sz="2400" dirty="0"/>
              <a:t> Tendulkar"} </a:t>
            </a:r>
          </a:p>
          <a:p>
            <a:pPr marL="109728" indent="0">
              <a:buNone/>
            </a:pPr>
            <a:r>
              <a:rPr lang="en-US" sz="2400" dirty="0" err="1"/>
              <a:t>var</a:t>
            </a:r>
            <a:r>
              <a:rPr lang="en-US" sz="2400" dirty="0"/>
              <a:t> obj2 = {"name": "</a:t>
            </a:r>
            <a:r>
              <a:rPr lang="en-US" sz="2400" dirty="0" err="1"/>
              <a:t>SauravGanguly</a:t>
            </a:r>
            <a:r>
              <a:rPr lang="en-US" sz="2400" dirty="0"/>
              <a:t>"}</a:t>
            </a:r>
            <a:endParaRPr lang="en-US" sz="2200" b="1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961034A-E4B8-4AD3-955C-65E380640252}"/>
              </a:ext>
            </a:extLst>
          </p:cNvPr>
          <p:cNvSpPr txBox="1">
            <a:spLocks/>
          </p:cNvSpPr>
          <p:nvPr/>
        </p:nvSpPr>
        <p:spPr>
          <a:xfrm>
            <a:off x="234123" y="1700808"/>
            <a:ext cx="8390153" cy="133875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It can be inserted between any pair of tokens. It can be added to make a code more readable. 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12175791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B65F7F5-C932-4C18-B621-CF506D50EB70}"/>
              </a:ext>
            </a:extLst>
          </p:cNvPr>
          <p:cNvSpPr txBox="1">
            <a:spLocks/>
          </p:cNvSpPr>
          <p:nvPr/>
        </p:nvSpPr>
        <p:spPr>
          <a:xfrm>
            <a:off x="323528" y="722089"/>
            <a:ext cx="6781591" cy="765784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dirty="0"/>
              <a:t>Null :</a:t>
            </a:r>
            <a:endParaRPr lang="id-ID" sz="2400" b="1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94BED16-5023-4DAA-85B8-C3E9F7B7E077}"/>
              </a:ext>
            </a:extLst>
          </p:cNvPr>
          <p:cNvSpPr txBox="1">
            <a:spLocks/>
          </p:cNvSpPr>
          <p:nvPr/>
        </p:nvSpPr>
        <p:spPr>
          <a:xfrm>
            <a:off x="1259632" y="2239498"/>
            <a:ext cx="8229600" cy="10081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Georgia"/>
              <a:buNone/>
            </a:pPr>
            <a:r>
              <a:rPr lang="en-US" sz="2400" b="1" dirty="0"/>
              <a:t>Syntax</a:t>
            </a:r>
          </a:p>
          <a:p>
            <a:pPr marL="109728" indent="0">
              <a:buNone/>
            </a:pPr>
            <a:r>
              <a:rPr lang="en-US" sz="2400" dirty="0"/>
              <a:t>null </a:t>
            </a:r>
            <a:endParaRPr lang="en-US" sz="22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E2BBA8A8-6170-4330-9BE4-E5A5C5166463}"/>
              </a:ext>
            </a:extLst>
          </p:cNvPr>
          <p:cNvSpPr txBox="1">
            <a:spLocks/>
          </p:cNvSpPr>
          <p:nvPr/>
        </p:nvSpPr>
        <p:spPr>
          <a:xfrm>
            <a:off x="1259632" y="3247610"/>
            <a:ext cx="6336704" cy="33311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>
            <a:normAutofit fontScale="92500" lnSpcReduction="100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dirty="0"/>
              <a:t>Example</a:t>
            </a:r>
          </a:p>
          <a:p>
            <a:pPr marL="109728" indent="0">
              <a:buNone/>
            </a:pPr>
            <a:endParaRPr lang="en-US" sz="2400" b="1" dirty="0"/>
          </a:p>
          <a:p>
            <a:pPr marL="109728" indent="0">
              <a:buNone/>
            </a:pPr>
            <a:r>
              <a:rPr lang="en-US" sz="2400" dirty="0" err="1"/>
              <a:t>var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= null;</a:t>
            </a:r>
          </a:p>
          <a:p>
            <a:pPr marL="109728" indent="0">
              <a:buNone/>
            </a:pPr>
            <a:r>
              <a:rPr lang="en-US" sz="2400" dirty="0"/>
              <a:t> </a:t>
            </a:r>
          </a:p>
          <a:p>
            <a:pPr marL="109728" indent="0">
              <a:buNone/>
            </a:pPr>
            <a:r>
              <a:rPr lang="en-US" sz="2400" dirty="0"/>
              <a:t>     if( </a:t>
            </a:r>
            <a:r>
              <a:rPr lang="en-US" sz="2400" dirty="0" err="1"/>
              <a:t>i</a:t>
            </a:r>
            <a:r>
              <a:rPr lang="en-US" sz="2400" dirty="0"/>
              <a:t>==1 ) { </a:t>
            </a:r>
          </a:p>
          <a:p>
            <a:pPr marL="109728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document.write</a:t>
            </a:r>
            <a:r>
              <a:rPr lang="en-US" sz="2400" dirty="0"/>
              <a:t>("</a:t>
            </a:r>
            <a:r>
              <a:rPr lang="en-US" sz="2400" b="1" dirty="0"/>
              <a:t>value is 1</a:t>
            </a:r>
            <a:r>
              <a:rPr lang="en-US" sz="2400" dirty="0"/>
              <a:t>"); </a:t>
            </a:r>
          </a:p>
          <a:p>
            <a:pPr marL="109728" indent="0">
              <a:buNone/>
            </a:pPr>
            <a:r>
              <a:rPr lang="en-US" sz="2400" dirty="0"/>
              <a:t>     } else { </a:t>
            </a:r>
          </a:p>
          <a:p>
            <a:pPr marL="109728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document.write</a:t>
            </a:r>
            <a:r>
              <a:rPr lang="en-US" sz="2400" dirty="0"/>
              <a:t>("</a:t>
            </a:r>
            <a:r>
              <a:rPr lang="en-US" sz="2400" b="1" dirty="0"/>
              <a:t>value is null</a:t>
            </a:r>
            <a:r>
              <a:rPr lang="en-US" sz="2400" dirty="0"/>
              <a:t>"); </a:t>
            </a:r>
          </a:p>
          <a:p>
            <a:pPr marL="109728" indent="0">
              <a:buNone/>
            </a:pPr>
            <a:r>
              <a:rPr lang="en-US" sz="2400" dirty="0"/>
              <a:t>     } </a:t>
            </a:r>
            <a:endParaRPr lang="en-US" sz="2200" b="1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961034A-E4B8-4AD3-955C-65E380640252}"/>
              </a:ext>
            </a:extLst>
          </p:cNvPr>
          <p:cNvSpPr txBox="1">
            <a:spLocks/>
          </p:cNvSpPr>
          <p:nvPr/>
        </p:nvSpPr>
        <p:spPr>
          <a:xfrm>
            <a:off x="323528" y="1519418"/>
            <a:ext cx="8390153" cy="68853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It means empty type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38065513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33AE5-2140-4C78-A403-A98FAD186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8625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JSON Object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8332DC-710A-48B6-9928-A66369E15A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5637"/>
            <a:ext cx="7744156" cy="985092"/>
          </a:xfrm>
        </p:spPr>
        <p:txBody>
          <a:bodyPr>
            <a:normAutofit/>
          </a:bodyPr>
          <a:lstStyle/>
          <a:p>
            <a:r>
              <a:rPr lang="en-US" sz="2200" dirty="0"/>
              <a:t>Creation of an empty Object:</a:t>
            </a:r>
          </a:p>
          <a:p>
            <a:pPr marL="109728" indent="0">
              <a:buNone/>
            </a:pPr>
            <a:r>
              <a:rPr lang="en-US" sz="2200" dirty="0"/>
              <a:t>	</a:t>
            </a:r>
            <a:endParaRPr lang="en-US" sz="2200" b="1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DF8C99D-755C-4CF5-A601-AF43A34E6E94}"/>
              </a:ext>
            </a:extLst>
          </p:cNvPr>
          <p:cNvSpPr txBox="1">
            <a:spLocks/>
          </p:cNvSpPr>
          <p:nvPr/>
        </p:nvSpPr>
        <p:spPr>
          <a:xfrm>
            <a:off x="457200" y="3338861"/>
            <a:ext cx="7715200" cy="549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/>
              <a:t>Creation of a new Object: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0D99BA1-454C-4983-ABA9-6C060F2AA775}"/>
              </a:ext>
            </a:extLst>
          </p:cNvPr>
          <p:cNvSpPr txBox="1">
            <a:spLocks/>
          </p:cNvSpPr>
          <p:nvPr/>
        </p:nvSpPr>
        <p:spPr>
          <a:xfrm>
            <a:off x="414148" y="4521568"/>
            <a:ext cx="7715200" cy="1069409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/>
              <a:t>Creation of an object with attribute </a:t>
            </a:r>
            <a:r>
              <a:rPr lang="en-US" sz="2200" dirty="0" err="1"/>
              <a:t>bookname</a:t>
            </a:r>
            <a:r>
              <a:rPr lang="en-US" sz="2200" dirty="0"/>
              <a:t> with value in string, attribute price with numeric value. Attribute is accessed by using '.' Operator: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C5FCE77-67BE-4B69-BC4B-5E2ADE79ADBF}"/>
              </a:ext>
            </a:extLst>
          </p:cNvPr>
          <p:cNvSpPr txBox="1">
            <a:spLocks/>
          </p:cNvSpPr>
          <p:nvPr/>
        </p:nvSpPr>
        <p:spPr>
          <a:xfrm>
            <a:off x="323528" y="1493717"/>
            <a:ext cx="8064896" cy="791920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dirty="0"/>
              <a:t>JSON objects can be created with JavaScript. Let us see the various ways of creating JSON objects using JavaScript: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FF9CAEA-372B-47A0-A16D-ED17DB1BAC9F}"/>
              </a:ext>
            </a:extLst>
          </p:cNvPr>
          <p:cNvSpPr txBox="1">
            <a:spLocks/>
          </p:cNvSpPr>
          <p:nvPr/>
        </p:nvSpPr>
        <p:spPr>
          <a:xfrm>
            <a:off x="457200" y="2765917"/>
            <a:ext cx="7600140" cy="549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000" b="1" dirty="0" err="1"/>
              <a:t>var</a:t>
            </a:r>
            <a:r>
              <a:rPr lang="en-US" sz="2000" b="1" dirty="0"/>
              <a:t> </a:t>
            </a:r>
            <a:r>
              <a:rPr lang="en-US" sz="2000" b="1" dirty="0" err="1"/>
              <a:t>JSONObj</a:t>
            </a:r>
            <a:r>
              <a:rPr lang="en-US" sz="2000" b="1" dirty="0"/>
              <a:t> = {}; 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CA66907-C6DC-4EC6-851F-C133292F095F}"/>
              </a:ext>
            </a:extLst>
          </p:cNvPr>
          <p:cNvSpPr txBox="1">
            <a:spLocks/>
          </p:cNvSpPr>
          <p:nvPr/>
        </p:nvSpPr>
        <p:spPr>
          <a:xfrm>
            <a:off x="456246" y="3888621"/>
            <a:ext cx="7600140" cy="549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000" b="1" dirty="0" err="1"/>
              <a:t>var</a:t>
            </a:r>
            <a:r>
              <a:rPr lang="en-US" sz="2000" b="1" dirty="0"/>
              <a:t> </a:t>
            </a:r>
            <a:r>
              <a:rPr lang="en-US" sz="2000" b="1" dirty="0" err="1"/>
              <a:t>JSONObj</a:t>
            </a:r>
            <a:r>
              <a:rPr lang="en-US" sz="2000" b="1" dirty="0"/>
              <a:t> = new Object(); 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7366828-F380-419D-AE5A-A9D93174D056}"/>
              </a:ext>
            </a:extLst>
          </p:cNvPr>
          <p:cNvSpPr txBox="1">
            <a:spLocks/>
          </p:cNvSpPr>
          <p:nvPr/>
        </p:nvSpPr>
        <p:spPr>
          <a:xfrm>
            <a:off x="486156" y="5766485"/>
            <a:ext cx="7571184" cy="549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1700" b="1" dirty="0" err="1"/>
              <a:t>var</a:t>
            </a:r>
            <a:r>
              <a:rPr lang="en-US" sz="1700" b="1" dirty="0"/>
              <a:t> </a:t>
            </a:r>
            <a:r>
              <a:rPr lang="en-US" sz="1700" b="1" dirty="0" err="1"/>
              <a:t>JSONObj</a:t>
            </a:r>
            <a:r>
              <a:rPr lang="en-US" sz="1700" b="1" dirty="0"/>
              <a:t> = { "</a:t>
            </a:r>
            <a:r>
              <a:rPr lang="en-US" sz="1700" b="1" dirty="0" err="1"/>
              <a:t>bookname</a:t>
            </a:r>
            <a:r>
              <a:rPr lang="en-US" sz="1700" b="1" dirty="0"/>
              <a:t> ":"VB BLACK BOOK", "price":500 };</a:t>
            </a:r>
          </a:p>
        </p:txBody>
      </p:sp>
    </p:spTree>
    <p:extLst>
      <p:ext uri="{BB962C8B-B14F-4D97-AF65-F5344CB8AC3E}">
        <p14:creationId xmlns:p14="http://schemas.microsoft.com/office/powerpoint/2010/main" val="21273451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738ED55-267B-4E51-9161-68D5FC844E63}"/>
              </a:ext>
            </a:extLst>
          </p:cNvPr>
          <p:cNvSpPr txBox="1">
            <a:spLocks/>
          </p:cNvSpPr>
          <p:nvPr/>
        </p:nvSpPr>
        <p:spPr>
          <a:xfrm>
            <a:off x="323528" y="722089"/>
            <a:ext cx="7091452" cy="765784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dirty="0"/>
              <a:t>This is an example that shows creation of an object in </a:t>
            </a:r>
            <a:r>
              <a:rPr lang="en-US" sz="2400" dirty="0" err="1"/>
              <a:t>javascript</a:t>
            </a:r>
            <a:r>
              <a:rPr lang="en-US" sz="2400" dirty="0"/>
              <a:t> using JSON : (Simple Objects)</a:t>
            </a:r>
            <a:endParaRPr lang="id-ID" sz="2400" b="1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8076511-AD52-42F1-835C-8A99F1ABFFF4}"/>
              </a:ext>
            </a:extLst>
          </p:cNvPr>
          <p:cNvSpPr txBox="1">
            <a:spLocks/>
          </p:cNvSpPr>
          <p:nvPr/>
        </p:nvSpPr>
        <p:spPr>
          <a:xfrm>
            <a:off x="288860" y="1844824"/>
            <a:ext cx="7091452" cy="47525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>
            <a:normAutofit fontScale="70000" lnSpcReduction="200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200" dirty="0"/>
              <a:t>&lt;html&gt;</a:t>
            </a:r>
          </a:p>
          <a:p>
            <a:pPr marL="402336" lvl="1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000" dirty="0">
                <a:solidFill>
                  <a:schemeClr val="tx1"/>
                </a:solidFill>
              </a:rPr>
              <a:t>&lt;head&gt;</a:t>
            </a:r>
          </a:p>
          <a:p>
            <a:pPr marL="402336" lvl="1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000" dirty="0">
                <a:solidFill>
                  <a:schemeClr val="tx1"/>
                </a:solidFill>
              </a:rPr>
              <a:t>&lt;title&gt;Creating Object JSON with JavaScript&lt;/title&gt;</a:t>
            </a:r>
          </a:p>
          <a:p>
            <a:pPr marL="402336" lvl="1" indent="0"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marL="402336" lvl="1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</a:rPr>
              <a:t>&lt;script language="</a:t>
            </a:r>
            <a:r>
              <a:rPr lang="en-US" sz="2000" dirty="0" err="1">
                <a:solidFill>
                  <a:schemeClr val="tx1"/>
                </a:solidFill>
              </a:rPr>
              <a:t>javascript</a:t>
            </a:r>
            <a:r>
              <a:rPr lang="en-US" sz="2000" dirty="0">
                <a:solidFill>
                  <a:schemeClr val="tx1"/>
                </a:solidFill>
              </a:rPr>
              <a:t>" &gt;</a:t>
            </a:r>
          </a:p>
          <a:p>
            <a:pPr marL="402336" lvl="1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var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JSONObj</a:t>
            </a:r>
            <a:r>
              <a:rPr lang="en-US" sz="2000" dirty="0">
                <a:solidFill>
                  <a:schemeClr val="tx1"/>
                </a:solidFill>
              </a:rPr>
              <a:t> = { "name" : "tutorialspoint.com", "year" : 2005 };</a:t>
            </a:r>
          </a:p>
          <a:p>
            <a:pPr marL="402336" lvl="1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document.write</a:t>
            </a:r>
            <a:r>
              <a:rPr lang="en-US" sz="2000" dirty="0">
                <a:solidFill>
                  <a:schemeClr val="tx1"/>
                </a:solidFill>
              </a:rPr>
              <a:t>("&lt;h1&gt;JSON with JavaScript example&lt;/h1&gt;");</a:t>
            </a:r>
          </a:p>
          <a:p>
            <a:pPr marL="402336" lvl="1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document.write</a:t>
            </a:r>
            <a:r>
              <a:rPr lang="en-US" sz="2000" dirty="0">
                <a:solidFill>
                  <a:schemeClr val="tx1"/>
                </a:solidFill>
              </a:rPr>
              <a:t>("&lt;</a:t>
            </a:r>
            <a:r>
              <a:rPr lang="en-US" sz="2000" dirty="0" err="1">
                <a:solidFill>
                  <a:schemeClr val="tx1"/>
                </a:solidFill>
              </a:rPr>
              <a:t>br</a:t>
            </a:r>
            <a:r>
              <a:rPr lang="en-US" sz="2000" dirty="0">
                <a:solidFill>
                  <a:schemeClr val="tx1"/>
                </a:solidFill>
              </a:rPr>
              <a:t>&gt;");</a:t>
            </a:r>
          </a:p>
          <a:p>
            <a:pPr marL="402336" lvl="1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document.write</a:t>
            </a:r>
            <a:r>
              <a:rPr lang="en-US" sz="2000" dirty="0">
                <a:solidFill>
                  <a:schemeClr val="tx1"/>
                </a:solidFill>
              </a:rPr>
              <a:t>("&lt;h3&gt;Website Name="+JSONObj.name+"&lt;/h3&gt;");</a:t>
            </a:r>
          </a:p>
          <a:p>
            <a:pPr marL="402336" lvl="1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document.write</a:t>
            </a:r>
            <a:r>
              <a:rPr lang="en-US" sz="2000" dirty="0">
                <a:solidFill>
                  <a:schemeClr val="tx1"/>
                </a:solidFill>
              </a:rPr>
              <a:t>("&lt;h3&gt;Year="+</a:t>
            </a:r>
            <a:r>
              <a:rPr lang="en-US" sz="2000" dirty="0" err="1">
                <a:solidFill>
                  <a:schemeClr val="tx1"/>
                </a:solidFill>
              </a:rPr>
              <a:t>JSONObj.year</a:t>
            </a:r>
            <a:r>
              <a:rPr lang="en-US" sz="2000" dirty="0">
                <a:solidFill>
                  <a:schemeClr val="tx1"/>
                </a:solidFill>
              </a:rPr>
              <a:t>+"&lt;/h3&gt;");</a:t>
            </a:r>
          </a:p>
          <a:p>
            <a:pPr marL="402336" lvl="1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</a:rPr>
              <a:t>&lt;/script&gt;</a:t>
            </a:r>
          </a:p>
          <a:p>
            <a:pPr marL="402336" lvl="1" indent="0"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marL="402336" lvl="1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&lt;/head&gt;</a:t>
            </a:r>
          </a:p>
          <a:p>
            <a:pPr marL="667512" lvl="2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&lt;body&gt;</a:t>
            </a:r>
          </a:p>
          <a:p>
            <a:pPr marL="667512" lvl="2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	</a:t>
            </a:r>
          </a:p>
          <a:p>
            <a:pPr marL="667512" lvl="2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&lt;/body&gt;</a:t>
            </a:r>
            <a:endParaRPr lang="en-US" sz="2200" dirty="0"/>
          </a:p>
          <a:p>
            <a:pPr marL="109728" indent="0">
              <a:buNone/>
            </a:pPr>
            <a:r>
              <a:rPr lang="en-US" sz="2200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29234154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71C9E37-92A7-41E8-B478-C26E0D7D2F72}"/>
              </a:ext>
            </a:extLst>
          </p:cNvPr>
          <p:cNvSpPr txBox="1">
            <a:spLocks/>
          </p:cNvSpPr>
          <p:nvPr/>
        </p:nvSpPr>
        <p:spPr>
          <a:xfrm>
            <a:off x="267669" y="1268760"/>
            <a:ext cx="8352928" cy="1266751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dirty="0"/>
              <a:t>Now let's try to open file using IE or any other </a:t>
            </a:r>
            <a:r>
              <a:rPr lang="en-US" sz="2400" dirty="0" err="1"/>
              <a:t>javascript</a:t>
            </a:r>
            <a:r>
              <a:rPr lang="en-US" sz="2400" dirty="0"/>
              <a:t> enabled browser. It produces the following result:</a:t>
            </a:r>
            <a:endParaRPr lang="id-ID" sz="2400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0A4C63-71D6-4E02-9259-44B345579E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924944"/>
            <a:ext cx="6801051" cy="2451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0794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738ED55-267B-4E51-9161-68D5FC844E63}"/>
              </a:ext>
            </a:extLst>
          </p:cNvPr>
          <p:cNvSpPr txBox="1">
            <a:spLocks/>
          </p:cNvSpPr>
          <p:nvPr/>
        </p:nvSpPr>
        <p:spPr>
          <a:xfrm>
            <a:off x="323528" y="722089"/>
            <a:ext cx="7091452" cy="765784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dirty="0"/>
              <a:t>This is an example that shows creation of an object in </a:t>
            </a:r>
            <a:r>
              <a:rPr lang="en-US" sz="2400" dirty="0" err="1"/>
              <a:t>javascript</a:t>
            </a:r>
            <a:r>
              <a:rPr lang="en-US" sz="2400" dirty="0"/>
              <a:t> using JSON : (Array Objects)</a:t>
            </a:r>
            <a:endParaRPr lang="id-ID" sz="2400" b="1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8076511-AD52-42F1-835C-8A99F1ABFFF4}"/>
              </a:ext>
            </a:extLst>
          </p:cNvPr>
          <p:cNvSpPr txBox="1">
            <a:spLocks/>
          </p:cNvSpPr>
          <p:nvPr/>
        </p:nvSpPr>
        <p:spPr>
          <a:xfrm>
            <a:off x="288860" y="1844824"/>
            <a:ext cx="7091452" cy="47525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500" dirty="0"/>
              <a:t>&lt;html&gt;</a:t>
            </a:r>
          </a:p>
          <a:p>
            <a:pPr marL="109728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500" dirty="0"/>
              <a:t>          &lt;head&gt;</a:t>
            </a:r>
          </a:p>
          <a:p>
            <a:pPr marL="109728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500" dirty="0"/>
              <a:t>          &lt;title&gt;Creation of array object in </a:t>
            </a:r>
            <a:r>
              <a:rPr lang="en-US" sz="1500" dirty="0" err="1"/>
              <a:t>javascript</a:t>
            </a:r>
            <a:r>
              <a:rPr lang="en-US" sz="1500" dirty="0"/>
              <a:t> using JSON&lt;/title&gt;</a:t>
            </a:r>
          </a:p>
          <a:p>
            <a:pPr marL="109728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500" dirty="0"/>
              <a:t>          &lt;script language="</a:t>
            </a:r>
            <a:r>
              <a:rPr lang="en-US" sz="1500" dirty="0" err="1"/>
              <a:t>javascript</a:t>
            </a:r>
            <a:r>
              <a:rPr lang="en-US" sz="1500" dirty="0"/>
              <a:t>" &gt;</a:t>
            </a:r>
          </a:p>
          <a:p>
            <a:pPr marL="109728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500" dirty="0"/>
              <a:t>                   </a:t>
            </a:r>
            <a:r>
              <a:rPr lang="en-US" sz="1500" dirty="0" err="1"/>
              <a:t>document.writeln</a:t>
            </a:r>
            <a:r>
              <a:rPr lang="en-US" sz="1500" dirty="0"/>
              <a:t>("&lt;h2&gt;JSON array object&lt;/h2&gt;");</a:t>
            </a:r>
          </a:p>
          <a:p>
            <a:pPr marL="109728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500" dirty="0"/>
              <a:t>                   </a:t>
            </a:r>
            <a:r>
              <a:rPr lang="en-US" sz="1500" dirty="0" err="1"/>
              <a:t>var</a:t>
            </a:r>
            <a:r>
              <a:rPr lang="en-US" sz="1500" dirty="0"/>
              <a:t> books = { </a:t>
            </a:r>
          </a:p>
          <a:p>
            <a:pPr marL="109728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500" dirty="0"/>
              <a:t>                                            "Pascal" : [</a:t>
            </a:r>
          </a:p>
          <a:p>
            <a:pPr marL="109728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500" dirty="0"/>
              <a:t>                                                 { "Name" : "Pascal Made Simple", "price" : 700 },</a:t>
            </a:r>
          </a:p>
          <a:p>
            <a:pPr marL="109728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500" dirty="0"/>
              <a:t>                                                 { "Name" : "Guide to Pascal", "price" : 400 }</a:t>
            </a:r>
          </a:p>
          <a:p>
            <a:pPr marL="109728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500" dirty="0"/>
              <a:t>                                           ],</a:t>
            </a:r>
          </a:p>
          <a:p>
            <a:pPr marL="109728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500" dirty="0"/>
              <a:t>                                           "Scala" : [</a:t>
            </a:r>
          </a:p>
          <a:p>
            <a:pPr marL="109728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500" dirty="0"/>
              <a:t>                                                 { "Name" : "Scala for the Impatient", "price" : 1000 },</a:t>
            </a:r>
          </a:p>
          <a:p>
            <a:pPr marL="109728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500" dirty="0"/>
              <a:t>                                                 { "Name" : "Scala in Depth", "price" : 1300 }</a:t>
            </a:r>
          </a:p>
          <a:p>
            <a:pPr marL="109728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500" dirty="0"/>
              <a:t>                                           ]</a:t>
            </a:r>
          </a:p>
          <a:p>
            <a:pPr marL="109728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500" dirty="0"/>
              <a:t>                                         }</a:t>
            </a:r>
          </a:p>
          <a:p>
            <a:pPr marL="109728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500" dirty="0"/>
              <a:t>                   </a:t>
            </a:r>
            <a:r>
              <a:rPr lang="en-US" sz="1500" dirty="0" err="1"/>
              <a:t>var</a:t>
            </a:r>
            <a:r>
              <a:rPr lang="en-US" sz="1500" dirty="0"/>
              <a:t> </a:t>
            </a:r>
            <a:r>
              <a:rPr lang="en-US" sz="1500" dirty="0" err="1"/>
              <a:t>i</a:t>
            </a:r>
            <a:r>
              <a:rPr lang="en-US" sz="1500" dirty="0"/>
              <a:t> = 0</a:t>
            </a:r>
          </a:p>
        </p:txBody>
      </p:sp>
    </p:spTree>
    <p:extLst>
      <p:ext uri="{BB962C8B-B14F-4D97-AF65-F5344CB8AC3E}">
        <p14:creationId xmlns:p14="http://schemas.microsoft.com/office/powerpoint/2010/main" val="42276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FB84A-705E-4012-9297-D57EC83B1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JSON Syntax &amp; Data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D1C3D-B5E0-477F-9D49-E0840A2AE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en-US" dirty="0"/>
              <a:t>Let's have a quick look at the basic syntax of JSON. </a:t>
            </a:r>
          </a:p>
          <a:p>
            <a:pPr marL="109728" indent="0">
              <a:buNone/>
            </a:pPr>
            <a:r>
              <a:rPr lang="en-US" dirty="0"/>
              <a:t>it includes the following: 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Data is represented in </a:t>
            </a:r>
            <a:r>
              <a:rPr lang="en-US" sz="3000" b="1" dirty="0"/>
              <a:t>name/value pairs</a:t>
            </a:r>
          </a:p>
          <a:p>
            <a:endParaRPr lang="en-US" dirty="0"/>
          </a:p>
          <a:p>
            <a:r>
              <a:rPr lang="en-US" dirty="0"/>
              <a:t>Curly braces hold objects and each name is followed by </a:t>
            </a:r>
            <a:r>
              <a:rPr lang="en-US" sz="3000" b="1" dirty="0"/>
              <a:t>':' (colon)</a:t>
            </a:r>
          </a:p>
          <a:p>
            <a:endParaRPr lang="en-US" sz="3000" b="1" dirty="0"/>
          </a:p>
          <a:p>
            <a:r>
              <a:rPr lang="en-US" dirty="0"/>
              <a:t>The name/value pairs are separated by </a:t>
            </a:r>
            <a:r>
              <a:rPr lang="en-US" sz="3000" b="1" dirty="0"/>
              <a:t>, (comma)</a:t>
            </a:r>
          </a:p>
          <a:p>
            <a:endParaRPr lang="en-US" dirty="0"/>
          </a:p>
          <a:p>
            <a:r>
              <a:rPr lang="en-US" dirty="0"/>
              <a:t>Square brackets hold arrays and values are separated by </a:t>
            </a:r>
            <a:r>
              <a:rPr lang="en-US" sz="3300" b="1" dirty="0"/>
              <a:t>, (comma)</a:t>
            </a:r>
          </a:p>
        </p:txBody>
      </p:sp>
    </p:spTree>
    <p:extLst>
      <p:ext uri="{BB962C8B-B14F-4D97-AF65-F5344CB8AC3E}">
        <p14:creationId xmlns:p14="http://schemas.microsoft.com/office/powerpoint/2010/main" val="37246103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F9D36CD-D8C3-4964-9D7D-A24311FD9A5A}"/>
              </a:ext>
            </a:extLst>
          </p:cNvPr>
          <p:cNvSpPr txBox="1">
            <a:spLocks/>
          </p:cNvSpPr>
          <p:nvPr/>
        </p:nvSpPr>
        <p:spPr>
          <a:xfrm>
            <a:off x="288860" y="836712"/>
            <a:ext cx="8171572" cy="57606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700" dirty="0"/>
              <a:t>	</a:t>
            </a:r>
            <a:r>
              <a:rPr lang="en-US" sz="1700" dirty="0" err="1"/>
              <a:t>document.writeln</a:t>
            </a:r>
            <a:r>
              <a:rPr lang="en-US" sz="1700" dirty="0"/>
              <a:t>("&lt;table border='2'&gt;&lt;</a:t>
            </a:r>
            <a:r>
              <a:rPr lang="en-US" sz="1700" dirty="0" err="1"/>
              <a:t>tr</a:t>
            </a:r>
            <a:r>
              <a:rPr lang="en-US" sz="1700" dirty="0"/>
              <a:t>&gt;");</a:t>
            </a:r>
          </a:p>
          <a:p>
            <a:pPr marL="109728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700" dirty="0"/>
              <a:t>	for(</a:t>
            </a:r>
            <a:r>
              <a:rPr lang="en-US" sz="1700" dirty="0" err="1"/>
              <a:t>i</a:t>
            </a:r>
            <a:r>
              <a:rPr lang="en-US" sz="1700" dirty="0"/>
              <a:t>=0;i&lt;</a:t>
            </a:r>
            <a:r>
              <a:rPr lang="en-US" sz="1700" dirty="0" err="1"/>
              <a:t>books.Pascal.length;i</a:t>
            </a:r>
            <a:r>
              <a:rPr lang="en-US" sz="1700" dirty="0"/>
              <a:t>++){</a:t>
            </a:r>
          </a:p>
          <a:p>
            <a:pPr marL="109728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700" dirty="0"/>
              <a:t> 	      </a:t>
            </a:r>
            <a:r>
              <a:rPr lang="en-US" sz="1700" dirty="0" err="1"/>
              <a:t>document.writeln</a:t>
            </a:r>
            <a:r>
              <a:rPr lang="en-US" sz="1700" dirty="0"/>
              <a:t>("&lt;td&gt;");</a:t>
            </a:r>
          </a:p>
          <a:p>
            <a:pPr marL="109728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700" dirty="0"/>
              <a:t>	      </a:t>
            </a:r>
            <a:r>
              <a:rPr lang="en-US" sz="1700" dirty="0" err="1"/>
              <a:t>document.writeln</a:t>
            </a:r>
            <a:r>
              <a:rPr lang="en-US" sz="1700" dirty="0"/>
              <a:t>("&lt;table border='1' width=100 &gt;");</a:t>
            </a:r>
          </a:p>
          <a:p>
            <a:pPr marL="109728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700" dirty="0"/>
              <a:t> 	      </a:t>
            </a:r>
            <a:r>
              <a:rPr lang="en-US" sz="1700" dirty="0" err="1"/>
              <a:t>document.writeln</a:t>
            </a:r>
            <a:r>
              <a:rPr lang="en-US" sz="1700" dirty="0"/>
              <a:t>("&lt;</a:t>
            </a:r>
            <a:r>
              <a:rPr lang="en-US" sz="1700" dirty="0" err="1"/>
              <a:t>tr</a:t>
            </a:r>
            <a:r>
              <a:rPr lang="en-US" sz="1700" dirty="0"/>
              <a:t>&gt;&lt;td&gt;&lt;b&gt;Name&lt;/b&gt;&lt;/td&gt;&lt;td width=50&gt;"</a:t>
            </a:r>
          </a:p>
          <a:p>
            <a:pPr marL="109728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700" dirty="0"/>
              <a:t> 	     + </a:t>
            </a:r>
            <a:r>
              <a:rPr lang="en-US" sz="1700" dirty="0" err="1"/>
              <a:t>books.Pascal</a:t>
            </a:r>
            <a:r>
              <a:rPr lang="en-US" sz="1700" dirty="0"/>
              <a:t>[</a:t>
            </a:r>
            <a:r>
              <a:rPr lang="en-US" sz="1700" dirty="0" err="1"/>
              <a:t>i</a:t>
            </a:r>
            <a:r>
              <a:rPr lang="en-US" sz="1700" dirty="0"/>
              <a:t>].Name+"&lt;/td&gt;&lt;/</a:t>
            </a:r>
            <a:r>
              <a:rPr lang="en-US" sz="1700" dirty="0" err="1"/>
              <a:t>tr</a:t>
            </a:r>
            <a:r>
              <a:rPr lang="en-US" sz="1700" dirty="0"/>
              <a:t>&gt;");</a:t>
            </a:r>
          </a:p>
          <a:p>
            <a:pPr marL="109728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700" dirty="0"/>
              <a:t> 	     </a:t>
            </a:r>
            <a:r>
              <a:rPr lang="en-US" sz="1700" dirty="0" err="1"/>
              <a:t>document.writeln</a:t>
            </a:r>
            <a:r>
              <a:rPr lang="en-US" sz="1700" dirty="0"/>
              <a:t>("&lt;</a:t>
            </a:r>
            <a:r>
              <a:rPr lang="en-US" sz="1700" dirty="0" err="1"/>
              <a:t>tr</a:t>
            </a:r>
            <a:r>
              <a:rPr lang="en-US" sz="1700" dirty="0"/>
              <a:t>&gt;&lt;td&gt;&lt;b&gt;Price&lt;/b&gt;&lt;/td&gt;&lt;td width=50&gt;"</a:t>
            </a:r>
          </a:p>
          <a:p>
            <a:pPr marL="109728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700" dirty="0"/>
              <a:t> 	     + </a:t>
            </a:r>
            <a:r>
              <a:rPr lang="en-US" sz="1700" dirty="0" err="1"/>
              <a:t>books.Pascal</a:t>
            </a:r>
            <a:r>
              <a:rPr lang="en-US" sz="1700" dirty="0"/>
              <a:t>[</a:t>
            </a:r>
            <a:r>
              <a:rPr lang="en-US" sz="1700" dirty="0" err="1"/>
              <a:t>i</a:t>
            </a:r>
            <a:r>
              <a:rPr lang="en-US" sz="1700" dirty="0"/>
              <a:t>].price +"&lt;/td&gt;&lt;/</a:t>
            </a:r>
            <a:r>
              <a:rPr lang="en-US" sz="1700" dirty="0" err="1"/>
              <a:t>tr</a:t>
            </a:r>
            <a:r>
              <a:rPr lang="en-US" sz="1700" dirty="0"/>
              <a:t>&gt;");</a:t>
            </a:r>
          </a:p>
          <a:p>
            <a:pPr marL="109728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700" dirty="0"/>
              <a:t> 	     </a:t>
            </a:r>
            <a:r>
              <a:rPr lang="en-US" sz="1700" dirty="0" err="1"/>
              <a:t>document.writeln</a:t>
            </a:r>
            <a:r>
              <a:rPr lang="en-US" sz="1700" dirty="0"/>
              <a:t>("&lt;/table&gt;");</a:t>
            </a:r>
          </a:p>
          <a:p>
            <a:pPr marL="109728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700" dirty="0"/>
              <a:t> 	     </a:t>
            </a:r>
            <a:r>
              <a:rPr lang="en-US" sz="1700" dirty="0" err="1"/>
              <a:t>document.writeln</a:t>
            </a:r>
            <a:r>
              <a:rPr lang="en-US" sz="1700" dirty="0"/>
              <a:t>("&lt;/td&gt;");</a:t>
            </a:r>
          </a:p>
          <a:p>
            <a:pPr marL="109728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700" dirty="0"/>
              <a:t>	}</a:t>
            </a:r>
            <a:br>
              <a:rPr lang="en-US" sz="1700" dirty="0"/>
            </a:br>
            <a:endParaRPr lang="en-US" sz="1700" dirty="0"/>
          </a:p>
          <a:p>
            <a:pPr marL="109728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700" dirty="0"/>
              <a:t>	for(</a:t>
            </a:r>
            <a:r>
              <a:rPr lang="en-US" sz="1700" dirty="0" err="1"/>
              <a:t>i</a:t>
            </a:r>
            <a:r>
              <a:rPr lang="en-US" sz="1700" dirty="0"/>
              <a:t>=0;i&lt;</a:t>
            </a:r>
            <a:r>
              <a:rPr lang="en-US" sz="1700" dirty="0" err="1"/>
              <a:t>books.Scala.length;i</a:t>
            </a:r>
            <a:r>
              <a:rPr lang="en-US" sz="1700" dirty="0"/>
              <a:t>++){</a:t>
            </a:r>
          </a:p>
          <a:p>
            <a:pPr marL="109728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700" dirty="0"/>
              <a:t> 	    </a:t>
            </a:r>
            <a:r>
              <a:rPr lang="en-US" sz="1700" dirty="0" err="1"/>
              <a:t>document.writeln</a:t>
            </a:r>
            <a:r>
              <a:rPr lang="en-US" sz="1700" dirty="0"/>
              <a:t>("&lt;td&gt;");</a:t>
            </a:r>
          </a:p>
          <a:p>
            <a:pPr marL="109728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700" dirty="0"/>
              <a:t> 	    </a:t>
            </a:r>
            <a:r>
              <a:rPr lang="en-US" sz="1700" dirty="0" err="1"/>
              <a:t>document.writeln</a:t>
            </a:r>
            <a:r>
              <a:rPr lang="en-US" sz="1700" dirty="0"/>
              <a:t>("&lt;table border='1' width=100 &gt;");</a:t>
            </a:r>
          </a:p>
          <a:p>
            <a:pPr marL="109728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700" dirty="0"/>
              <a:t> 	    </a:t>
            </a:r>
            <a:r>
              <a:rPr lang="en-US" sz="1700" dirty="0" err="1"/>
              <a:t>document.writeln</a:t>
            </a:r>
            <a:r>
              <a:rPr lang="en-US" sz="1700" dirty="0"/>
              <a:t>("&lt;</a:t>
            </a:r>
            <a:r>
              <a:rPr lang="en-US" sz="1700" dirty="0" err="1"/>
              <a:t>tr</a:t>
            </a:r>
            <a:r>
              <a:rPr lang="en-US" sz="1700" dirty="0"/>
              <a:t>&gt;&lt;td&gt;&lt;b&gt;Name&lt;/b&gt;&lt;/td&gt;&lt;td width=50&gt;"</a:t>
            </a:r>
          </a:p>
          <a:p>
            <a:pPr marL="109728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700" dirty="0"/>
              <a:t> 	</a:t>
            </a:r>
          </a:p>
        </p:txBody>
      </p:sp>
    </p:spTree>
    <p:extLst>
      <p:ext uri="{BB962C8B-B14F-4D97-AF65-F5344CB8AC3E}">
        <p14:creationId xmlns:p14="http://schemas.microsoft.com/office/powerpoint/2010/main" val="37757451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F9D36CD-D8C3-4964-9D7D-A24311FD9A5A}"/>
              </a:ext>
            </a:extLst>
          </p:cNvPr>
          <p:cNvSpPr txBox="1">
            <a:spLocks/>
          </p:cNvSpPr>
          <p:nvPr/>
        </p:nvSpPr>
        <p:spPr>
          <a:xfrm>
            <a:off x="288860" y="836712"/>
            <a:ext cx="8171572" cy="57606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800" dirty="0"/>
              <a:t> 	   + </a:t>
            </a:r>
            <a:r>
              <a:rPr lang="en-US" sz="1800" dirty="0" err="1"/>
              <a:t>books.Scala</a:t>
            </a:r>
            <a:r>
              <a:rPr lang="en-US" sz="1800" dirty="0"/>
              <a:t>[</a:t>
            </a:r>
            <a:r>
              <a:rPr lang="en-US" sz="1800" dirty="0" err="1"/>
              <a:t>i</a:t>
            </a:r>
            <a:r>
              <a:rPr lang="en-US" sz="1800" dirty="0"/>
              <a:t>].Name+"&lt;/td&gt;&lt;/</a:t>
            </a:r>
            <a:r>
              <a:rPr lang="en-US" sz="1800" dirty="0" err="1"/>
              <a:t>tr</a:t>
            </a:r>
            <a:r>
              <a:rPr lang="en-US" sz="1800" dirty="0"/>
              <a:t>&gt;");</a:t>
            </a:r>
          </a:p>
          <a:p>
            <a:pPr marL="109728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800" dirty="0"/>
              <a:t> 	   </a:t>
            </a:r>
            <a:r>
              <a:rPr lang="en-US" sz="1800" dirty="0" err="1"/>
              <a:t>document.writeln</a:t>
            </a:r>
            <a:r>
              <a:rPr lang="en-US" sz="1800" dirty="0"/>
              <a:t>("&lt;</a:t>
            </a:r>
            <a:r>
              <a:rPr lang="en-US" sz="1800" dirty="0" err="1"/>
              <a:t>tr</a:t>
            </a:r>
            <a:r>
              <a:rPr lang="en-US" sz="1800" dirty="0"/>
              <a:t>&gt;&lt;td&gt;&lt;b&gt;Price&lt;/b&gt;&lt;/td&gt;&lt;td width=50&gt;"</a:t>
            </a:r>
          </a:p>
          <a:p>
            <a:pPr marL="109728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800" dirty="0"/>
              <a:t> 	   + </a:t>
            </a:r>
            <a:r>
              <a:rPr lang="en-US" sz="1800" dirty="0" err="1"/>
              <a:t>books.Scala</a:t>
            </a:r>
            <a:r>
              <a:rPr lang="en-US" sz="1800" dirty="0"/>
              <a:t>[</a:t>
            </a:r>
            <a:r>
              <a:rPr lang="en-US" sz="1800" dirty="0" err="1"/>
              <a:t>i</a:t>
            </a:r>
            <a:r>
              <a:rPr lang="en-US" sz="1800" dirty="0"/>
              <a:t>].price+"&lt;/td&gt;&lt;/</a:t>
            </a:r>
            <a:r>
              <a:rPr lang="en-US" sz="1800" dirty="0" err="1"/>
              <a:t>tr</a:t>
            </a:r>
            <a:r>
              <a:rPr lang="en-US" sz="1800" dirty="0"/>
              <a:t>&gt;");</a:t>
            </a:r>
          </a:p>
          <a:p>
            <a:pPr marL="109728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800" dirty="0"/>
              <a:t> 	   </a:t>
            </a:r>
            <a:r>
              <a:rPr lang="en-US" sz="1800" dirty="0" err="1"/>
              <a:t>document.writeln</a:t>
            </a:r>
            <a:r>
              <a:rPr lang="en-US" sz="1800" dirty="0"/>
              <a:t>("&lt;/table&gt;");</a:t>
            </a:r>
          </a:p>
          <a:p>
            <a:pPr marL="109728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800" dirty="0"/>
              <a:t>	   </a:t>
            </a:r>
            <a:r>
              <a:rPr lang="en-US" sz="1800" dirty="0" err="1"/>
              <a:t>document.writeln</a:t>
            </a:r>
            <a:r>
              <a:rPr lang="en-US" sz="1800" dirty="0"/>
              <a:t>("&lt;/td&gt;");</a:t>
            </a:r>
          </a:p>
          <a:p>
            <a:pPr marL="109728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800" dirty="0"/>
              <a:t>	}</a:t>
            </a:r>
          </a:p>
          <a:p>
            <a:pPr marL="109728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800" dirty="0"/>
              <a:t>	</a:t>
            </a:r>
            <a:r>
              <a:rPr lang="en-US" sz="1800" dirty="0" err="1"/>
              <a:t>document.writeln</a:t>
            </a:r>
            <a:r>
              <a:rPr lang="en-US" sz="1800" dirty="0"/>
              <a:t>("&lt;/</a:t>
            </a:r>
            <a:r>
              <a:rPr lang="en-US" sz="1800" dirty="0" err="1"/>
              <a:t>tr</a:t>
            </a:r>
            <a:r>
              <a:rPr lang="en-US" sz="1800" dirty="0"/>
              <a:t>&gt;&lt;/table&gt;");</a:t>
            </a:r>
          </a:p>
          <a:p>
            <a:pPr marL="109728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800" dirty="0"/>
              <a:t>&lt;/script&gt;</a:t>
            </a:r>
          </a:p>
          <a:p>
            <a:pPr marL="109728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800" dirty="0"/>
              <a:t>       &lt;/head&gt;</a:t>
            </a:r>
          </a:p>
          <a:p>
            <a:pPr marL="109728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800" dirty="0"/>
              <a:t>                &lt;body&gt;</a:t>
            </a:r>
          </a:p>
          <a:p>
            <a:pPr marL="109728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800" dirty="0"/>
              <a:t>                &lt;/body&gt;</a:t>
            </a:r>
          </a:p>
          <a:p>
            <a:pPr marL="109728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800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15499249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71C9E37-92A7-41E8-B478-C26E0D7D2F72}"/>
              </a:ext>
            </a:extLst>
          </p:cNvPr>
          <p:cNvSpPr txBox="1">
            <a:spLocks/>
          </p:cNvSpPr>
          <p:nvPr/>
        </p:nvSpPr>
        <p:spPr>
          <a:xfrm>
            <a:off x="395536" y="1412776"/>
            <a:ext cx="8352928" cy="1266751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dirty="0"/>
              <a:t>Now let's try to open file using IE or any other </a:t>
            </a:r>
            <a:r>
              <a:rPr lang="en-US" sz="2400" dirty="0" err="1"/>
              <a:t>javascript</a:t>
            </a:r>
            <a:r>
              <a:rPr lang="en-US" sz="2400" dirty="0"/>
              <a:t> enabled browser. It produces the following result:</a:t>
            </a:r>
            <a:endParaRPr lang="id-ID" sz="24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E9E8B97-478A-47A7-B38A-01BB333B91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31" y="3066867"/>
            <a:ext cx="7802938" cy="190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2934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1BE6E-94C4-4E5D-A694-737B86FB5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JSON Schema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445FB-3677-484A-85D0-48ACFAED7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32511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200" dirty="0"/>
              <a:t>JSON Schema is a specification for JSON based format for defining the structure of JSON data. It was written under IETF draft which expired in 2011. JSON Schema:</a:t>
            </a:r>
          </a:p>
          <a:p>
            <a:pPr marL="109728" indent="0">
              <a:buNone/>
            </a:pPr>
            <a:endParaRPr lang="en-US" sz="2200" dirty="0"/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Describes your existing data format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Clear, human- and machine-readable documentation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Complete structural validation, useful for automated testing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Complete structural validation, validating client-submitted data</a:t>
            </a:r>
          </a:p>
        </p:txBody>
      </p:sp>
    </p:spTree>
    <p:extLst>
      <p:ext uri="{BB962C8B-B14F-4D97-AF65-F5344CB8AC3E}">
        <p14:creationId xmlns:p14="http://schemas.microsoft.com/office/powerpoint/2010/main" val="8002955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B809F7A-349E-4E1B-8F77-2B40FF9894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276872"/>
            <a:ext cx="5627574" cy="4375972"/>
          </a:xfr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CEF652D-E0C8-428D-B066-3682DF28E908}"/>
              </a:ext>
            </a:extLst>
          </p:cNvPr>
          <p:cNvSpPr txBox="1">
            <a:spLocks/>
          </p:cNvSpPr>
          <p:nvPr/>
        </p:nvSpPr>
        <p:spPr>
          <a:xfrm>
            <a:off x="323528" y="836712"/>
            <a:ext cx="8352928" cy="1266751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200" b="1" dirty="0"/>
              <a:t>JSON Schema Validation Libraries</a:t>
            </a:r>
          </a:p>
          <a:p>
            <a:pPr marL="109728" indent="0">
              <a:buNone/>
            </a:pPr>
            <a:r>
              <a:rPr lang="en-US" sz="1800" dirty="0"/>
              <a:t>There are several validators currently available for different programming languages. Currently the most complete and compliant JSON Schema validator available is JSV</a:t>
            </a:r>
            <a:endParaRPr lang="id-ID" sz="2400" b="1" dirty="0"/>
          </a:p>
        </p:txBody>
      </p:sp>
    </p:spTree>
    <p:extLst>
      <p:ext uri="{BB962C8B-B14F-4D97-AF65-F5344CB8AC3E}">
        <p14:creationId xmlns:p14="http://schemas.microsoft.com/office/powerpoint/2010/main" val="11086234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E50E31-C1EC-4D81-8B0A-EEC0B43D7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916832"/>
            <a:ext cx="7067128" cy="477038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en-US" sz="2000" dirty="0"/>
              <a:t>{ </a:t>
            </a:r>
          </a:p>
          <a:p>
            <a:pPr marL="109728" indent="0">
              <a:buNone/>
            </a:pPr>
            <a:r>
              <a:rPr lang="en-US" sz="2000" dirty="0"/>
              <a:t>        "$schema": "http://json-schema.org/draft-04/schema#", </a:t>
            </a:r>
          </a:p>
          <a:p>
            <a:pPr marL="109728" indent="0">
              <a:buNone/>
            </a:pPr>
            <a:r>
              <a:rPr lang="en-US" sz="2000" dirty="0"/>
              <a:t>        "title": "Product", "description": "A product from Acme's catalog",     </a:t>
            </a:r>
          </a:p>
          <a:p>
            <a:pPr marL="109728" indent="0">
              <a:buNone/>
            </a:pPr>
            <a:r>
              <a:rPr lang="en-US" sz="2000" dirty="0"/>
              <a:t>        "type": "object", </a:t>
            </a:r>
          </a:p>
          <a:p>
            <a:pPr marL="109728" indent="0">
              <a:buNone/>
            </a:pPr>
            <a:r>
              <a:rPr lang="en-US" sz="2000" dirty="0"/>
              <a:t>        "properties": { </a:t>
            </a:r>
          </a:p>
          <a:p>
            <a:pPr marL="109728" indent="0">
              <a:buNone/>
            </a:pPr>
            <a:r>
              <a:rPr lang="en-US" sz="2000" dirty="0"/>
              <a:t>                                  "id": { </a:t>
            </a:r>
          </a:p>
          <a:p>
            <a:pPr marL="109728" indent="0">
              <a:buNone/>
            </a:pPr>
            <a:r>
              <a:rPr lang="en-US" sz="2000" dirty="0"/>
              <a:t>                                           "description": "The unique identifier for a product", 		                        "type": "integer" </a:t>
            </a:r>
          </a:p>
          <a:p>
            <a:pPr marL="109728" indent="0">
              <a:buNone/>
            </a:pPr>
            <a:r>
              <a:rPr lang="en-US" sz="2000" dirty="0"/>
              <a:t>		}, </a:t>
            </a:r>
          </a:p>
          <a:p>
            <a:pPr marL="109728" indent="0">
              <a:buNone/>
            </a:pPr>
            <a:r>
              <a:rPr lang="en-US" sz="2000" dirty="0"/>
              <a:t>		"name": { </a:t>
            </a:r>
          </a:p>
          <a:p>
            <a:pPr marL="109728" indent="0">
              <a:buNone/>
            </a:pPr>
            <a:r>
              <a:rPr lang="en-US" sz="2000" dirty="0"/>
              <a:t>		         "description": "Name of the product", </a:t>
            </a:r>
          </a:p>
          <a:p>
            <a:pPr marL="109728" indent="0">
              <a:buNone/>
            </a:pPr>
            <a:r>
              <a:rPr lang="en-US" sz="2000" dirty="0"/>
              <a:t>		         "type": "string" </a:t>
            </a:r>
          </a:p>
          <a:p>
            <a:pPr marL="109728" indent="0">
              <a:buNone/>
            </a:pPr>
            <a:r>
              <a:rPr lang="en-US" sz="2000" dirty="0"/>
              <a:t>	   	}, </a:t>
            </a:r>
          </a:p>
          <a:p>
            <a:pPr marL="109728" indent="0">
              <a:buNone/>
            </a:pPr>
            <a:r>
              <a:rPr lang="en-US" sz="2000" dirty="0"/>
              <a:t>		"price": { </a:t>
            </a:r>
          </a:p>
          <a:p>
            <a:pPr marL="109728" indent="0">
              <a:buNone/>
            </a:pPr>
            <a:r>
              <a:rPr lang="en-US" sz="2000" dirty="0"/>
              <a:t>		         "type": "number", </a:t>
            </a:r>
          </a:p>
          <a:p>
            <a:pPr marL="109728" indent="0">
              <a:buNone/>
            </a:pPr>
            <a:r>
              <a:rPr lang="en-US" sz="2000" dirty="0"/>
              <a:t>		         "minimum": 0, </a:t>
            </a:r>
          </a:p>
          <a:p>
            <a:pPr marL="109728" indent="0">
              <a:buNone/>
            </a:pPr>
            <a:r>
              <a:rPr lang="en-US" sz="2000" dirty="0"/>
              <a:t>		         "</a:t>
            </a:r>
            <a:r>
              <a:rPr lang="en-US" sz="2000" dirty="0" err="1"/>
              <a:t>exclusiveMinimum</a:t>
            </a:r>
            <a:r>
              <a:rPr lang="en-US" sz="2000" dirty="0"/>
              <a:t>": true </a:t>
            </a:r>
          </a:p>
          <a:p>
            <a:pPr marL="109728" indent="0">
              <a:buNone/>
            </a:pPr>
            <a:r>
              <a:rPr lang="en-US" sz="2000" dirty="0"/>
              <a:t>		} </a:t>
            </a:r>
          </a:p>
          <a:p>
            <a:pPr marL="109728" indent="0">
              <a:buNone/>
            </a:pPr>
            <a:r>
              <a:rPr lang="en-US" sz="2000" dirty="0"/>
              <a:t>          },</a:t>
            </a:r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r>
              <a:rPr lang="en-US" sz="2000" dirty="0"/>
              <a:t> "required": ["id", "name", "price"] </a:t>
            </a:r>
          </a:p>
          <a:p>
            <a:pPr marL="109728" indent="0">
              <a:buNone/>
            </a:pPr>
            <a:r>
              <a:rPr lang="en-US" sz="2000" dirty="0"/>
              <a:t>}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3D38DA9-B788-4C2C-8258-7B0CD1E1D595}"/>
              </a:ext>
            </a:extLst>
          </p:cNvPr>
          <p:cNvSpPr txBox="1">
            <a:spLocks/>
          </p:cNvSpPr>
          <p:nvPr/>
        </p:nvSpPr>
        <p:spPr>
          <a:xfrm>
            <a:off x="323528" y="836712"/>
            <a:ext cx="8352928" cy="1266751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200" b="1" dirty="0"/>
              <a:t>Example</a:t>
            </a:r>
          </a:p>
          <a:p>
            <a:pPr marL="109728" indent="0">
              <a:buNone/>
            </a:pPr>
            <a:r>
              <a:rPr lang="en-US" sz="1800" dirty="0"/>
              <a:t>Given below is a basic JSON schema, which covers a classical product catalog description: </a:t>
            </a:r>
            <a:endParaRPr lang="id-ID" sz="2400" b="1" dirty="0"/>
          </a:p>
        </p:txBody>
      </p:sp>
    </p:spTree>
    <p:extLst>
      <p:ext uri="{BB962C8B-B14F-4D97-AF65-F5344CB8AC3E}">
        <p14:creationId xmlns:p14="http://schemas.microsoft.com/office/powerpoint/2010/main" val="1047585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848" y="3046108"/>
            <a:ext cx="4197152" cy="765784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400" b="1" dirty="0"/>
              <a:t>This is a simple example:</a:t>
            </a:r>
            <a:endParaRPr lang="id-ID" sz="2400" b="1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7BD5959-8840-44A5-87CE-1D0055119883}"/>
              </a:ext>
            </a:extLst>
          </p:cNvPr>
          <p:cNvSpPr txBox="1">
            <a:spLocks/>
          </p:cNvSpPr>
          <p:nvPr/>
        </p:nvSpPr>
        <p:spPr>
          <a:xfrm>
            <a:off x="3635896" y="836712"/>
            <a:ext cx="4534900" cy="582025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>
            <a:normAutofit lnSpcReduction="100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r>
              <a:rPr lang="en-US" sz="2000" dirty="0"/>
              <a:t>{ </a:t>
            </a:r>
          </a:p>
          <a:p>
            <a:pPr marL="109728" indent="0">
              <a:buNone/>
            </a:pPr>
            <a:r>
              <a:rPr lang="en-US" sz="2000" dirty="0"/>
              <a:t>      "book": [</a:t>
            </a:r>
          </a:p>
          <a:p>
            <a:pPr marL="109728" indent="0">
              <a:buNone/>
            </a:pPr>
            <a:r>
              <a:rPr lang="en-US" sz="2000" dirty="0"/>
              <a:t>	 { </a:t>
            </a:r>
          </a:p>
          <a:p>
            <a:pPr marL="109728" indent="0">
              <a:buNone/>
            </a:pPr>
            <a:r>
              <a:rPr lang="en-US" sz="2000" dirty="0"/>
              <a:t>	    "id":"01",</a:t>
            </a:r>
          </a:p>
          <a:p>
            <a:pPr marL="109728" indent="0">
              <a:buNone/>
            </a:pPr>
            <a:r>
              <a:rPr lang="en-US" sz="2000" dirty="0"/>
              <a:t> 	    "language": "Java", </a:t>
            </a:r>
          </a:p>
          <a:p>
            <a:pPr marL="109728" indent="0">
              <a:buNone/>
            </a:pPr>
            <a:r>
              <a:rPr lang="en-US" sz="2000" dirty="0"/>
              <a:t>	    "edition": "third", </a:t>
            </a:r>
          </a:p>
          <a:p>
            <a:pPr marL="109728" indent="0">
              <a:buNone/>
            </a:pPr>
            <a:r>
              <a:rPr lang="en-US" sz="2000" dirty="0"/>
              <a:t>	    "author": "Herbert </a:t>
            </a:r>
            <a:r>
              <a:rPr lang="en-US" sz="2000" dirty="0" err="1"/>
              <a:t>Schildt</a:t>
            </a:r>
            <a:r>
              <a:rPr lang="en-US" sz="2000" dirty="0"/>
              <a:t>" </a:t>
            </a:r>
          </a:p>
          <a:p>
            <a:pPr marL="109728" indent="0">
              <a:buNone/>
            </a:pPr>
            <a:r>
              <a:rPr lang="en-US" sz="2000" dirty="0"/>
              <a:t>	 }, </a:t>
            </a:r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r>
              <a:rPr lang="en-US" sz="2000" dirty="0"/>
              <a:t>	{ </a:t>
            </a:r>
          </a:p>
          <a:p>
            <a:pPr marL="109728" indent="0">
              <a:buNone/>
            </a:pPr>
            <a:r>
              <a:rPr lang="en-US" sz="2000" dirty="0"/>
              <a:t>	    "id":"07", </a:t>
            </a:r>
          </a:p>
          <a:p>
            <a:pPr marL="109728" indent="0">
              <a:buNone/>
            </a:pPr>
            <a:r>
              <a:rPr lang="en-US" sz="2000" dirty="0"/>
              <a:t>	    "language": "C++", </a:t>
            </a:r>
          </a:p>
          <a:p>
            <a:pPr marL="109728" indent="0">
              <a:buNone/>
            </a:pPr>
            <a:r>
              <a:rPr lang="en-US" sz="2000" dirty="0"/>
              <a:t>	    "edition": "second“, </a:t>
            </a:r>
          </a:p>
          <a:p>
            <a:pPr marL="109728" indent="0">
              <a:buNone/>
            </a:pPr>
            <a:r>
              <a:rPr lang="en-US" sz="2000" dirty="0"/>
              <a:t>	    "author": "</a:t>
            </a:r>
            <a:r>
              <a:rPr lang="en-US" sz="2000" dirty="0" err="1"/>
              <a:t>E.Balagurusamy</a:t>
            </a:r>
            <a:r>
              <a:rPr lang="en-US" sz="2000" dirty="0"/>
              <a:t>" </a:t>
            </a:r>
          </a:p>
          <a:p>
            <a:pPr marL="109728" indent="0">
              <a:buNone/>
            </a:pPr>
            <a:r>
              <a:rPr lang="en-US" sz="2000" dirty="0"/>
              <a:t>	}] </a:t>
            </a:r>
          </a:p>
          <a:p>
            <a:pPr marL="109728" indent="0">
              <a:buNone/>
            </a:pPr>
            <a:r>
              <a:rPr lang="en-US" sz="2000" dirty="0"/>
              <a:t>} </a:t>
            </a:r>
            <a:endParaRPr lang="id-ID" sz="2000" dirty="0"/>
          </a:p>
        </p:txBody>
      </p:sp>
    </p:spTree>
    <p:extLst>
      <p:ext uri="{BB962C8B-B14F-4D97-AF65-F5344CB8AC3E}">
        <p14:creationId xmlns:p14="http://schemas.microsoft.com/office/powerpoint/2010/main" val="514826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07EB476-9968-4BC2-A23D-88D0CA9D3F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1556792"/>
            <a:ext cx="7669489" cy="5155109"/>
          </a:xfr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96228D4-1C50-4901-A11F-EC4A03EB4356}"/>
              </a:ext>
            </a:extLst>
          </p:cNvPr>
          <p:cNvSpPr txBox="1">
            <a:spLocks/>
          </p:cNvSpPr>
          <p:nvPr/>
        </p:nvSpPr>
        <p:spPr>
          <a:xfrm>
            <a:off x="323528" y="908720"/>
            <a:ext cx="6781591" cy="765784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dirty="0"/>
              <a:t>JSON format supports the following data types: </a:t>
            </a:r>
            <a:endParaRPr lang="id-ID" sz="2400" b="1" dirty="0"/>
          </a:p>
        </p:txBody>
      </p:sp>
    </p:spTree>
    <p:extLst>
      <p:ext uri="{BB962C8B-B14F-4D97-AF65-F5344CB8AC3E}">
        <p14:creationId xmlns:p14="http://schemas.microsoft.com/office/powerpoint/2010/main" val="2639911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73386C45-40AB-433E-81EA-86B2FAC80C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270" y="2132856"/>
            <a:ext cx="8353459" cy="2877231"/>
          </a:xfr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B65F7F5-C932-4C18-B621-CF506D50EB70}"/>
              </a:ext>
            </a:extLst>
          </p:cNvPr>
          <p:cNvSpPr txBox="1">
            <a:spLocks/>
          </p:cNvSpPr>
          <p:nvPr/>
        </p:nvSpPr>
        <p:spPr>
          <a:xfrm>
            <a:off x="323528" y="722089"/>
            <a:ext cx="6781591" cy="765784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dirty="0"/>
              <a:t>Number :</a:t>
            </a:r>
            <a:endParaRPr lang="id-ID" sz="2400" b="1" dirty="0"/>
          </a:p>
        </p:txBody>
      </p:sp>
    </p:spTree>
    <p:extLst>
      <p:ext uri="{BB962C8B-B14F-4D97-AF65-F5344CB8AC3E}">
        <p14:creationId xmlns:p14="http://schemas.microsoft.com/office/powerpoint/2010/main" val="1815475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B65F7F5-C932-4C18-B621-CF506D50EB70}"/>
              </a:ext>
            </a:extLst>
          </p:cNvPr>
          <p:cNvSpPr txBox="1">
            <a:spLocks/>
          </p:cNvSpPr>
          <p:nvPr/>
        </p:nvSpPr>
        <p:spPr>
          <a:xfrm>
            <a:off x="323528" y="722089"/>
            <a:ext cx="6781591" cy="765784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dirty="0"/>
              <a:t>Number :</a:t>
            </a:r>
            <a:endParaRPr lang="id-ID" sz="2400" b="1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F9C2103-EDAB-4699-A8E3-AC06CFAC4A01}"/>
              </a:ext>
            </a:extLst>
          </p:cNvPr>
          <p:cNvSpPr txBox="1">
            <a:spLocks/>
          </p:cNvSpPr>
          <p:nvPr/>
        </p:nvSpPr>
        <p:spPr>
          <a:xfrm>
            <a:off x="1403648" y="4149080"/>
            <a:ext cx="8229600" cy="10081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Georgia"/>
              <a:buNone/>
            </a:pPr>
            <a:r>
              <a:rPr lang="en-US" sz="2400" b="1" dirty="0"/>
              <a:t>Syntax</a:t>
            </a:r>
          </a:p>
          <a:p>
            <a:pPr marL="109728" indent="0">
              <a:buNone/>
            </a:pPr>
            <a:r>
              <a:rPr lang="en-US" sz="2200" dirty="0" err="1"/>
              <a:t>var</a:t>
            </a:r>
            <a:r>
              <a:rPr lang="en-US" sz="2200" dirty="0"/>
              <a:t> </a:t>
            </a:r>
            <a:r>
              <a:rPr lang="en-US" sz="2200" dirty="0" err="1"/>
              <a:t>json</a:t>
            </a:r>
            <a:r>
              <a:rPr lang="en-US" sz="2200" dirty="0"/>
              <a:t>-object-name = {"string" : </a:t>
            </a:r>
            <a:r>
              <a:rPr lang="en-US" sz="2200" dirty="0" err="1"/>
              <a:t>number_value</a:t>
            </a:r>
            <a:r>
              <a:rPr lang="en-US" sz="2200" dirty="0"/>
              <a:t>, .......} </a:t>
            </a:r>
            <a:endParaRPr lang="en-US" sz="2200" b="1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692EFA8-69F6-45D5-9BF0-831C4573F755}"/>
              </a:ext>
            </a:extLst>
          </p:cNvPr>
          <p:cNvSpPr txBox="1">
            <a:spLocks/>
          </p:cNvSpPr>
          <p:nvPr/>
        </p:nvSpPr>
        <p:spPr>
          <a:xfrm>
            <a:off x="1403648" y="5373216"/>
            <a:ext cx="4248472" cy="10081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dirty="0"/>
              <a:t>Example</a:t>
            </a:r>
          </a:p>
          <a:p>
            <a:pPr marL="109728" indent="0">
              <a:buNone/>
            </a:pPr>
            <a:r>
              <a:rPr lang="en-US" sz="2400" dirty="0" err="1"/>
              <a:t>var</a:t>
            </a:r>
            <a:r>
              <a:rPr lang="en-US" sz="2400" dirty="0"/>
              <a:t> </a:t>
            </a:r>
            <a:r>
              <a:rPr lang="en-US" sz="2400" dirty="0" err="1"/>
              <a:t>obj</a:t>
            </a:r>
            <a:r>
              <a:rPr lang="en-US" sz="2400" dirty="0"/>
              <a:t> = {"marks": 97}</a:t>
            </a:r>
            <a:endParaRPr lang="en-US" sz="2200" b="1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6957F5FB-249A-4705-8A42-ADFA041F3419}"/>
              </a:ext>
            </a:extLst>
          </p:cNvPr>
          <p:cNvSpPr txBox="1">
            <a:spLocks/>
          </p:cNvSpPr>
          <p:nvPr/>
        </p:nvSpPr>
        <p:spPr>
          <a:xfrm>
            <a:off x="598303" y="1347380"/>
            <a:ext cx="8229600" cy="2448271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It is a double precision floating-point format in JavaScript and it depends on implementation</a:t>
            </a:r>
          </a:p>
          <a:p>
            <a:endParaRPr lang="en-US" sz="2400" dirty="0"/>
          </a:p>
          <a:p>
            <a:r>
              <a:rPr lang="en-US" sz="2400" dirty="0"/>
              <a:t>Octal and hexadecimal formats are not used</a:t>
            </a:r>
          </a:p>
          <a:p>
            <a:endParaRPr lang="en-US" sz="2400" dirty="0"/>
          </a:p>
          <a:p>
            <a:r>
              <a:rPr lang="en-US" sz="2400" dirty="0"/>
              <a:t>No </a:t>
            </a:r>
            <a:r>
              <a:rPr lang="en-US" sz="2400" dirty="0" err="1"/>
              <a:t>NaN</a:t>
            </a:r>
            <a:r>
              <a:rPr lang="en-US" sz="2400" dirty="0"/>
              <a:t> or Infinity is used in Number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3855869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B65F7F5-C932-4C18-B621-CF506D50EB70}"/>
              </a:ext>
            </a:extLst>
          </p:cNvPr>
          <p:cNvSpPr txBox="1">
            <a:spLocks/>
          </p:cNvSpPr>
          <p:nvPr/>
        </p:nvSpPr>
        <p:spPr>
          <a:xfrm>
            <a:off x="323528" y="722089"/>
            <a:ext cx="6781591" cy="765784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dirty="0"/>
              <a:t>String :</a:t>
            </a:r>
            <a:endParaRPr lang="id-ID" sz="24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6B03C47-9C55-4EEC-A74E-F75ADDC288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876" y="1271856"/>
            <a:ext cx="7855548" cy="4965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50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B65F7F5-C932-4C18-B621-CF506D50EB70}"/>
              </a:ext>
            </a:extLst>
          </p:cNvPr>
          <p:cNvSpPr txBox="1">
            <a:spLocks/>
          </p:cNvSpPr>
          <p:nvPr/>
        </p:nvSpPr>
        <p:spPr>
          <a:xfrm>
            <a:off x="323528" y="722089"/>
            <a:ext cx="6781591" cy="765784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dirty="0"/>
              <a:t>String :</a:t>
            </a:r>
            <a:endParaRPr lang="id-ID" sz="2400" b="1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94BED16-5023-4DAA-85B8-C3E9F7B7E077}"/>
              </a:ext>
            </a:extLst>
          </p:cNvPr>
          <p:cNvSpPr txBox="1">
            <a:spLocks/>
          </p:cNvSpPr>
          <p:nvPr/>
        </p:nvSpPr>
        <p:spPr>
          <a:xfrm>
            <a:off x="1259632" y="3865932"/>
            <a:ext cx="8229600" cy="10081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Georgia"/>
              <a:buNone/>
            </a:pPr>
            <a:r>
              <a:rPr lang="en-US" sz="2400" b="1" dirty="0"/>
              <a:t>Syntax</a:t>
            </a:r>
          </a:p>
          <a:p>
            <a:pPr marL="109728" indent="0">
              <a:buNone/>
            </a:pPr>
            <a:r>
              <a:rPr lang="en-US" sz="2400" dirty="0" err="1"/>
              <a:t>var</a:t>
            </a:r>
            <a:r>
              <a:rPr lang="en-US" sz="2400" dirty="0"/>
              <a:t> </a:t>
            </a:r>
            <a:r>
              <a:rPr lang="en-US" sz="2400" dirty="0" err="1"/>
              <a:t>json</a:t>
            </a:r>
            <a:r>
              <a:rPr lang="en-US" sz="2400" dirty="0"/>
              <a:t>-object-name = { string : "string value", .......}</a:t>
            </a:r>
            <a:r>
              <a:rPr lang="en-US" sz="2200" dirty="0"/>
              <a:t> </a:t>
            </a:r>
            <a:endParaRPr lang="en-US" sz="22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E2BBA8A8-6170-4330-9BE4-E5A5C5166463}"/>
              </a:ext>
            </a:extLst>
          </p:cNvPr>
          <p:cNvSpPr txBox="1">
            <a:spLocks/>
          </p:cNvSpPr>
          <p:nvPr/>
        </p:nvSpPr>
        <p:spPr>
          <a:xfrm>
            <a:off x="1259632" y="5090068"/>
            <a:ext cx="5040560" cy="10081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dirty="0"/>
              <a:t>Example</a:t>
            </a:r>
          </a:p>
          <a:p>
            <a:pPr marL="109728" indent="0">
              <a:buNone/>
            </a:pPr>
            <a:r>
              <a:rPr lang="en-US" sz="2400" dirty="0" err="1"/>
              <a:t>var</a:t>
            </a:r>
            <a:r>
              <a:rPr lang="en-US" sz="2400" dirty="0"/>
              <a:t> </a:t>
            </a:r>
            <a:r>
              <a:rPr lang="en-US" sz="2400" dirty="0" err="1"/>
              <a:t>obj</a:t>
            </a:r>
            <a:r>
              <a:rPr lang="en-US" sz="2400" dirty="0"/>
              <a:t> = {"name": "Amit"} </a:t>
            </a:r>
            <a:endParaRPr lang="en-US" sz="2200" b="1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C3E5190-5D6C-4F14-BC1D-3EBB94BDB377}"/>
              </a:ext>
            </a:extLst>
          </p:cNvPr>
          <p:cNvSpPr txBox="1">
            <a:spLocks/>
          </p:cNvSpPr>
          <p:nvPr/>
        </p:nvSpPr>
        <p:spPr>
          <a:xfrm>
            <a:off x="391669" y="1413146"/>
            <a:ext cx="8229600" cy="226578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It is a sequence of zero or more double quoted Unicode characters with backslash escaping</a:t>
            </a:r>
          </a:p>
          <a:p>
            <a:pPr marL="109728" indent="0">
              <a:buNone/>
            </a:pPr>
            <a:endParaRPr lang="en-US" sz="2400" dirty="0"/>
          </a:p>
          <a:p>
            <a:r>
              <a:rPr lang="en-US" sz="2400" dirty="0"/>
              <a:t>Character is a single character string i.e. a string with length 1</a:t>
            </a:r>
          </a:p>
        </p:txBody>
      </p:sp>
    </p:spTree>
    <p:extLst>
      <p:ext uri="{BB962C8B-B14F-4D97-AF65-F5344CB8AC3E}">
        <p14:creationId xmlns:p14="http://schemas.microsoft.com/office/powerpoint/2010/main" val="2172173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B65F7F5-C932-4C18-B621-CF506D50EB70}"/>
              </a:ext>
            </a:extLst>
          </p:cNvPr>
          <p:cNvSpPr txBox="1">
            <a:spLocks/>
          </p:cNvSpPr>
          <p:nvPr/>
        </p:nvSpPr>
        <p:spPr>
          <a:xfrm>
            <a:off x="323528" y="722089"/>
            <a:ext cx="6781591" cy="765784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dirty="0"/>
              <a:t>Boolean :</a:t>
            </a:r>
            <a:endParaRPr lang="id-ID" sz="2400" b="1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94BED16-5023-4DAA-85B8-C3E9F7B7E077}"/>
              </a:ext>
            </a:extLst>
          </p:cNvPr>
          <p:cNvSpPr txBox="1">
            <a:spLocks/>
          </p:cNvSpPr>
          <p:nvPr/>
        </p:nvSpPr>
        <p:spPr>
          <a:xfrm>
            <a:off x="683568" y="2924944"/>
            <a:ext cx="8229600" cy="10081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Georgia"/>
              <a:buNone/>
            </a:pPr>
            <a:r>
              <a:rPr lang="en-US" sz="2400" b="1" dirty="0"/>
              <a:t>Syntax</a:t>
            </a:r>
          </a:p>
          <a:p>
            <a:pPr marL="109728" indent="0">
              <a:buNone/>
            </a:pPr>
            <a:r>
              <a:rPr lang="en-US" sz="2400" dirty="0" err="1"/>
              <a:t>var</a:t>
            </a:r>
            <a:r>
              <a:rPr lang="en-US" sz="2400" dirty="0"/>
              <a:t> </a:t>
            </a:r>
            <a:r>
              <a:rPr lang="en-US" sz="2400" dirty="0" err="1"/>
              <a:t>json</a:t>
            </a:r>
            <a:r>
              <a:rPr lang="en-US" sz="2400" dirty="0"/>
              <a:t>-object-name = { string : true/false, .......}</a:t>
            </a:r>
            <a:endParaRPr lang="en-US" sz="22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E2BBA8A8-6170-4330-9BE4-E5A5C5166463}"/>
              </a:ext>
            </a:extLst>
          </p:cNvPr>
          <p:cNvSpPr txBox="1">
            <a:spLocks/>
          </p:cNvSpPr>
          <p:nvPr/>
        </p:nvSpPr>
        <p:spPr>
          <a:xfrm>
            <a:off x="683568" y="4111532"/>
            <a:ext cx="8229600" cy="10081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dirty="0"/>
              <a:t>Example</a:t>
            </a:r>
          </a:p>
          <a:p>
            <a:pPr marL="109728" indent="0">
              <a:buNone/>
            </a:pPr>
            <a:r>
              <a:rPr lang="en-US" sz="2400" dirty="0" err="1"/>
              <a:t>var</a:t>
            </a:r>
            <a:r>
              <a:rPr lang="en-US" sz="2400" dirty="0"/>
              <a:t> </a:t>
            </a:r>
            <a:r>
              <a:rPr lang="en-US" sz="2400" dirty="0" err="1"/>
              <a:t>obj</a:t>
            </a:r>
            <a:r>
              <a:rPr lang="en-US" sz="2400" dirty="0"/>
              <a:t> = {"name": "Amit", "marks": 97, "distinction": true}</a:t>
            </a:r>
            <a:endParaRPr lang="en-US" sz="2200" b="1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0B96701-77D3-4F75-8B10-554E121A9D26}"/>
              </a:ext>
            </a:extLst>
          </p:cNvPr>
          <p:cNvSpPr txBox="1">
            <a:spLocks/>
          </p:cNvSpPr>
          <p:nvPr/>
        </p:nvSpPr>
        <p:spPr>
          <a:xfrm>
            <a:off x="358311" y="1847960"/>
            <a:ext cx="6781591" cy="76578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It includes true or false values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7332050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3193</TotalTime>
  <Words>1119</Words>
  <Application>Microsoft Office PowerPoint</Application>
  <PresentationFormat>On-screen Show (4:3)</PresentationFormat>
  <Paragraphs>227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Calibri</vt:lpstr>
      <vt:lpstr>Georgia</vt:lpstr>
      <vt:lpstr>Trebuchet MS</vt:lpstr>
      <vt:lpstr>Wingdings 2</vt:lpstr>
      <vt:lpstr>Urban</vt:lpstr>
      <vt:lpstr>JSON Object and JSON Schema</vt:lpstr>
      <vt:lpstr>JSON Syntax &amp; Data Types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JSON Object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JSON Schema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tugasm-PC</cp:lastModifiedBy>
  <cp:revision>338</cp:revision>
  <dcterms:created xsi:type="dcterms:W3CDTF">2011-09-16T02:11:44Z</dcterms:created>
  <dcterms:modified xsi:type="dcterms:W3CDTF">2017-12-17T03:01:49Z</dcterms:modified>
</cp:coreProperties>
</file>