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61" r:id="rId6"/>
    <p:sldId id="260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A8382F8-9CB5-42EC-93F9-2CEE9D83D304}">
          <p14:sldIdLst>
            <p14:sldId id="256"/>
            <p14:sldId id="264"/>
          </p14:sldIdLst>
        </p14:section>
        <p14:section name="Tentang &amp; Mengapa JSON" id="{1CD57525-BEC3-4D7B-84F1-0E521C64929B}">
          <p14:sldIdLst>
            <p14:sldId id="258"/>
            <p14:sldId id="257"/>
            <p14:sldId id="261"/>
            <p14:sldId id="260"/>
          </p14:sldIdLst>
        </p14:section>
        <p14:section name="Contoh JSON Sederhana" id="{078055EA-8026-43BE-8E14-8B4CA3ED9245}">
          <p14:sldIdLst>
            <p14:sldId id="259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350">
                <a:solidFill>
                  <a:schemeClr val="bg1"/>
                </a:solidFill>
              </a:defRPr>
            </a:lvl1pPr>
          </a:lstStyle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8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1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9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bg1"/>
                </a:solidFill>
              </a:rPr>
              <a:t>Augury El Rayeb, </a:t>
            </a:r>
            <a:r>
              <a:rPr lang="en-US" sz="900" dirty="0" err="1" smtClean="0">
                <a:solidFill>
                  <a:schemeClr val="bg1"/>
                </a:solidFill>
              </a:rPr>
              <a:t>S.Kom</a:t>
            </a:r>
            <a:r>
              <a:rPr lang="en-US" sz="9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bg1"/>
                </a:solidFill>
              </a:rPr>
              <a:t>Basis Data </a:t>
            </a:r>
            <a:r>
              <a:rPr lang="en-US" sz="900" dirty="0" err="1" smtClean="0">
                <a:solidFill>
                  <a:schemeClr val="bg1"/>
                </a:solidFill>
              </a:rPr>
              <a:t>Lanjutan</a:t>
            </a:r>
            <a:r>
              <a:rPr lang="en-US" sz="900" baseline="0" dirty="0" smtClean="0">
                <a:solidFill>
                  <a:schemeClr val="bg1"/>
                </a:solidFill>
              </a:rPr>
              <a:t> | IST407</a:t>
            </a:r>
            <a:endParaRPr lang="id-ID" sz="9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5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0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6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3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21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7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35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3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15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5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600">
                <a:solidFill>
                  <a:schemeClr val="accent2"/>
                </a:solidFill>
              </a:defRPr>
            </a:lvl1pPr>
          </a:lstStyle>
          <a:p>
            <a:fld id="{6953160F-19A6-4992-B552-E8126D13539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6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350">
                <a:solidFill>
                  <a:srgbClr val="FFFFFF"/>
                </a:solidFill>
              </a:defRPr>
            </a:lvl1pPr>
          </a:lstStyle>
          <a:p>
            <a:fld id="{0D9EAEEC-32E6-46DB-8041-9F72484205C4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3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74320" indent="-192024" algn="l" rtl="0" eaLnBrk="1" latinLnBrk="0" hangingPunct="1">
        <a:spcBef>
          <a:spcPts val="225"/>
        </a:spcBef>
        <a:buClr>
          <a:schemeClr val="accent3"/>
        </a:buClr>
        <a:buFont typeface="Georgia"/>
        <a:buChar char="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185166" algn="l" rtl="0" eaLnBrk="1" latinLnBrk="0" hangingPunct="1">
        <a:spcBef>
          <a:spcPts val="225"/>
        </a:spcBef>
        <a:buClr>
          <a:schemeClr val="accent2"/>
        </a:buClr>
        <a:buFont typeface="Georgia"/>
        <a:buChar char="▫"/>
        <a:defRPr kumimoji="0" sz="195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92658" indent="-164592" algn="l" rtl="0" eaLnBrk="1" latinLnBrk="0" hangingPunct="1">
        <a:spcBef>
          <a:spcPts val="225"/>
        </a:spcBef>
        <a:buClr>
          <a:schemeClr val="accent1"/>
        </a:buClr>
        <a:buFont typeface="Wingdings 2"/>
        <a:buChar char=""/>
        <a:defRPr kumimoji="0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84682" indent="-150876" algn="l" rtl="0" eaLnBrk="1" latinLnBrk="0" hangingPunct="1">
        <a:spcBef>
          <a:spcPts val="225"/>
        </a:spcBef>
        <a:buClr>
          <a:schemeClr val="accent1"/>
        </a:buClr>
        <a:buFont typeface="Wingdings 2"/>
        <a:buChar char=""/>
        <a:defRPr kumimoji="0" sz="16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42416" indent="-137160" algn="l" rtl="0" eaLnBrk="1" latinLnBrk="0" hangingPunct="1">
        <a:spcBef>
          <a:spcPts val="225"/>
        </a:spcBef>
        <a:buClr>
          <a:schemeClr val="accent3"/>
        </a:buClr>
        <a:buFont typeface="Georgia"/>
        <a:buChar char="▫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3"/>
        </a:buClr>
        <a:buFont typeface="Georgia"/>
        <a:buChar char="▫"/>
        <a:defRPr kumimoji="0" sz="135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3"/>
        </a:buClr>
        <a:buFont typeface="Georgia"/>
        <a:buChar char="▫"/>
        <a:defRPr kumimoji="0" sz="12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3"/>
        </a:buClr>
        <a:buFont typeface="Georgia"/>
        <a:buChar char="◦"/>
        <a:defRPr kumimoji="0" sz="1125" kern="1200">
          <a:solidFill>
            <a:schemeClr val="accent3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3"/>
        </a:buClr>
        <a:buFont typeface="Georgia"/>
        <a:buChar char="◦"/>
        <a:defRPr kumimoji="0" sz="105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#1 Intro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9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Dalam mengerjakan tugas harap perhatikan komponen penilaian yang tertuang dalam RPS</a:t>
            </a:r>
          </a:p>
          <a:p>
            <a:endParaRPr lang="sv-SE" dirty="0" smtClean="0"/>
          </a:p>
          <a:p>
            <a:r>
              <a:rPr lang="sv-SE" dirty="0" smtClean="0"/>
              <a:t>Komponen </a:t>
            </a:r>
            <a:r>
              <a:rPr lang="sv-SE" dirty="0"/>
              <a:t>Penilaian</a:t>
            </a:r>
          </a:p>
          <a:p>
            <a:pPr lvl="1"/>
            <a:r>
              <a:rPr lang="sv-SE" dirty="0"/>
              <a:t>Tugas 1	: 20%</a:t>
            </a:r>
          </a:p>
          <a:p>
            <a:pPr lvl="1"/>
            <a:r>
              <a:rPr lang="sv-SE" dirty="0"/>
              <a:t>Tugas 2	: 10%</a:t>
            </a:r>
          </a:p>
          <a:p>
            <a:pPr lvl="1"/>
            <a:r>
              <a:rPr lang="sv-SE" dirty="0"/>
              <a:t>Tugas 3	: 15%</a:t>
            </a:r>
          </a:p>
          <a:p>
            <a:pPr lvl="1"/>
            <a:r>
              <a:rPr lang="sv-SE" dirty="0"/>
              <a:t>UTS	: 25%</a:t>
            </a:r>
          </a:p>
          <a:p>
            <a:pPr lvl="1"/>
            <a:r>
              <a:rPr lang="sv-SE" dirty="0"/>
              <a:t>UAS	: 30%</a:t>
            </a:r>
          </a:p>
        </p:txBody>
      </p:sp>
    </p:spTree>
    <p:extLst>
      <p:ext uri="{BB962C8B-B14F-4D97-AF65-F5344CB8AC3E}">
        <p14:creationId xmlns:p14="http://schemas.microsoft.com/office/powerpoint/2010/main" val="142009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JSON </a:t>
            </a:r>
            <a:r>
              <a:rPr lang="en-US" dirty="0" smtClean="0">
                <a:sym typeface="Wingdings" panose="05000000000000000000" pitchFamily="2" charset="2"/>
              </a:rPr>
              <a:t> JavaScript Object Notation</a:t>
            </a:r>
          </a:p>
          <a:p>
            <a:r>
              <a:rPr lang="en-US" dirty="0">
                <a:sym typeface="Wingdings" panose="05000000000000000000" pitchFamily="2" charset="2"/>
              </a:rPr>
              <a:t>JSON  Bahasa </a:t>
            </a:r>
            <a:r>
              <a:rPr lang="en-US" dirty="0" err="1">
                <a:sym typeface="Wingdings" panose="05000000000000000000" pitchFamily="2" charset="2"/>
              </a:rPr>
              <a:t>pertukaran</a:t>
            </a:r>
            <a:r>
              <a:rPr lang="en-US" dirty="0">
                <a:sym typeface="Wingdings" panose="05000000000000000000" pitchFamily="2" charset="2"/>
              </a:rPr>
              <a:t> data (</a:t>
            </a:r>
            <a:r>
              <a:rPr lang="en-US" i="1" dirty="0">
                <a:sym typeface="Wingdings" panose="05000000000000000000" pitchFamily="2" charset="2"/>
              </a:rPr>
              <a:t>data-interchange language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i="1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JSON  </a:t>
            </a:r>
            <a:r>
              <a:rPr lang="en-US" dirty="0" err="1" smtClean="0">
                <a:sym typeface="Wingdings" panose="05000000000000000000" pitchFamily="2" charset="2"/>
              </a:rPr>
              <a:t>Suatu</a:t>
            </a:r>
            <a:r>
              <a:rPr lang="en-US" dirty="0" smtClean="0">
                <a:sym typeface="Wingdings" panose="05000000000000000000" pitchFamily="2" charset="2"/>
              </a:rPr>
              <a:t> format </a:t>
            </a:r>
            <a:r>
              <a:rPr lang="en-US" dirty="0" err="1" smtClean="0">
                <a:sym typeface="Wingdings" panose="05000000000000000000" pitchFamily="2" charset="2"/>
              </a:rPr>
              <a:t>pertukaran</a:t>
            </a:r>
            <a:r>
              <a:rPr lang="en-US" dirty="0" smtClean="0">
                <a:sym typeface="Wingdings" panose="05000000000000000000" pitchFamily="2" charset="2"/>
              </a:rPr>
              <a:t> data yang </a:t>
            </a:r>
            <a:r>
              <a:rPr lang="en-US" dirty="0" err="1" smtClean="0">
                <a:sym typeface="Wingdings" panose="05000000000000000000" pitchFamily="2" charset="2"/>
              </a:rPr>
              <a:t>ringan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JSON  </a:t>
            </a:r>
            <a:r>
              <a:rPr lang="en-US" dirty="0" err="1" smtClean="0">
                <a:sym typeface="Wingdings" panose="05000000000000000000" pitchFamily="2" charset="2"/>
              </a:rPr>
              <a:t>Mudah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dimengerti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oleh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manusia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JSON  </a:t>
            </a:r>
            <a:r>
              <a:rPr lang="en-US" dirty="0" err="1" smtClean="0">
                <a:sym typeface="Wingdings" panose="05000000000000000000" pitchFamily="2" charset="2"/>
              </a:rPr>
              <a:t>Mudah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dibuat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i="1" dirty="0" smtClean="0">
                <a:sym typeface="Wingdings" panose="05000000000000000000" pitchFamily="2" charset="2"/>
              </a:rPr>
              <a:t>generate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 err="1" smtClean="0">
                <a:sym typeface="Wingdings" panose="05000000000000000000" pitchFamily="2" charset="2"/>
              </a:rPr>
              <a:t>oleh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mesin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JSON  </a:t>
            </a:r>
            <a:r>
              <a:rPr lang="en-US" dirty="0" err="1" smtClean="0">
                <a:sym typeface="Wingdings" panose="05000000000000000000" pitchFamily="2" charset="2"/>
              </a:rPr>
              <a:t>Mudah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diurai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i="1" dirty="0" smtClean="0">
                <a:sym typeface="Wingdings" panose="05000000000000000000" pitchFamily="2" charset="2"/>
              </a:rPr>
              <a:t>parse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 err="1" smtClean="0">
                <a:sym typeface="Wingdings" panose="05000000000000000000" pitchFamily="2" charset="2"/>
              </a:rPr>
              <a:t>oleh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mesin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JSON  </a:t>
            </a:r>
            <a:r>
              <a:rPr lang="en-US" dirty="0" err="1" smtClean="0">
                <a:sym typeface="Wingdings" panose="05000000000000000000" pitchFamily="2" charset="2"/>
              </a:rPr>
              <a:t>Berbasis</a:t>
            </a:r>
            <a:r>
              <a:rPr lang="en-US" dirty="0" smtClean="0">
                <a:sym typeface="Wingdings" panose="05000000000000000000" pitchFamily="2" charset="2"/>
              </a:rPr>
              <a:t> subset </a:t>
            </a:r>
            <a:r>
              <a:rPr lang="en-US" dirty="0" err="1" smtClean="0">
                <a:sym typeface="Wingdings" panose="05000000000000000000" pitchFamily="2" charset="2"/>
              </a:rPr>
              <a:t>bahasa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pemrograman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javascript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5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Struktur Data </a:t>
            </a:r>
            <a:r>
              <a:rPr lang="en-US" dirty="0" err="1" smtClean="0"/>
              <a:t>pada</a:t>
            </a:r>
            <a:r>
              <a:rPr lang="en-US" dirty="0" smtClean="0"/>
              <a:t>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JSON </a:t>
            </a:r>
            <a:r>
              <a:rPr lang="it-IT" dirty="0" smtClean="0"/>
              <a:t>dibangun </a:t>
            </a:r>
            <a:r>
              <a:rPr lang="it-IT" dirty="0"/>
              <a:t>di atas dua </a:t>
            </a:r>
            <a:r>
              <a:rPr lang="it-IT" dirty="0" smtClean="0"/>
              <a:t>struktur:</a:t>
            </a:r>
          </a:p>
          <a:p>
            <a:r>
              <a:rPr lang="en-US" dirty="0" smtClean="0"/>
              <a:t>Object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Kumpulan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/</a:t>
            </a:r>
            <a:r>
              <a:rPr lang="en-US" dirty="0" err="1" smtClean="0"/>
              <a:t>nilai</a:t>
            </a:r>
            <a:r>
              <a:rPr lang="en-US" dirty="0" smtClean="0"/>
              <a:t>,</a:t>
            </a:r>
          </a:p>
          <a:p>
            <a:pPr marL="301752" lvl="1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object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/>
              <a:t>{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ditutup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}</a:t>
            </a:r>
            <a:r>
              <a:rPr lang="en-US" dirty="0" smtClean="0"/>
              <a:t>. </a:t>
            </a:r>
          </a:p>
          <a:p>
            <a:pPr marL="301752" lvl="1" indent="0">
              <a:buNone/>
            </a:pP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/</a:t>
            </a:r>
            <a:r>
              <a:rPr lang="en-US" dirty="0" err="1" smtClean="0"/>
              <a:t>nilai</a:t>
            </a:r>
            <a:r>
              <a:rPr lang="en-US" dirty="0" smtClean="0"/>
              <a:t> 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b="1" dirty="0" smtClean="0"/>
              <a:t>,</a:t>
            </a:r>
            <a:r>
              <a:rPr lang="en-US" dirty="0" smtClean="0"/>
              <a:t> (</a:t>
            </a:r>
            <a:r>
              <a:rPr lang="en-US" dirty="0" err="1" smtClean="0"/>
              <a:t>koma</a:t>
            </a:r>
            <a:r>
              <a:rPr lang="en-US" dirty="0" smtClean="0"/>
              <a:t>).</a:t>
            </a:r>
          </a:p>
          <a:p>
            <a:pPr marL="82296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Array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terurut</a:t>
            </a:r>
            <a:r>
              <a:rPr lang="en-US" dirty="0" smtClean="0"/>
              <a:t>.</a:t>
            </a:r>
          </a:p>
          <a:p>
            <a:pPr marL="301752" lvl="1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array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[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ditutup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smtClean="0"/>
              <a:t>]</a:t>
            </a:r>
            <a:r>
              <a:rPr lang="en-US" dirty="0" smtClean="0"/>
              <a:t>. </a:t>
            </a:r>
          </a:p>
          <a:p>
            <a:pPr marL="301752" lvl="1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b="1" dirty="0" smtClean="0"/>
              <a:t>,</a:t>
            </a:r>
            <a:r>
              <a:rPr lang="en-US" dirty="0" smtClean="0"/>
              <a:t> (</a:t>
            </a:r>
            <a:r>
              <a:rPr lang="en-US" dirty="0" err="1" smtClean="0"/>
              <a:t>koma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903" y="3435733"/>
            <a:ext cx="5190469" cy="10744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903" y="5713926"/>
            <a:ext cx="5190469" cy="110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Struktur Data </a:t>
            </a:r>
            <a:r>
              <a:rPr lang="en-US" dirty="0" err="1"/>
              <a:t>pada</a:t>
            </a:r>
            <a:r>
              <a:rPr lang="en-US" dirty="0"/>
              <a:t>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JSON</a:t>
            </a:r>
          </a:p>
          <a:p>
            <a:pPr marL="308610" lvl="1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JSON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/>
              <a:t> (string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/>
              <a:t>double quotes, </a:t>
            </a:r>
            <a:r>
              <a:rPr lang="en-US" dirty="0" err="1" smtClean="0"/>
              <a:t>atau</a:t>
            </a:r>
            <a:r>
              <a:rPr lang="en-US" dirty="0" smtClean="0"/>
              <a:t> number</a:t>
            </a:r>
            <a:r>
              <a:rPr lang="en-US" dirty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/>
              <a:t>true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/>
              <a:t>false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/>
              <a:t>null)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bersarang</a:t>
            </a:r>
            <a:r>
              <a:rPr lang="en-US" dirty="0" smtClean="0"/>
              <a:t> (</a:t>
            </a:r>
            <a:r>
              <a:rPr lang="en-US" i="1" dirty="0" smtClean="0"/>
              <a:t>nested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185" y="3422152"/>
            <a:ext cx="6257105" cy="297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62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Struktur Data </a:t>
            </a:r>
            <a:r>
              <a:rPr lang="en-US" dirty="0" err="1"/>
              <a:t>pada</a:t>
            </a:r>
            <a:r>
              <a:rPr lang="en-US" dirty="0"/>
              <a:t>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data </a:t>
            </a:r>
            <a:r>
              <a:rPr lang="en-US" dirty="0" err="1" smtClean="0"/>
              <a:t>dasar</a:t>
            </a:r>
            <a:r>
              <a:rPr lang="en-US" dirty="0" smtClean="0"/>
              <a:t> JSON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93916"/>
              </p:ext>
            </p:extLst>
          </p:nvPr>
        </p:nvGraphicFramePr>
        <p:xfrm>
          <a:off x="1524000" y="2416503"/>
          <a:ext cx="6096000" cy="373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58272246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34007089"/>
                    </a:ext>
                  </a:extLst>
                </a:gridCol>
              </a:tblGrid>
              <a:tr h="6945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Example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8134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5, 5.435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189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Dhimas</a:t>
                      </a:r>
                      <a:r>
                        <a:rPr lang="en-US" dirty="0" smtClean="0"/>
                        <a:t> Z”, ‘</a:t>
                      </a:r>
                      <a:r>
                        <a:rPr lang="en-US" dirty="0" err="1" smtClean="0"/>
                        <a:t>Dava</a:t>
                      </a:r>
                      <a:r>
                        <a:rPr lang="en-US" dirty="0" smtClean="0"/>
                        <a:t>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47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 false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92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[ 1,2,3,4.5 ]</a:t>
                      </a:r>
                    </a:p>
                    <a:p>
                      <a:r>
                        <a:rPr lang="en-US" dirty="0" smtClean="0"/>
                        <a:t>[“</a:t>
                      </a:r>
                      <a:r>
                        <a:rPr lang="en-US" dirty="0" err="1" smtClean="0"/>
                        <a:t>Dava</a:t>
                      </a:r>
                      <a:r>
                        <a:rPr lang="en-US" dirty="0" smtClean="0"/>
                        <a:t>”,”</a:t>
                      </a:r>
                      <a:r>
                        <a:rPr lang="en-US" dirty="0" err="1" smtClean="0"/>
                        <a:t>Dhimas</a:t>
                      </a:r>
                      <a:r>
                        <a:rPr lang="en-US" dirty="0" smtClean="0"/>
                        <a:t>”,”</a:t>
                      </a:r>
                      <a:r>
                        <a:rPr lang="en-US" dirty="0" err="1" smtClean="0"/>
                        <a:t>Riskha</a:t>
                      </a:r>
                      <a:r>
                        <a:rPr lang="en-US" dirty="0" smtClean="0"/>
                        <a:t>”]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17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 “Nama”: “</a:t>
                      </a:r>
                      <a:r>
                        <a:rPr lang="en-US" dirty="0" err="1" smtClean="0"/>
                        <a:t>Dhimas</a:t>
                      </a:r>
                      <a:r>
                        <a:rPr lang="en-US" dirty="0" smtClean="0"/>
                        <a:t>”,</a:t>
                      </a:r>
                    </a:p>
                    <a:p>
                      <a:r>
                        <a:rPr lang="en-US" dirty="0" smtClean="0"/>
                        <a:t>    “</a:t>
                      </a:r>
                      <a:r>
                        <a:rPr lang="en-US" dirty="0" err="1" smtClean="0"/>
                        <a:t>Usia</a:t>
                      </a:r>
                      <a:r>
                        <a:rPr lang="en-US" dirty="0" smtClean="0"/>
                        <a:t>” : 20,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05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91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56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Contoh </a:t>
            </a:r>
            <a:r>
              <a:rPr lang="en-US" dirty="0" err="1" smtClean="0"/>
              <a:t>penulisan</a:t>
            </a:r>
            <a:r>
              <a:rPr lang="en-US" dirty="0" smtClean="0"/>
              <a:t> JSON: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Sebagai</a:t>
            </a:r>
            <a:r>
              <a:rPr lang="en-US" dirty="0" smtClean="0"/>
              <a:t> object: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Sebagai</a:t>
            </a:r>
            <a:r>
              <a:rPr lang="en-US" dirty="0" smtClean="0"/>
              <a:t> Array: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7998" y="3059913"/>
            <a:ext cx="4204137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	"Nama":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Riskha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“Tinggi": 155.50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Usia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35,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Menikah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": false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7997" y="5273842"/>
            <a:ext cx="42041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[“Dava”,”Dhimas”,”Riskha”]</a:t>
            </a:r>
          </a:p>
        </p:txBody>
      </p:sp>
    </p:spTree>
    <p:extLst>
      <p:ext uri="{BB962C8B-B14F-4D97-AF65-F5344CB8AC3E}">
        <p14:creationId xmlns:p14="http://schemas.microsoft.com/office/powerpoint/2010/main" val="17459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Contoh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848302"/>
            <a:ext cx="8529145" cy="341994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82296" indent="0">
              <a:buNone/>
              <a:tabLst>
                <a:tab pos="461963" algn="l"/>
              </a:tabLs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'{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"Augury",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46,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pekerjaan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Dosen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}';</a:t>
            </a:r>
          </a:p>
          <a:p>
            <a:pPr marL="82296" indent="0">
              <a:buNone/>
              <a:tabLst>
                <a:tab pos="46196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anggota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JSON.parse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teks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2296" indent="0">
              <a:buNone/>
              <a:tabLst>
                <a:tab pos="461963" algn="l"/>
              </a:tabLs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alert("Nama: " +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anggota.nama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"\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nUsia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" +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anggota.usia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"\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nPekerjaan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" +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anggota.pekerjaan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marL="82296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marL="82296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581337" y="2191241"/>
            <a:ext cx="5293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Contoh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smtClean="0"/>
              <a:t>JSON </a:t>
            </a:r>
            <a:r>
              <a:rPr lang="en-US" dirty="0" err="1" smtClean="0"/>
              <a:t>dalam</a:t>
            </a:r>
            <a:r>
              <a:rPr lang="en-US" dirty="0" smtClean="0"/>
              <a:t> Script </a:t>
            </a:r>
            <a:r>
              <a:rPr lang="en-US" dirty="0" err="1" smtClean="0"/>
              <a:t>pada</a:t>
            </a:r>
            <a:r>
              <a:rPr lang="en-US" dirty="0" smtClean="0"/>
              <a:t>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4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13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</Template>
  <TotalTime>416</TotalTime>
  <Words>255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Courier New</vt:lpstr>
      <vt:lpstr>Georgia</vt:lpstr>
      <vt:lpstr>Trebuchet MS</vt:lpstr>
      <vt:lpstr>Wingdings</vt:lpstr>
      <vt:lpstr>Wingdings 2</vt:lpstr>
      <vt:lpstr>Urban</vt:lpstr>
      <vt:lpstr>JSON</vt:lpstr>
      <vt:lpstr>Mekanisme Kelas</vt:lpstr>
      <vt:lpstr>Tentang dan Mengapa JSON</vt:lpstr>
      <vt:lpstr>Struktur Data pada JSON</vt:lpstr>
      <vt:lpstr>Struktur Data pada JSON</vt:lpstr>
      <vt:lpstr>Struktur Data pada JSON</vt:lpstr>
      <vt:lpstr>Contoh JSON</vt:lpstr>
      <vt:lpstr>Contoh JSON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Augury El Rayeb</dc:creator>
  <cp:lastModifiedBy>Augury El Rayeb</cp:lastModifiedBy>
  <cp:revision>16</cp:revision>
  <dcterms:created xsi:type="dcterms:W3CDTF">2017-08-29T13:05:39Z</dcterms:created>
  <dcterms:modified xsi:type="dcterms:W3CDTF">2017-12-14T13:56:14Z</dcterms:modified>
</cp:coreProperties>
</file>