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132" autoAdjust="0"/>
  </p:normalViewPr>
  <p:slideViewPr>
    <p:cSldViewPr>
      <p:cViewPr varScale="1">
        <p:scale>
          <a:sx n="70" d="100"/>
          <a:sy n="70" d="100"/>
        </p:scale>
        <p:origin x="66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61433-1EE6-4F47-A6CB-774923FD366A}" type="datetimeFigureOut">
              <a:rPr lang="id-ID" smtClean="0"/>
              <a:t>24/04/2015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86BFE-B9F6-487E-BF5A-CA54CDE1990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975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/>
              <a:t>Don’t review others</a:t>
            </a:r>
            <a:r>
              <a:rPr lang="id-ID" baseline="0" dirty="0" smtClean="0"/>
              <a:t>, ask them on how they want to be evaluated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6BFE-B9F6-487E-BF5A-CA54CDE19909}" type="slidenum">
              <a:rPr lang="id-ID" smtClean="0"/>
              <a:t>17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9244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/>
              <a:t>Should be conducted before project</a:t>
            </a:r>
            <a:r>
              <a:rPr lang="id-ID" baseline="0" dirty="0" smtClean="0"/>
              <a:t> member assigned to another project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Focus on MOV and Project Management Knowledge areas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6BFE-B9F6-487E-BF5A-CA54CDE19909}" type="slidenum">
              <a:rPr lang="id-ID" smtClean="0"/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8218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86BFE-B9F6-487E-BF5A-CA54CDE19909}" type="slidenum">
              <a:rPr lang="id-ID" smtClean="0"/>
              <a:t>19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9746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8A2B-16C3-4DCF-B60C-336CA3B4CBE0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36133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4188-A7F7-4C83-8E11-9ECE92C1457E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6504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4BA9-5091-40F7-B4A1-FF156A3BB9DE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957786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9706-66E2-4364-99D9-E4EC64AD447C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75454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9B5D-6BC3-4FC2-A253-7B51F555279A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185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FF460-04C3-43B0-A6FF-29FB2B810298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97337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3B6-DFC9-40FE-A1E6-5CE2800D564E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86047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DE39-802A-463A-9624-F30C337A3502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11708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138AC-0A43-4FF3-9E45-6BCF317D5789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13815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50F0-E088-4866-94B8-8CEC1555B34C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8737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D058-3238-42D5-918A-3C0C4EC8960C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8932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8E85-8E05-40C7-8C0B-731832C070AA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4228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FF460-04C3-43B0-A6FF-29FB2B810298}" type="slidenum">
              <a:rPr lang="en-US" altLang="id-ID" smtClean="0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95967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altLang="id-ID"/>
              <a:t>Information Technology Project Management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By</a:t>
            </a:r>
            <a:endParaRPr lang="id-ID" sz="3200" dirty="0"/>
          </a:p>
          <a:p>
            <a:r>
              <a:rPr lang="id-ID" sz="3200" dirty="0"/>
              <a:t>Denny Ganjar Purnama, MTI</a:t>
            </a:r>
          </a:p>
          <a:p>
            <a:r>
              <a:rPr lang="id-ID" sz="3200" dirty="0"/>
              <a:t>Universitas Pembangunan Jaya</a:t>
            </a:r>
          </a:p>
          <a:p>
            <a:r>
              <a:rPr lang="id-ID" sz="3200" dirty="0"/>
              <a:t>May </a:t>
            </a:r>
            <a:r>
              <a:rPr lang="id-ID" sz="3200" dirty="0"/>
              <a:t>2014</a:t>
            </a:r>
            <a:endParaRPr lang="en-US" sz="3200" dirty="0"/>
          </a:p>
          <a:p>
            <a:endParaRPr lang="en-US" altLang="id-ID" sz="1600" dirty="0"/>
          </a:p>
          <a:p>
            <a:endParaRPr lang="en-US" altLang="id-ID" sz="3200" dirty="0"/>
          </a:p>
          <a:p>
            <a:endParaRPr lang="en-US" altLang="id-ID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Phased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id-ID" sz="2400" dirty="0"/>
              <a:t>System is introduced in modules or in different parts of the organization incrementally</a:t>
            </a:r>
          </a:p>
          <a:p>
            <a:pPr>
              <a:lnSpc>
                <a:spcPct val="90000"/>
              </a:lnSpc>
            </a:pPr>
            <a:r>
              <a:rPr lang="en-US" altLang="id-ID" sz="2400" dirty="0"/>
              <a:t>Allows for an organized and managed approach for implementing system modules or a system/upgrades in different departments or geographical locations </a:t>
            </a:r>
          </a:p>
          <a:p>
            <a:pPr>
              <a:lnSpc>
                <a:spcPct val="90000"/>
              </a:lnSpc>
            </a:pPr>
            <a:r>
              <a:rPr lang="en-US" altLang="id-ID" sz="2400" dirty="0"/>
              <a:t>Experience with early implementation can guide and make later implementations go more smoothly </a:t>
            </a:r>
          </a:p>
          <a:p>
            <a:pPr>
              <a:lnSpc>
                <a:spcPct val="90000"/>
              </a:lnSpc>
            </a:pPr>
            <a:r>
              <a:rPr lang="en-US" altLang="id-ID" sz="2400" dirty="0"/>
              <a:t>Takes longer and may cost more than the direct cutover approach </a:t>
            </a:r>
          </a:p>
          <a:p>
            <a:pPr>
              <a:lnSpc>
                <a:spcPct val="90000"/>
              </a:lnSpc>
            </a:pPr>
            <a:r>
              <a:rPr lang="en-US" altLang="id-ID" sz="2400" dirty="0"/>
              <a:t>Problems encountered during early phases can impact the overall implementation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Administrative Closure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Normal – as planned</a:t>
            </a:r>
          </a:p>
          <a:p>
            <a:r>
              <a:rPr lang="en-US" altLang="id-ID" dirty="0"/>
              <a:t>Premature – early even if not complete</a:t>
            </a:r>
          </a:p>
          <a:p>
            <a:r>
              <a:rPr lang="en-US" altLang="id-ID" dirty="0"/>
              <a:t>Perpetual – runaway, never ending</a:t>
            </a:r>
          </a:p>
          <a:p>
            <a:r>
              <a:rPr lang="en-US" altLang="id-ID" dirty="0"/>
              <a:t>Failed – unsuccessful – cost of completion outweigh the benefits</a:t>
            </a:r>
          </a:p>
          <a:p>
            <a:r>
              <a:rPr lang="en-US" altLang="id-ID" dirty="0"/>
              <a:t>Changed Priority – due to resource constraints, misjudged value, needs changes, “starvation”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Realities of Project Closure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dirty="0"/>
              <a:t>Team members are concerned about future jobs</a:t>
            </a:r>
          </a:p>
          <a:p>
            <a:pPr>
              <a:lnSpc>
                <a:spcPct val="90000"/>
              </a:lnSpc>
            </a:pPr>
            <a:r>
              <a:rPr lang="en-US" altLang="id-ID" dirty="0"/>
              <a:t>Bugs still exist</a:t>
            </a:r>
          </a:p>
          <a:p>
            <a:pPr>
              <a:lnSpc>
                <a:spcPct val="90000"/>
              </a:lnSpc>
            </a:pPr>
            <a:r>
              <a:rPr lang="en-US" altLang="id-ID" dirty="0"/>
              <a:t>Resources are running out</a:t>
            </a:r>
          </a:p>
          <a:p>
            <a:pPr>
              <a:lnSpc>
                <a:spcPct val="90000"/>
              </a:lnSpc>
            </a:pPr>
            <a:r>
              <a:rPr lang="en-US" altLang="id-ID" dirty="0"/>
              <a:t>Documentation becomes important</a:t>
            </a:r>
          </a:p>
          <a:p>
            <a:pPr>
              <a:lnSpc>
                <a:spcPct val="90000"/>
              </a:lnSpc>
            </a:pPr>
            <a:r>
              <a:rPr lang="en-US" altLang="id-ID" dirty="0"/>
              <a:t>Promised delivery dates may not be met</a:t>
            </a:r>
          </a:p>
          <a:p>
            <a:pPr>
              <a:lnSpc>
                <a:spcPct val="90000"/>
              </a:lnSpc>
            </a:pPr>
            <a:r>
              <a:rPr lang="en-US" altLang="id-ID" dirty="0"/>
              <a:t>The players may possess a sense of panic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Administrative Closure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The Final Project Report includes</a:t>
            </a:r>
          </a:p>
          <a:p>
            <a:pPr lvl="1"/>
            <a:r>
              <a:rPr lang="en-US" altLang="id-ID" dirty="0"/>
              <a:t>Project Summary</a:t>
            </a:r>
          </a:p>
          <a:p>
            <a:pPr lvl="1"/>
            <a:r>
              <a:rPr lang="en-US" altLang="id-ID" dirty="0"/>
              <a:t>Comparison of Planned versus Actual</a:t>
            </a:r>
          </a:p>
          <a:p>
            <a:pPr lvl="1"/>
            <a:r>
              <a:rPr lang="en-US" altLang="id-ID" dirty="0"/>
              <a:t>Outstanding Issues</a:t>
            </a:r>
          </a:p>
          <a:p>
            <a:pPr lvl="1"/>
            <a:r>
              <a:rPr lang="en-US" altLang="id-ID" dirty="0"/>
              <a:t>Project Documentation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Administrative Closure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The Final Meeting and Presentation</a:t>
            </a:r>
          </a:p>
          <a:p>
            <a:pPr lvl="1"/>
            <a:r>
              <a:rPr lang="en-US" altLang="id-ID" dirty="0"/>
              <a:t>Communicates that the project is over</a:t>
            </a:r>
          </a:p>
          <a:p>
            <a:pPr lvl="1"/>
            <a:r>
              <a:rPr lang="en-US" altLang="id-ID" dirty="0"/>
              <a:t>Formally transfers the system from the team to the organization</a:t>
            </a:r>
          </a:p>
          <a:p>
            <a:pPr lvl="1"/>
            <a:r>
              <a:rPr lang="en-US" altLang="id-ID" dirty="0"/>
              <a:t>Acknowledge contributions</a:t>
            </a:r>
          </a:p>
          <a:p>
            <a:pPr lvl="1"/>
            <a:r>
              <a:rPr lang="en-US" altLang="id-ID" dirty="0"/>
              <a:t>Formal signoff</a:t>
            </a:r>
          </a:p>
          <a:p>
            <a:pPr lvl="1"/>
            <a:endParaRPr lang="en-US" alt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Administrative Closure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altLang="id-ID" sz="2400" dirty="0"/>
              <a:t>Closing the Project – requirements include:</a:t>
            </a:r>
          </a:p>
          <a:p>
            <a:pPr marL="838200" lvl="1" indent="-381000">
              <a:buFontTx/>
              <a:buAutoNum type="arabicPeriod"/>
            </a:pPr>
            <a:r>
              <a:rPr lang="en-US" altLang="id-ID" sz="2000" dirty="0"/>
              <a:t>Verifying that all deliverables and open items are complete. </a:t>
            </a:r>
          </a:p>
          <a:p>
            <a:pPr marL="838200" lvl="1" indent="-381000">
              <a:buFontTx/>
              <a:buAutoNum type="arabicPeriod"/>
            </a:pPr>
            <a:r>
              <a:rPr lang="en-US" altLang="id-ID" sz="2000" dirty="0"/>
              <a:t>Verifying the project sponsor or customer’s formal acceptance of the project. </a:t>
            </a:r>
          </a:p>
          <a:p>
            <a:pPr marL="838200" lvl="1" indent="-381000">
              <a:buFontTx/>
              <a:buAutoNum type="arabicPeriod"/>
            </a:pPr>
            <a:r>
              <a:rPr lang="en-US" altLang="id-ID" sz="2000" dirty="0"/>
              <a:t>Organizing and archiving all project deliverables and documentation. </a:t>
            </a:r>
          </a:p>
          <a:p>
            <a:pPr marL="838200" lvl="1" indent="-381000">
              <a:buFontTx/>
              <a:buAutoNum type="arabicPeriod"/>
            </a:pPr>
            <a:r>
              <a:rPr lang="en-US" altLang="id-ID" sz="2000" dirty="0"/>
              <a:t>Planning for the release of all project resources (i.e., project team members, technology, equipment, facilities, etc.). </a:t>
            </a:r>
          </a:p>
          <a:p>
            <a:pPr marL="838200" lvl="1" indent="-381000">
              <a:buFontTx/>
              <a:buAutoNum type="arabicPeriod"/>
            </a:pPr>
            <a:r>
              <a:rPr lang="en-US" altLang="id-ID" sz="2000" dirty="0"/>
              <a:t>Planning for the evaluations and reviews of the project team members and the project itself. </a:t>
            </a:r>
          </a:p>
          <a:p>
            <a:pPr marL="838200" lvl="1" indent="-381000">
              <a:buFontTx/>
              <a:buAutoNum type="arabicPeriod"/>
            </a:pPr>
            <a:r>
              <a:rPr lang="en-US" altLang="id-ID" sz="2000" dirty="0"/>
              <a:t>Closing of all project accounts. </a:t>
            </a:r>
          </a:p>
          <a:p>
            <a:pPr marL="838200" lvl="1" indent="-381000">
              <a:buFontTx/>
              <a:buAutoNum type="arabicPeriod"/>
            </a:pPr>
            <a:r>
              <a:rPr lang="en-US" altLang="id-ID" sz="2000" dirty="0"/>
              <a:t>Planning a celebration to mark the end of a (successful) project.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Project Evaluation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585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Individual Performance Review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Begin with the Individual evaluating his/her performance</a:t>
            </a:r>
          </a:p>
          <a:p>
            <a:pPr lvl="1"/>
            <a:r>
              <a:rPr lang="id-ID" dirty="0" smtClean="0"/>
              <a:t>Don’t review others, ask them on how they want to be evaluated</a:t>
            </a:r>
          </a:p>
          <a:p>
            <a:r>
              <a:rPr lang="id-ID" dirty="0" smtClean="0"/>
              <a:t>Avoid “Why can’t you be more like...”</a:t>
            </a:r>
          </a:p>
          <a:p>
            <a:pPr lvl="1"/>
            <a:r>
              <a:rPr lang="id-ID" dirty="0" smtClean="0"/>
              <a:t>We </a:t>
            </a:r>
            <a:r>
              <a:rPr lang="id-ID" dirty="0"/>
              <a:t>may misjudge a person</a:t>
            </a:r>
          </a:p>
          <a:p>
            <a:pPr lvl="1"/>
            <a:r>
              <a:rPr lang="id-ID" dirty="0"/>
              <a:t>Each </a:t>
            </a:r>
            <a:r>
              <a:rPr lang="id-ID" dirty="0" smtClean="0"/>
              <a:t>individual is unique</a:t>
            </a:r>
          </a:p>
          <a:p>
            <a:r>
              <a:rPr lang="id-ID" dirty="0" smtClean="0"/>
              <a:t>Focus on specific behaviours, not the individual</a:t>
            </a:r>
          </a:p>
          <a:p>
            <a:pPr lvl="1"/>
            <a:r>
              <a:rPr lang="id-ID" dirty="0" smtClean="0"/>
              <a:t>Do not associate a behaviour with certain individual</a:t>
            </a:r>
          </a:p>
          <a:p>
            <a:r>
              <a:rPr lang="id-ID" dirty="0" smtClean="0"/>
              <a:t>Be consistent and fair</a:t>
            </a:r>
          </a:p>
          <a:p>
            <a:pPr lvl="1"/>
            <a:r>
              <a:rPr lang="id-ID" dirty="0" smtClean="0"/>
              <a:t>Having policies and procedure in place and stick with it can mitigate inconsitency and unfair evaluation</a:t>
            </a:r>
          </a:p>
          <a:p>
            <a:r>
              <a:rPr lang="id-ID" dirty="0" smtClean="0"/>
              <a:t>Reviews should provide a consensus on improving performance</a:t>
            </a:r>
          </a:p>
          <a:p>
            <a:pPr lvl="1"/>
            <a:r>
              <a:rPr lang="id-ID" dirty="0" smtClean="0"/>
              <a:t>Evaluation is conducted to provide constructive feedback to an individual</a:t>
            </a:r>
          </a:p>
          <a:p>
            <a:pPr lvl="1"/>
            <a:r>
              <a:rPr lang="id-ID" dirty="0" smtClean="0"/>
              <a:t>Follow up might be needed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3254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Postmortem Review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Review the initial project’s MOV</a:t>
            </a:r>
          </a:p>
          <a:p>
            <a:r>
              <a:rPr lang="id-ID" dirty="0" smtClean="0"/>
              <a:t>Review the project scope, schedule, budget, and quality objectives</a:t>
            </a:r>
          </a:p>
          <a:p>
            <a:r>
              <a:rPr lang="id-ID" dirty="0" smtClean="0"/>
              <a:t>Review each of the project deliverables</a:t>
            </a:r>
          </a:p>
          <a:p>
            <a:r>
              <a:rPr lang="id-ID" dirty="0" smtClean="0"/>
              <a:t>Review the various project plans and Project Management Body of Knowledge ares</a:t>
            </a:r>
          </a:p>
          <a:p>
            <a:r>
              <a:rPr lang="id-ID" dirty="0" smtClean="0"/>
              <a:t>How well did the project team perform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921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Project Audit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Conducted by outside reviewer, so it can result objective evaluation</a:t>
            </a:r>
          </a:p>
          <a:p>
            <a:r>
              <a:rPr lang="id-ID" dirty="0" smtClean="0"/>
              <a:t>The evaluated items can be the same as Postmortem Review</a:t>
            </a:r>
          </a:p>
          <a:p>
            <a:r>
              <a:rPr lang="en-US" dirty="0"/>
              <a:t>It can also assess project manager and his team whether their action in professional and ethical </a:t>
            </a:r>
            <a:r>
              <a:rPr lang="en-US" dirty="0" smtClean="0"/>
              <a:t>manner</a:t>
            </a:r>
            <a:endParaRPr lang="id-ID" dirty="0" smtClean="0"/>
          </a:p>
          <a:p>
            <a:r>
              <a:rPr lang="id-ID" dirty="0" smtClean="0"/>
              <a:t>Some qualification for auditor:</a:t>
            </a:r>
          </a:p>
          <a:p>
            <a:pPr lvl="1"/>
            <a:r>
              <a:rPr lang="id-ID" dirty="0" smtClean="0"/>
              <a:t>Have no direct involvement or interest in the project</a:t>
            </a:r>
          </a:p>
          <a:p>
            <a:pPr lvl="1"/>
            <a:r>
              <a:rPr lang="id-ID" dirty="0" smtClean="0"/>
              <a:t>Be respected and viewed as impartial and fair</a:t>
            </a:r>
          </a:p>
          <a:p>
            <a:pPr lvl="1"/>
            <a:r>
              <a:rPr lang="id-ID" dirty="0" smtClean="0"/>
              <a:t>Be willing to listen</a:t>
            </a:r>
          </a:p>
          <a:p>
            <a:pPr lvl="1"/>
            <a:r>
              <a:rPr lang="id-ID" dirty="0" smtClean="0"/>
              <a:t>Present no fear of recrimination from special interest</a:t>
            </a:r>
          </a:p>
          <a:p>
            <a:pPr lvl="1"/>
            <a:r>
              <a:rPr lang="id-ID" dirty="0" smtClean="0"/>
              <a:t>Act in the organization’s best interest</a:t>
            </a:r>
          </a:p>
          <a:p>
            <a:pPr lvl="1"/>
            <a:r>
              <a:rPr lang="id-ID" dirty="0" smtClean="0"/>
              <a:t>Have broad base of project and/or industry experience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2047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Learning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sz="2800" dirty="0"/>
              <a:t>Describe the three tactical approaches to information implementation and installation: </a:t>
            </a:r>
            <a:r>
              <a:rPr lang="en-US" altLang="id-ID" sz="2800" dirty="0">
                <a:solidFill>
                  <a:srgbClr val="FF0000"/>
                </a:solidFill>
              </a:rPr>
              <a:t>(1) direct cutover (2) parallel (3) phased</a:t>
            </a:r>
            <a:r>
              <a:rPr lang="en-US" altLang="id-ID" sz="2800" dirty="0"/>
              <a:t>. Compare the </a:t>
            </a:r>
            <a:r>
              <a:rPr lang="en-US" altLang="id-ID" sz="2800" dirty="0">
                <a:solidFill>
                  <a:srgbClr val="FF0000"/>
                </a:solidFill>
              </a:rPr>
              <a:t>advantages and disadvantages </a:t>
            </a:r>
            <a:r>
              <a:rPr lang="en-US" altLang="id-ID" sz="2800" dirty="0"/>
              <a:t>of each approach. </a:t>
            </a:r>
          </a:p>
          <a:p>
            <a:pPr>
              <a:lnSpc>
                <a:spcPct val="90000"/>
              </a:lnSpc>
            </a:pPr>
            <a:r>
              <a:rPr lang="en-US" altLang="id-ID" sz="2800" dirty="0"/>
              <a:t>Describe the processes associated with project closure to ensure that the project is closed in an orderly manner. </a:t>
            </a:r>
            <a:endParaRPr lang="id-ID" altLang="id-ID" sz="2800" dirty="0" smtClean="0"/>
          </a:p>
          <a:p>
            <a:pPr>
              <a:lnSpc>
                <a:spcPct val="90000"/>
              </a:lnSpc>
            </a:pPr>
            <a:r>
              <a:rPr lang="id-ID" altLang="id-ID" sz="2800" dirty="0" smtClean="0"/>
              <a:t>How to evaluate a project</a:t>
            </a:r>
            <a:endParaRPr lang="en-US" alt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Evaluating Project Success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Conducted by project sponsor and project team</a:t>
            </a:r>
          </a:p>
          <a:p>
            <a:r>
              <a:rPr lang="id-ID" dirty="0" smtClean="0"/>
              <a:t>Make sure the system delivered is not altered, so it can’t give unintended adverse effect</a:t>
            </a:r>
          </a:p>
          <a:p>
            <a:r>
              <a:rPr lang="id-ID" dirty="0" smtClean="0"/>
              <a:t>Items to be evaluated:</a:t>
            </a:r>
          </a:p>
          <a:p>
            <a:pPr lvl="1"/>
            <a:r>
              <a:rPr lang="id-ID" dirty="0" smtClean="0"/>
              <a:t>Did the project achieve its MOV ?</a:t>
            </a:r>
          </a:p>
          <a:p>
            <a:pPr lvl="1"/>
            <a:r>
              <a:rPr lang="id-ID" dirty="0" smtClean="0"/>
              <a:t>Was the sponsor/customer satisfied ?</a:t>
            </a:r>
          </a:p>
          <a:p>
            <a:pPr lvl="1"/>
            <a:r>
              <a:rPr lang="id-ID" dirty="0" smtClean="0"/>
              <a:t>Was the project managed well ?</a:t>
            </a:r>
          </a:p>
          <a:p>
            <a:pPr lvl="1"/>
            <a:r>
              <a:rPr lang="id-ID" dirty="0" smtClean="0"/>
              <a:t>Did the project manager and team act in a professional and ethical manner ?</a:t>
            </a:r>
          </a:p>
          <a:p>
            <a:pPr lvl="1"/>
            <a:r>
              <a:rPr lang="id-ID" dirty="0" smtClean="0"/>
              <a:t>What was done right ?</a:t>
            </a:r>
          </a:p>
          <a:p>
            <a:pPr lvl="1"/>
            <a:r>
              <a:rPr lang="id-ID" dirty="0" smtClean="0"/>
              <a:t>What can be done better next time ?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6282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id-ID" sz="4400" dirty="0" smtClean="0"/>
              <a:t>Project </a:t>
            </a:r>
            <a:r>
              <a:rPr lang="en-US" altLang="id-ID" sz="4400" dirty="0"/>
              <a:t>Implementation</a:t>
            </a:r>
            <a:r>
              <a:rPr lang="id-ID" altLang="id-ID" sz="4400" dirty="0"/>
              <a:t> and</a:t>
            </a:r>
            <a:r>
              <a:rPr lang="en-US" altLang="id-ID" sz="4400" dirty="0"/>
              <a:t> Closure</a:t>
            </a:r>
            <a:endParaRPr lang="en-US" altLang="id-ID" sz="4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Project Implementation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/>
              <a:t>Focuses on installing or delivering the project’s major deliverable – the information system that was built or purchased</a:t>
            </a:r>
          </a:p>
          <a:p>
            <a:r>
              <a:rPr lang="en-US" altLang="id-ID" dirty="0"/>
              <a:t>Three general tactical implementation plans:</a:t>
            </a:r>
          </a:p>
          <a:p>
            <a:pPr lvl="1"/>
            <a:r>
              <a:rPr lang="en-US" altLang="id-ID" dirty="0"/>
              <a:t>Direct cutover</a:t>
            </a:r>
          </a:p>
          <a:p>
            <a:pPr lvl="1"/>
            <a:r>
              <a:rPr lang="en-US" altLang="id-ID" dirty="0"/>
              <a:t>Parallel</a:t>
            </a:r>
          </a:p>
          <a:p>
            <a:pPr lvl="1"/>
            <a:r>
              <a:rPr lang="en-US" altLang="id-ID" dirty="0"/>
              <a:t>Phased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Direct Cutover</a:t>
            </a:r>
          </a:p>
        </p:txBody>
      </p:sp>
      <p:pic>
        <p:nvPicPr>
          <p:cNvPr id="7171" name="Picture 3" descr="c12f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1981200"/>
            <a:ext cx="4278313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736725" y="62087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d-ID"/>
              <a:t>Figure 14.1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/>
              <a:t>Direct Cutover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id-ID" sz="2800" dirty="0"/>
              <a:t>Old system is shut down and new turned on</a:t>
            </a:r>
          </a:p>
          <a:p>
            <a:pPr>
              <a:lnSpc>
                <a:spcPct val="90000"/>
              </a:lnSpc>
            </a:pPr>
            <a:r>
              <a:rPr lang="en-US" altLang="id-ID" sz="2800" dirty="0"/>
              <a:t>May be appropriate </a:t>
            </a:r>
            <a:r>
              <a:rPr lang="en-US" altLang="id-ID" sz="2800" dirty="0"/>
              <a:t>when</a:t>
            </a:r>
            <a:r>
              <a:rPr lang="id-ID" altLang="id-ID" sz="2800" dirty="0"/>
              <a:t> </a:t>
            </a:r>
            <a:r>
              <a:rPr lang="en-US" altLang="id-ID" sz="2800" dirty="0"/>
              <a:t>:</a:t>
            </a:r>
            <a:endParaRPr lang="en-US" altLang="id-ID" sz="2800" dirty="0"/>
          </a:p>
          <a:p>
            <a:pPr lvl="1">
              <a:lnSpc>
                <a:spcPct val="90000"/>
              </a:lnSpc>
            </a:pPr>
            <a:r>
              <a:rPr lang="en-US" altLang="id-ID" sz="2400" dirty="0"/>
              <a:t>Quick delivery critical </a:t>
            </a:r>
          </a:p>
          <a:p>
            <a:pPr lvl="1">
              <a:lnSpc>
                <a:spcPct val="90000"/>
              </a:lnSpc>
            </a:pPr>
            <a:r>
              <a:rPr lang="en-US" altLang="id-ID" sz="2400" dirty="0"/>
              <a:t>Old system so poor it must be replaced ASAP</a:t>
            </a:r>
          </a:p>
          <a:p>
            <a:pPr lvl="1">
              <a:lnSpc>
                <a:spcPct val="90000"/>
              </a:lnSpc>
            </a:pPr>
            <a:r>
              <a:rPr lang="en-US" altLang="id-ID" sz="2400" dirty="0"/>
              <a:t>System not mission critical</a:t>
            </a:r>
          </a:p>
          <a:p>
            <a:pPr>
              <a:lnSpc>
                <a:spcPct val="90000"/>
              </a:lnSpc>
            </a:pPr>
            <a:r>
              <a:rPr lang="en-US" altLang="id-ID" sz="2800" dirty="0"/>
              <a:t>Risks associated with direct cutover:</a:t>
            </a:r>
          </a:p>
          <a:p>
            <a:pPr lvl="1">
              <a:lnSpc>
                <a:spcPct val="90000"/>
              </a:lnSpc>
            </a:pPr>
            <a:r>
              <a:rPr lang="en-US" altLang="id-ID" sz="2400" dirty="0"/>
              <a:t>Not always painless – like walking a tightrope without a safety net.</a:t>
            </a:r>
          </a:p>
          <a:p>
            <a:pPr lvl="1">
              <a:lnSpc>
                <a:spcPct val="90000"/>
              </a:lnSpc>
            </a:pPr>
            <a:r>
              <a:rPr lang="en-US" altLang="id-ID" sz="2400" dirty="0"/>
              <a:t>May result in major delays, frustrated users, lost revenues, and missed deadlines</a:t>
            </a:r>
          </a:p>
          <a:p>
            <a:pPr lvl="1">
              <a:lnSpc>
                <a:spcPct val="90000"/>
              </a:lnSpc>
            </a:pPr>
            <a:r>
              <a:rPr lang="en-US" altLang="id-ID" sz="2400" dirty="0"/>
              <a:t>Places more pressure and stress on project team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Parallel</a:t>
            </a:r>
          </a:p>
        </p:txBody>
      </p:sp>
      <p:pic>
        <p:nvPicPr>
          <p:cNvPr id="9219" name="Picture 3" descr="c12f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1981201"/>
            <a:ext cx="3529013" cy="366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889125" y="59801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d-ID"/>
              <a:t>Figure 14.2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Parallel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sz="2800" dirty="0"/>
              <a:t>Old and new systems run concurrently</a:t>
            </a:r>
          </a:p>
          <a:p>
            <a:r>
              <a:rPr lang="en-US" altLang="id-ID" sz="2800" dirty="0"/>
              <a:t>May be appropriate when problems or the failure of the system can have a major impact on the organization</a:t>
            </a:r>
          </a:p>
          <a:p>
            <a:r>
              <a:rPr lang="en-US" altLang="id-ID" sz="2800" dirty="0"/>
              <a:t>Provides a safety net or backup in case of problems</a:t>
            </a:r>
          </a:p>
          <a:p>
            <a:r>
              <a:rPr lang="en-US" altLang="id-ID" sz="2800" dirty="0"/>
              <a:t>Can increase confidence in the new system</a:t>
            </a:r>
          </a:p>
          <a:p>
            <a:r>
              <a:rPr lang="en-US" altLang="id-ID" sz="2800" dirty="0"/>
              <a:t>Takes longer and requires more resources than direct</a:t>
            </a:r>
          </a:p>
          <a:p>
            <a:r>
              <a:rPr lang="en-US" altLang="id-ID" sz="2800" dirty="0"/>
              <a:t>Places more pressure on the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/>
              <a:t>Phased</a:t>
            </a:r>
          </a:p>
        </p:txBody>
      </p:sp>
      <p:pic>
        <p:nvPicPr>
          <p:cNvPr id="11267" name="Picture 3" descr="c12f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78026"/>
            <a:ext cx="5759450" cy="366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736725" y="60563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d-ID"/>
              <a:t>Figure 14.3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Theme" id="{5195C305-1425-4B0C-96C2-CC395CD07AFC}" vid="{2353EE66-BECB-4D09-BB44-54C4AC516E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Theme</Template>
  <TotalTime>91</TotalTime>
  <Words>890</Words>
  <Application>Microsoft Office PowerPoint</Application>
  <PresentationFormat>Widescreen</PresentationFormat>
  <Paragraphs>127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Blank Theme</vt:lpstr>
      <vt:lpstr>Information Technology Project Management</vt:lpstr>
      <vt:lpstr>Learning Objectives</vt:lpstr>
      <vt:lpstr>Project Implementation and Closure</vt:lpstr>
      <vt:lpstr>Project Implementation</vt:lpstr>
      <vt:lpstr>Direct Cutover</vt:lpstr>
      <vt:lpstr>Direct Cutover</vt:lpstr>
      <vt:lpstr>Parallel</vt:lpstr>
      <vt:lpstr>Parallel</vt:lpstr>
      <vt:lpstr>Phased</vt:lpstr>
      <vt:lpstr>Phased</vt:lpstr>
      <vt:lpstr>Administrative Closure</vt:lpstr>
      <vt:lpstr>Realities of Project Closure</vt:lpstr>
      <vt:lpstr>Administrative Closure</vt:lpstr>
      <vt:lpstr>Administrative Closure</vt:lpstr>
      <vt:lpstr>Administrative Closure</vt:lpstr>
      <vt:lpstr>Project Evaluation</vt:lpstr>
      <vt:lpstr>Individual Performance Review</vt:lpstr>
      <vt:lpstr>Postmortem Review</vt:lpstr>
      <vt:lpstr>Project Audit</vt:lpstr>
      <vt:lpstr>Evaluating Project Success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Project Management</dc:title>
  <dc:creator>JTM</dc:creator>
  <cp:lastModifiedBy>Suhendro Karmin</cp:lastModifiedBy>
  <cp:revision>15</cp:revision>
  <dcterms:created xsi:type="dcterms:W3CDTF">2005-10-27T20:00:54Z</dcterms:created>
  <dcterms:modified xsi:type="dcterms:W3CDTF">2015-04-24T03:29:42Z</dcterms:modified>
</cp:coreProperties>
</file>