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301" r:id="rId6"/>
    <p:sldId id="302" r:id="rId7"/>
    <p:sldId id="263" r:id="rId8"/>
    <p:sldId id="264" r:id="rId9"/>
    <p:sldId id="303" r:id="rId10"/>
    <p:sldId id="265" r:id="rId11"/>
    <p:sldId id="266" r:id="rId12"/>
    <p:sldId id="267" r:id="rId13"/>
    <p:sldId id="310" r:id="rId14"/>
    <p:sldId id="312" r:id="rId15"/>
    <p:sldId id="313" r:id="rId16"/>
    <p:sldId id="314" r:id="rId17"/>
    <p:sldId id="315" r:id="rId18"/>
    <p:sldId id="269" r:id="rId19"/>
    <p:sldId id="316" r:id="rId20"/>
    <p:sldId id="317" r:id="rId21"/>
    <p:sldId id="270" r:id="rId22"/>
    <p:sldId id="298" r:id="rId23"/>
    <p:sldId id="297" r:id="rId24"/>
    <p:sldId id="271" r:id="rId25"/>
    <p:sldId id="31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781" autoAdjust="0"/>
  </p:normalViewPr>
  <p:slideViewPr>
    <p:cSldViewPr>
      <p:cViewPr varScale="1">
        <p:scale>
          <a:sx n="51" d="100"/>
          <a:sy n="51" d="100"/>
        </p:scale>
        <p:origin x="18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B19B4-CBE5-40EA-AA66-CB47CB709C61}" type="datetimeFigureOut">
              <a:rPr lang="id-ID" smtClean="0"/>
              <a:t>02/04/2015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5D5E4-A142-454F-802B-371AD0A5479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3253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Risk management planning:</a:t>
            </a:r>
            <a:r>
              <a:rPr lang="id-ID" baseline="0" dirty="0" smtClean="0"/>
              <a:t> how to approach and plan risk management activities.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Output: Risk management plan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Risk Identification: decide wich risk will impact the project. Involve all project stake holder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Qualitative risk analysis: using qualitative analysis to examine likelihood and impact of a risk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Quantitative risk analysis: using quantitative analysis to determine probabilistic of risk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Risk response planning: develop procedure &amp; technique to reduce risk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Risk monitoring &amp; control: early warning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5D5E4-A142-454F-802B-371AD0A54790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2708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Layer 1:MOV sebagai</a:t>
            </a:r>
            <a:r>
              <a:rPr lang="id-ID" baseline="0" dirty="0" smtClean="0"/>
              <a:t> tolok ukur keberhasilan project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Layer 2: pendukung utama terwujudnya MOV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Layer 3: Resiko bisa muncul karena adanya interaksi elemen pada layer tersebut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Layer 4: Sumbe resiko bisa dari internal atau eksternal. Eksternal bukan tanggung jawab Project Manager, namun bisa berdampak pada project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Layer 5: Tiga tipe risk </a:t>
            </a:r>
            <a:r>
              <a:rPr lang="id-ID" baseline="0" dirty="0" smtClean="0">
                <a:sym typeface="Wingdings" panose="05000000000000000000" pitchFamily="2" charset="2"/>
              </a:rPr>
              <a:t> known, known-unknown, dan unknown-unknown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>
                <a:sym typeface="Wingdings" panose="05000000000000000000" pitchFamily="2" charset="2"/>
              </a:rPr>
              <a:t>Layer 6: resikon selalu berubah dan bisa terjadi disetiap fase IT Project Management Life cycle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5D5E4-A142-454F-802B-371AD0A54790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4094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4E0D5-EECC-4BAB-8D7F-8E028F3AC703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82105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51B37-F9CA-4B98-9AA2-8BD41F9FD1CE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12807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A679B-7A02-46B0-81A9-D288F72D1049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78350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8BC82-7214-4801-B620-0E4BE9AB34EA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82819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D6FF1-FE4D-4314-BCE2-1E515F144DE3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68550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5591A-7B7F-44B3-883A-02F09D1AC1CF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906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02889-3AEB-4BCC-80B6-309884B77940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70325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2DED4-8D04-4B43-9973-C887C3D8019E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54856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EC39D-3C1A-48E6-AEB8-C564E8FFE493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5807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DD9BE-6922-44D2-B12F-874DCE738176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96791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362D1-A577-45C2-8E5F-FA080C13FF5B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7590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09DCBA-9D85-4968-8CC3-A8EFD18404C6}" type="slidenum">
              <a:rPr lang="en-US" altLang="id-ID"/>
              <a:pPr/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3429000"/>
          </a:xfrm>
        </p:spPr>
        <p:txBody>
          <a:bodyPr anchor="ctr"/>
          <a:lstStyle/>
          <a:p>
            <a:r>
              <a:rPr lang="en-US" altLang="id-ID" dirty="0"/>
              <a:t>Information Technology Project Management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581400"/>
            <a:ext cx="8458200" cy="2667000"/>
          </a:xfrm>
        </p:spPr>
        <p:txBody>
          <a:bodyPr/>
          <a:lstStyle/>
          <a:p>
            <a:r>
              <a:rPr lang="en-US" sz="3200" dirty="0" smtClean="0"/>
              <a:t>By</a:t>
            </a:r>
            <a:endParaRPr lang="id-ID" sz="3200" dirty="0"/>
          </a:p>
          <a:p>
            <a:r>
              <a:rPr lang="id-ID" sz="3200" dirty="0"/>
              <a:t>Denny Ganjar Purnama, MTI</a:t>
            </a:r>
          </a:p>
          <a:p>
            <a:r>
              <a:rPr lang="id-ID" sz="3200" dirty="0"/>
              <a:t>Universitas Pembangunan Jaya</a:t>
            </a:r>
          </a:p>
          <a:p>
            <a:r>
              <a:rPr lang="id-ID" sz="3200" dirty="0" smtClean="0"/>
              <a:t>May </a:t>
            </a:r>
            <a:r>
              <a:rPr lang="id-ID" sz="3200" dirty="0"/>
              <a:t>2014</a:t>
            </a:r>
            <a:endParaRPr lang="en-US" sz="3200" dirty="0"/>
          </a:p>
          <a:p>
            <a:endParaRPr lang="en-US" altLang="id-ID" sz="1600" dirty="0"/>
          </a:p>
          <a:p>
            <a:endParaRPr lang="en-US" altLang="id-ID" sz="3200" dirty="0"/>
          </a:p>
          <a:p>
            <a:endParaRPr lang="en-US" altLang="id-ID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PMBOK® Definitions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163"/>
            <a:ext cx="8229600" cy="4191000"/>
          </a:xfrm>
        </p:spPr>
        <p:txBody>
          <a:bodyPr/>
          <a:lstStyle/>
          <a:p>
            <a:r>
              <a:rPr lang="en-US" altLang="id-ID" sz="2800"/>
              <a:t>Risk</a:t>
            </a:r>
          </a:p>
          <a:p>
            <a:pPr lvl="1"/>
            <a:r>
              <a:rPr lang="en-US" altLang="id-ID" sz="2400"/>
              <a:t>An uncertain event or condition that, if it occurs, has a positive or negative effect on the project objectives.</a:t>
            </a:r>
          </a:p>
          <a:p>
            <a:r>
              <a:rPr lang="en-US" altLang="id-ID" sz="2800"/>
              <a:t>Risk Management</a:t>
            </a:r>
          </a:p>
          <a:p>
            <a:pPr lvl="1"/>
            <a:r>
              <a:rPr lang="en-US" altLang="id-ID" sz="2400"/>
              <a:t>The systematic process of identifying, analyzing, and responding to project risk. It includes maximizing the probability and consequences of positive events and minimizing the probability and consequences of adverse events.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altLang="id-ID"/>
              <a:t>IT Project Risk Management Processes</a:t>
            </a:r>
          </a:p>
        </p:txBody>
      </p:sp>
      <p:pic>
        <p:nvPicPr>
          <p:cNvPr id="12291" name="Picture 3" descr="c08f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475" y="1447800"/>
            <a:ext cx="5064125" cy="461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9600" y="6096000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d-ID"/>
              <a:t>Figure 8.1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IT Project Risk Management </a:t>
            </a:r>
            <a:r>
              <a:rPr lang="en-US" altLang="id-ID" dirty="0" smtClean="0"/>
              <a:t>Process</a:t>
            </a:r>
            <a:endParaRPr lang="en-US" altLang="id-ID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163"/>
            <a:ext cx="8229600" cy="4191000"/>
          </a:xfrm>
        </p:spPr>
        <p:txBody>
          <a:bodyPr/>
          <a:lstStyle/>
          <a:p>
            <a:r>
              <a:rPr lang="en-US" altLang="id-ID"/>
              <a:t>Risk Planning</a:t>
            </a:r>
          </a:p>
          <a:p>
            <a:pPr lvl="1"/>
            <a:r>
              <a:rPr lang="en-US" altLang="id-ID"/>
              <a:t>Requires a firm commitment to risk management from all project stakeholders</a:t>
            </a:r>
          </a:p>
          <a:p>
            <a:pPr lvl="1"/>
            <a:r>
              <a:rPr lang="en-US" altLang="id-ID"/>
              <a:t>Ensures adequate resources to plan for and manage risk</a:t>
            </a:r>
          </a:p>
          <a:p>
            <a:pPr lvl="1"/>
            <a:r>
              <a:rPr lang="en-US" altLang="id-ID"/>
              <a:t>Focuses on preparation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sz="4000" dirty="0"/>
              <a:t>IT Project Risk Management </a:t>
            </a:r>
            <a:r>
              <a:rPr lang="en-US" altLang="id-ID" sz="4000" dirty="0" smtClean="0"/>
              <a:t>Process</a:t>
            </a:r>
            <a:endParaRPr lang="en-US" altLang="id-ID" sz="40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dirty="0"/>
              <a:t>Risk Identification</a:t>
            </a:r>
          </a:p>
          <a:p>
            <a:pPr lvl="1"/>
            <a:r>
              <a:rPr lang="en-US" altLang="id-ID" dirty="0"/>
              <a:t>Identify potential risks that can impact the project</a:t>
            </a:r>
          </a:p>
          <a:p>
            <a:pPr lvl="2"/>
            <a:r>
              <a:rPr lang="en-US" altLang="id-ID" dirty="0"/>
              <a:t>Includes both threats and opportunities</a:t>
            </a:r>
          </a:p>
          <a:p>
            <a:pPr lvl="1"/>
            <a:r>
              <a:rPr lang="en-US" altLang="id-ID" dirty="0"/>
              <a:t>Should include many of the project stakeholders</a:t>
            </a:r>
          </a:p>
          <a:p>
            <a:pPr lvl="1"/>
            <a:r>
              <a:rPr lang="en-US" altLang="id-ID" dirty="0"/>
              <a:t>The IT Project Risk Framework provides a tool for understanding the timing and interrelatedness of IT project risks </a:t>
            </a:r>
          </a:p>
          <a:p>
            <a:pPr lvl="1"/>
            <a:endParaRPr lang="en-US" altLang="id-ID" dirty="0"/>
          </a:p>
          <a:p>
            <a:pPr lvl="1"/>
            <a:endParaRPr lang="en-US" alt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IT Project Risk Identification Framework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00" y="1600200"/>
            <a:ext cx="5867400" cy="506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Tools and Technique Risk Identification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Learning cycles</a:t>
            </a:r>
          </a:p>
          <a:p>
            <a:pPr lvl="1"/>
            <a:r>
              <a:rPr lang="id-ID" dirty="0" smtClean="0"/>
              <a:t>Mengidentifikasi berdasarkan fakta, asumsi, penelitian</a:t>
            </a:r>
          </a:p>
          <a:p>
            <a:r>
              <a:rPr lang="id-ID" dirty="0" smtClean="0"/>
              <a:t>Brainstorming</a:t>
            </a:r>
          </a:p>
          <a:p>
            <a:pPr lvl="1"/>
            <a:r>
              <a:rPr lang="id-ID" dirty="0" smtClean="0"/>
              <a:t>Setiap orang mengusulkan resiko yang mungkin terjadi</a:t>
            </a:r>
          </a:p>
          <a:p>
            <a:r>
              <a:rPr lang="id-ID" dirty="0" smtClean="0"/>
              <a:t>Nominal Group Technique (NGT)</a:t>
            </a:r>
          </a:p>
          <a:p>
            <a:pPr lvl="1"/>
            <a:r>
              <a:rPr lang="id-ID" dirty="0" smtClean="0"/>
              <a:t>Mirip brainstorming, tetapi lebih terstruktur dan tertutup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717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Tools and Technique Risk Identification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Delphi Technique</a:t>
            </a:r>
          </a:p>
          <a:p>
            <a:pPr lvl="1"/>
            <a:r>
              <a:rPr lang="id-ID" dirty="0" smtClean="0"/>
              <a:t>Sekelompok ahli mengidentifikasi resiko</a:t>
            </a:r>
          </a:p>
          <a:p>
            <a:r>
              <a:rPr lang="id-ID" dirty="0" smtClean="0"/>
              <a:t>Interviewing</a:t>
            </a:r>
          </a:p>
          <a:p>
            <a:pPr lvl="1"/>
            <a:r>
              <a:rPr lang="id-ID" dirty="0" smtClean="0"/>
              <a:t>Mewawancara setiap stakeholder untuk mendapat persepsi yang berbeda</a:t>
            </a:r>
          </a:p>
          <a:p>
            <a:r>
              <a:rPr lang="id-ID" dirty="0" smtClean="0"/>
              <a:t>Checklist</a:t>
            </a:r>
          </a:p>
          <a:p>
            <a:pPr lvl="1"/>
            <a:r>
              <a:rPr lang="id-ID" dirty="0" smtClean="0"/>
              <a:t>Membuat daftar resiko yang terjadi pada project sebelumnya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5737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Tools and Technique Risk Identification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SWOT (Strength, Weakness, Opportunity, Threat)</a:t>
            </a:r>
          </a:p>
          <a:p>
            <a:r>
              <a:rPr lang="id-ID" dirty="0" smtClean="0"/>
              <a:t>Cause-effect diagram</a:t>
            </a:r>
          </a:p>
          <a:p>
            <a:pPr lvl="1"/>
            <a:r>
              <a:rPr lang="id-ID" dirty="0" smtClean="0"/>
              <a:t>Alat untuk memberikan pemahaman sebab-akibat</a:t>
            </a:r>
          </a:p>
          <a:p>
            <a:r>
              <a:rPr lang="id-ID" dirty="0" smtClean="0"/>
              <a:t>Past Projects</a:t>
            </a:r>
          </a:p>
          <a:p>
            <a:pPr lvl="1"/>
            <a:r>
              <a:rPr lang="id-ID" dirty="0" smtClean="0"/>
              <a:t>Berdasarkan </a:t>
            </a:r>
            <a:r>
              <a:rPr lang="id-ID" i="1" dirty="0" smtClean="0"/>
              <a:t>knowledge management</a:t>
            </a:r>
            <a:endParaRPr lang="id-ID" i="1" dirty="0"/>
          </a:p>
        </p:txBody>
      </p:sp>
    </p:spTree>
    <p:extLst>
      <p:ext uri="{BB962C8B-B14F-4D97-AF65-F5344CB8AC3E}">
        <p14:creationId xmlns:p14="http://schemas.microsoft.com/office/powerpoint/2010/main" val="3175595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IT Project Risk Management </a:t>
            </a:r>
            <a:r>
              <a:rPr lang="en-US" altLang="id-ID" dirty="0" smtClean="0"/>
              <a:t>Process</a:t>
            </a:r>
            <a:endParaRPr lang="en-US" altLang="id-ID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r>
              <a:rPr lang="en-US" altLang="id-ID" sz="2800"/>
              <a:t>Risk Analysis</a:t>
            </a:r>
          </a:p>
          <a:p>
            <a:pPr lvl="1"/>
            <a:r>
              <a:rPr lang="en-US" altLang="id-ID" sz="2400"/>
              <a:t>Risk = f(Probability * Impact)</a:t>
            </a:r>
          </a:p>
          <a:p>
            <a:pPr lvl="2"/>
            <a:r>
              <a:rPr lang="en-US" altLang="id-ID" sz="2200"/>
              <a:t>What is the probability of a particular risk occurring? </a:t>
            </a:r>
          </a:p>
          <a:p>
            <a:pPr lvl="2"/>
            <a:r>
              <a:rPr lang="en-US" altLang="id-ID" sz="2200"/>
              <a:t>What is the impact on the project if it does occur?</a:t>
            </a:r>
          </a:p>
          <a:p>
            <a:r>
              <a:rPr lang="en-US" altLang="id-ID" sz="2800"/>
              <a:t>Risk Assessment</a:t>
            </a:r>
          </a:p>
          <a:p>
            <a:pPr lvl="1"/>
            <a:r>
              <a:rPr lang="en-US" altLang="id-ID" sz="2400"/>
              <a:t>Focuses on prioritizing risks so that an effective strategy can be formulated for those risks that require a response.</a:t>
            </a:r>
          </a:p>
          <a:p>
            <a:pPr lvl="2"/>
            <a:r>
              <a:rPr lang="en-US" altLang="id-ID" sz="2000"/>
              <a:t>Depends on Stakeholder risk tolerances</a:t>
            </a:r>
          </a:p>
          <a:p>
            <a:pPr lvl="2"/>
            <a:r>
              <a:rPr lang="en-US" altLang="id-ID" sz="2000"/>
              <a:t>You can’t respond to all risks!</a:t>
            </a:r>
          </a:p>
          <a:p>
            <a:pPr lvl="1"/>
            <a:endParaRPr lang="en-US" altLang="id-ID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Qualitative Approach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Expected value</a:t>
            </a:r>
          </a:p>
          <a:p>
            <a:pPr lvl="1"/>
            <a:r>
              <a:rPr lang="id-ID" dirty="0" smtClean="0"/>
              <a:t>Nilai dari project ketika resiko terjadi</a:t>
            </a:r>
          </a:p>
          <a:p>
            <a:r>
              <a:rPr lang="id-ID" dirty="0" smtClean="0"/>
              <a:t>Decision tree</a:t>
            </a:r>
          </a:p>
          <a:p>
            <a:pPr lvl="1"/>
            <a:r>
              <a:rPr lang="id-ID" dirty="0" smtClean="0"/>
              <a:t>Mempertimbangkan semua alternatif</a:t>
            </a:r>
          </a:p>
          <a:p>
            <a:r>
              <a:rPr lang="id-ID" dirty="0" smtClean="0"/>
              <a:t>Risk impact Table</a:t>
            </a:r>
          </a:p>
          <a:p>
            <a:pPr lvl="1"/>
            <a:r>
              <a:rPr lang="id-ID" dirty="0" smtClean="0"/>
              <a:t>Melakukan skoring terhadap resiko untuk menentukan prioritas</a:t>
            </a:r>
          </a:p>
          <a:p>
            <a:pPr lvl="1"/>
            <a:r>
              <a:rPr lang="id-ID" dirty="0" smtClean="0"/>
              <a:t>Dapat dipetakan ke Tusler’s risk classification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9037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id-ID" sz="4400" dirty="0">
                <a:ea typeface="MS Mincho" panose="02020609040205080304" pitchFamily="49" charset="-128"/>
              </a:rPr>
              <a:t>Chapter 8 </a:t>
            </a:r>
            <a:br>
              <a:rPr lang="en-US" altLang="id-ID" sz="4400" dirty="0">
                <a:ea typeface="MS Mincho" panose="02020609040205080304" pitchFamily="49" charset="-128"/>
              </a:rPr>
            </a:br>
            <a:r>
              <a:rPr lang="en-US" altLang="id-ID" sz="4400" dirty="0">
                <a:ea typeface="MS Mincho" panose="02020609040205080304" pitchFamily="49" charset="-128"/>
              </a:rPr>
              <a:t>Managing Project Risk</a:t>
            </a:r>
            <a:endParaRPr lang="en-US" altLang="id-ID" sz="4400" dirty="0"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Quantitative Approach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Discrete Probability Distribution</a:t>
            </a:r>
          </a:p>
          <a:p>
            <a:r>
              <a:rPr lang="id-ID" dirty="0" smtClean="0"/>
              <a:t>Continuous Probability Distribution</a:t>
            </a:r>
          </a:p>
          <a:p>
            <a:r>
              <a:rPr lang="id-ID" dirty="0" smtClean="0"/>
              <a:t>PERT distribution</a:t>
            </a:r>
          </a:p>
          <a:p>
            <a:r>
              <a:rPr lang="id-ID" dirty="0" smtClean="0"/>
              <a:t>Triangular distribution</a:t>
            </a:r>
          </a:p>
          <a:p>
            <a:r>
              <a:rPr lang="id-ID" dirty="0" smtClean="0"/>
              <a:t>Simulation</a:t>
            </a:r>
          </a:p>
          <a:p>
            <a:pPr lvl="1"/>
            <a:r>
              <a:rPr lang="id-ID" dirty="0" smtClean="0"/>
              <a:t>Bisa menggunakan teknik sebelumnya namun secara otomasi</a:t>
            </a:r>
          </a:p>
          <a:p>
            <a:pPr lvl="1"/>
            <a:r>
              <a:rPr lang="id-ID" smtClean="0"/>
              <a:t>Pemilihan sample secara random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7640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IT Project Risk Management </a:t>
            </a:r>
            <a:r>
              <a:rPr lang="en-US" altLang="id-ID" dirty="0" smtClean="0"/>
              <a:t>Process</a:t>
            </a:r>
            <a:endParaRPr lang="en-US" altLang="id-ID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sz="2800"/>
              <a:t>Risk Strategies</a:t>
            </a:r>
          </a:p>
          <a:p>
            <a:pPr lvl="1"/>
            <a:r>
              <a:rPr lang="en-US" altLang="id-ID" sz="2600"/>
              <a:t>Accept or ignore the risk.</a:t>
            </a:r>
          </a:p>
          <a:p>
            <a:pPr lvl="2"/>
            <a:r>
              <a:rPr lang="en-US" altLang="id-ID" sz="2200"/>
              <a:t>Management Reserves</a:t>
            </a:r>
          </a:p>
          <a:p>
            <a:pPr lvl="2"/>
            <a:r>
              <a:rPr lang="en-US" altLang="id-ID" sz="2200"/>
              <a:t>Contingency Reserves</a:t>
            </a:r>
          </a:p>
          <a:p>
            <a:pPr lvl="2"/>
            <a:r>
              <a:rPr lang="en-US" altLang="id-ID" sz="2200"/>
              <a:t>Contingency Plans</a:t>
            </a:r>
          </a:p>
          <a:p>
            <a:pPr lvl="1"/>
            <a:r>
              <a:rPr lang="en-US" altLang="id-ID" sz="2600"/>
              <a:t>Avoid the risk completely. </a:t>
            </a:r>
          </a:p>
          <a:p>
            <a:pPr lvl="1"/>
            <a:r>
              <a:rPr lang="en-US" altLang="id-ID" sz="2600"/>
              <a:t>Reduce the likelihood or impact of the risk (or both) if the risk occurs. </a:t>
            </a:r>
          </a:p>
          <a:p>
            <a:pPr lvl="1"/>
            <a:r>
              <a:rPr lang="en-US" altLang="id-ID" sz="2600"/>
              <a:t>Transfer the risk to someone else (i.e., insurance). </a:t>
            </a:r>
          </a:p>
          <a:p>
            <a:endParaRPr lang="en-US" altLang="id-ID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IT Project Risk Management </a:t>
            </a:r>
            <a:r>
              <a:rPr lang="en-US" altLang="id-ID" dirty="0" smtClean="0"/>
              <a:t>Process</a:t>
            </a:r>
            <a:endParaRPr lang="en-US" altLang="id-ID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dirty="0"/>
              <a:t>Risk Monitoring and Control</a:t>
            </a:r>
            <a:endParaRPr lang="id-ID" altLang="id-ID" dirty="0" smtClean="0"/>
          </a:p>
          <a:p>
            <a:pPr lvl="1"/>
            <a:r>
              <a:rPr lang="en-US" altLang="id-ID" dirty="0" smtClean="0"/>
              <a:t>Tools </a:t>
            </a:r>
            <a:r>
              <a:rPr lang="en-US" altLang="id-ID" dirty="0"/>
              <a:t>for monitoring and controlling project risk</a:t>
            </a:r>
          </a:p>
          <a:p>
            <a:pPr lvl="2"/>
            <a:r>
              <a:rPr lang="en-US" altLang="id-ID" dirty="0"/>
              <a:t>Risk Audits by external people</a:t>
            </a:r>
          </a:p>
          <a:p>
            <a:pPr lvl="2"/>
            <a:r>
              <a:rPr lang="en-US" altLang="id-ID" dirty="0"/>
              <a:t>Risk Reviews by internal team members</a:t>
            </a:r>
          </a:p>
          <a:p>
            <a:pPr lvl="2"/>
            <a:r>
              <a:rPr lang="en-US" altLang="id-ID" dirty="0"/>
              <a:t>Risk Status Meetings and Reports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0"/>
            <a:ext cx="8458200" cy="1143000"/>
          </a:xfrm>
        </p:spPr>
        <p:txBody>
          <a:bodyPr/>
          <a:lstStyle/>
          <a:p>
            <a:r>
              <a:rPr lang="en-US" altLang="id-ID" dirty="0"/>
              <a:t>IT Project Risk Management </a:t>
            </a:r>
            <a:r>
              <a:rPr lang="en-US" altLang="id-ID" dirty="0" smtClean="0"/>
              <a:t>Process</a:t>
            </a:r>
            <a:endParaRPr lang="en-US" altLang="id-ID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971800"/>
          </a:xfrm>
        </p:spPr>
        <p:txBody>
          <a:bodyPr/>
          <a:lstStyle/>
          <a:p>
            <a:r>
              <a:rPr lang="en-US" altLang="id-ID" sz="2400" dirty="0"/>
              <a:t>Risk Response Plan should include:</a:t>
            </a:r>
            <a:endParaRPr lang="id-ID" altLang="id-ID" sz="2400" dirty="0" smtClean="0"/>
          </a:p>
          <a:p>
            <a:pPr lvl="1"/>
            <a:r>
              <a:rPr lang="en-US" altLang="id-ID" sz="2000" dirty="0" smtClean="0"/>
              <a:t>The </a:t>
            </a:r>
            <a:r>
              <a:rPr lang="en-US" altLang="id-ID" sz="2000" dirty="0"/>
              <a:t>project risk </a:t>
            </a:r>
          </a:p>
          <a:p>
            <a:pPr lvl="1"/>
            <a:r>
              <a:rPr lang="en-US" altLang="id-ID" sz="2000" dirty="0"/>
              <a:t>The trigger which flags that the risk has occurred </a:t>
            </a:r>
          </a:p>
          <a:p>
            <a:pPr lvl="1"/>
            <a:r>
              <a:rPr lang="en-US" altLang="id-ID" sz="2000" dirty="0"/>
              <a:t>The owner of the risk (i.e., the person or group responsible for monitoring the risk and ensuring that the appropriate risk response is carried out) </a:t>
            </a:r>
          </a:p>
          <a:p>
            <a:pPr lvl="1"/>
            <a:r>
              <a:rPr lang="en-US" altLang="id-ID" sz="2000" dirty="0"/>
              <a:t>A risk response based on one of the four basic risk strategies </a:t>
            </a:r>
          </a:p>
        </p:txBody>
      </p:sp>
      <p:pic>
        <p:nvPicPr>
          <p:cNvPr id="44036" name="Picture 4" descr="c08f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19600"/>
            <a:ext cx="6477000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52400" y="6248400"/>
            <a:ext cx="1339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d-ID"/>
              <a:t>Figure 8.15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IT Project Risk Management </a:t>
            </a:r>
            <a:r>
              <a:rPr lang="en-US" altLang="id-ID" dirty="0" smtClean="0"/>
              <a:t>Process</a:t>
            </a:r>
            <a:endParaRPr lang="en-US" altLang="id-ID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dirty="0" smtClean="0"/>
              <a:t>Risk </a:t>
            </a:r>
            <a:r>
              <a:rPr lang="en-US" altLang="id-ID" dirty="0"/>
              <a:t>Evaluation</a:t>
            </a:r>
          </a:p>
          <a:p>
            <a:pPr lvl="1"/>
            <a:r>
              <a:rPr lang="en-US" altLang="id-ID" dirty="0"/>
              <a:t>How did we do? </a:t>
            </a:r>
          </a:p>
          <a:p>
            <a:pPr lvl="1"/>
            <a:r>
              <a:rPr lang="en-US" altLang="id-ID" dirty="0"/>
              <a:t>What can we do better next time? </a:t>
            </a:r>
          </a:p>
          <a:p>
            <a:pPr lvl="1"/>
            <a:r>
              <a:rPr lang="en-US" altLang="id-ID" dirty="0"/>
              <a:t>What lessons did we learn? </a:t>
            </a:r>
          </a:p>
          <a:p>
            <a:pPr lvl="1"/>
            <a:r>
              <a:rPr lang="en-US" altLang="id-ID" dirty="0"/>
              <a:t>What best practices can be incorporated in the risk management process?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id-ID" altLang="id-ID" dirty="0" smtClean="0"/>
              <a:t>THANK YOU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355983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id-ID" altLang="id-ID" dirty="0" smtClean="0"/>
              <a:t>Learning</a:t>
            </a:r>
            <a:r>
              <a:rPr lang="en-US" altLang="id-ID" dirty="0" smtClean="0"/>
              <a:t> </a:t>
            </a:r>
            <a:r>
              <a:rPr lang="en-US" altLang="id-ID" dirty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z="2400" dirty="0">
                <a:cs typeface="Courier New" panose="02070309020205020404" pitchFamily="49" charset="0"/>
              </a:rPr>
              <a:t>Describe the </a:t>
            </a:r>
            <a:r>
              <a:rPr lang="en-US" altLang="id-ID" sz="2400" dirty="0">
                <a:solidFill>
                  <a:srgbClr val="FF0000"/>
                </a:solidFill>
                <a:cs typeface="Courier New" panose="02070309020205020404" pitchFamily="49" charset="0"/>
              </a:rPr>
              <a:t>project risk management planning framework</a:t>
            </a:r>
            <a:r>
              <a:rPr lang="en-US" altLang="id-ID" sz="2400" dirty="0">
                <a:cs typeface="Courier New" panose="02070309020205020404" pitchFamily="49" charset="0"/>
              </a:rPr>
              <a:t> introduced in this chapter. </a:t>
            </a:r>
          </a:p>
          <a:p>
            <a:pPr>
              <a:lnSpc>
                <a:spcPct val="90000"/>
              </a:lnSpc>
            </a:pPr>
            <a:r>
              <a:rPr lang="en-US" altLang="id-ID" sz="2400" dirty="0">
                <a:cs typeface="Courier New" panose="02070309020205020404" pitchFamily="49" charset="0"/>
              </a:rPr>
              <a:t>Define </a:t>
            </a:r>
            <a:r>
              <a:rPr lang="en-US" altLang="id-ID" sz="2400" dirty="0">
                <a:solidFill>
                  <a:srgbClr val="FF0000"/>
                </a:solidFill>
                <a:cs typeface="Courier New" panose="02070309020205020404" pitchFamily="49" charset="0"/>
              </a:rPr>
              <a:t>risk identification and the causes, effects, and integrative nature</a:t>
            </a:r>
            <a:r>
              <a:rPr lang="en-US" altLang="id-ID" sz="2400" dirty="0">
                <a:cs typeface="Courier New" panose="02070309020205020404" pitchFamily="49" charset="0"/>
              </a:rPr>
              <a:t> of project risks. </a:t>
            </a:r>
          </a:p>
          <a:p>
            <a:pPr>
              <a:lnSpc>
                <a:spcPct val="90000"/>
              </a:lnSpc>
            </a:pPr>
            <a:r>
              <a:rPr lang="en-US" altLang="id-ID" sz="2400" dirty="0" smtClean="0">
                <a:cs typeface="Courier New" panose="02070309020205020404" pitchFamily="49" charset="0"/>
              </a:rPr>
              <a:t>Describe </a:t>
            </a:r>
            <a:r>
              <a:rPr lang="en-US" altLang="id-ID" sz="2400" dirty="0">
                <a:cs typeface="Courier New" panose="02070309020205020404" pitchFamily="49" charset="0"/>
              </a:rPr>
              <a:t>the </a:t>
            </a:r>
            <a:r>
              <a:rPr lang="en-US" altLang="id-ID" sz="2400" dirty="0">
                <a:solidFill>
                  <a:srgbClr val="FF0000"/>
                </a:solidFill>
                <a:cs typeface="Courier New" panose="02070309020205020404" pitchFamily="49" charset="0"/>
              </a:rPr>
              <a:t>various risk strategies</a:t>
            </a:r>
            <a:r>
              <a:rPr lang="en-US" altLang="id-ID" sz="2400" dirty="0">
                <a:cs typeface="Courier New" panose="02070309020205020404" pitchFamily="49" charset="0"/>
              </a:rPr>
              <a:t>, such as insurance, avoidance, or mitigation. </a:t>
            </a:r>
          </a:p>
          <a:p>
            <a:pPr>
              <a:lnSpc>
                <a:spcPct val="90000"/>
              </a:lnSpc>
            </a:pPr>
            <a:r>
              <a:rPr lang="en-US" altLang="id-ID" sz="2400" dirty="0">
                <a:cs typeface="Courier New" panose="02070309020205020404" pitchFamily="49" charset="0"/>
              </a:rPr>
              <a:t>Describe </a:t>
            </a:r>
            <a:r>
              <a:rPr lang="en-US" altLang="id-ID" sz="2400" dirty="0">
                <a:solidFill>
                  <a:srgbClr val="FF0000"/>
                </a:solidFill>
                <a:cs typeface="Courier New" panose="02070309020205020404" pitchFamily="49" charset="0"/>
              </a:rPr>
              <a:t>risk monitoring and control</a:t>
            </a:r>
            <a:r>
              <a:rPr lang="en-US" altLang="id-ID" sz="2400" dirty="0">
                <a:cs typeface="Courier New" panose="02070309020205020404" pitchFamily="49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id-ID" sz="2400" dirty="0">
                <a:cs typeface="Courier New" panose="02070309020205020404" pitchFamily="49" charset="0"/>
              </a:rPr>
              <a:t>Describe </a:t>
            </a:r>
            <a:r>
              <a:rPr lang="en-US" altLang="id-ID" sz="2400" dirty="0">
                <a:solidFill>
                  <a:srgbClr val="FF0000"/>
                </a:solidFill>
                <a:cs typeface="Courier New" panose="02070309020205020404" pitchFamily="49" charset="0"/>
              </a:rPr>
              <a:t>risk evaluation </a:t>
            </a:r>
            <a:r>
              <a:rPr lang="en-US" altLang="id-ID" sz="2400" dirty="0">
                <a:cs typeface="Courier New" panose="02070309020205020404" pitchFamily="49" charset="0"/>
              </a:rPr>
              <a:t>in terms of how the entire risk management process should be evaluated in order to learn from experience</a:t>
            </a:r>
            <a:r>
              <a:rPr lang="en-US" altLang="id-ID" sz="2800" dirty="0">
                <a:cs typeface="Courier New" panose="02070309020205020404" pitchFamily="49" charset="0"/>
              </a:rPr>
              <a:t> </a:t>
            </a:r>
            <a:r>
              <a:rPr lang="en-US" altLang="id-ID" sz="2400" dirty="0">
                <a:cs typeface="Courier New" panose="02070309020205020404" pitchFamily="49" charset="0"/>
              </a:rPr>
              <a:t>and to identify best practices.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The Baseline Project Plan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2346325"/>
          </a:xfrm>
        </p:spPr>
        <p:txBody>
          <a:bodyPr/>
          <a:lstStyle/>
          <a:p>
            <a:r>
              <a:rPr lang="en-US" altLang="id-ID" dirty="0"/>
              <a:t>Is based </a:t>
            </a:r>
            <a:r>
              <a:rPr lang="en-US" altLang="id-ID" dirty="0" smtClean="0"/>
              <a:t>on:</a:t>
            </a:r>
            <a:endParaRPr lang="en-US" altLang="id-ID" dirty="0"/>
          </a:p>
          <a:p>
            <a:pPr lvl="1"/>
            <a:r>
              <a:rPr lang="en-US" altLang="id-ID" dirty="0"/>
              <a:t>Our understanding of the current situation</a:t>
            </a:r>
          </a:p>
          <a:p>
            <a:pPr lvl="1"/>
            <a:r>
              <a:rPr lang="en-US" altLang="id-ID" dirty="0"/>
              <a:t>The information available</a:t>
            </a:r>
          </a:p>
          <a:p>
            <a:pPr lvl="1"/>
            <a:r>
              <a:rPr lang="en-US" altLang="id-ID" dirty="0"/>
              <a:t>The assumptions we make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This Leads to Uncertainty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sz="2800" dirty="0"/>
              <a:t>Because…</a:t>
            </a:r>
          </a:p>
          <a:p>
            <a:pPr lvl="1"/>
            <a:r>
              <a:rPr lang="en-US" altLang="id-ID" sz="2400" dirty="0"/>
              <a:t>Estimates are really forecasts or predictions</a:t>
            </a:r>
          </a:p>
          <a:p>
            <a:pPr lvl="1"/>
            <a:r>
              <a:rPr lang="en-US" altLang="id-ID" sz="2400" dirty="0"/>
              <a:t>Uncertainty is highest at the beginning of the project because we don’t all the information we would like to have</a:t>
            </a:r>
          </a:p>
          <a:p>
            <a:pPr lvl="1"/>
            <a:r>
              <a:rPr lang="en-US" altLang="id-ID" sz="2400" dirty="0"/>
              <a:t>Sometimes things happen that are out of our control</a:t>
            </a:r>
          </a:p>
          <a:p>
            <a:r>
              <a:rPr lang="en-US" altLang="id-ID" sz="2800" dirty="0"/>
              <a:t>Although no one can predict the future with 100% accuracy, having a solid foundation in terms </a:t>
            </a:r>
            <a:r>
              <a:rPr lang="id-ID" altLang="id-ID" sz="2800" dirty="0" smtClean="0"/>
              <a:t>o</a:t>
            </a:r>
            <a:r>
              <a:rPr lang="en-US" altLang="id-ID" sz="2800" dirty="0" smtClean="0"/>
              <a:t>f </a:t>
            </a:r>
            <a:r>
              <a:rPr lang="en-US" altLang="id-ID" sz="2800" dirty="0"/>
              <a:t>the processes, tools, and techniques, can increase our confidence in these estimates.</a:t>
            </a:r>
          </a:p>
          <a:p>
            <a:endParaRPr lang="en-US" altLang="id-ID" sz="2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id-ID" dirty="0"/>
              <a:t>Some Common Mistakes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id-ID" sz="2800" dirty="0"/>
              <a:t>Benefits of risk management are not well-understood</a:t>
            </a:r>
          </a:p>
          <a:p>
            <a:pPr lvl="1">
              <a:lnSpc>
                <a:spcPct val="80000"/>
              </a:lnSpc>
            </a:pPr>
            <a:r>
              <a:rPr lang="en-US" altLang="id-ID" sz="2400" dirty="0"/>
              <a:t>Just do it!</a:t>
            </a:r>
          </a:p>
          <a:p>
            <a:pPr>
              <a:lnSpc>
                <a:spcPct val="80000"/>
              </a:lnSpc>
            </a:pPr>
            <a:r>
              <a:rPr lang="en-US" altLang="id-ID" sz="2800" dirty="0"/>
              <a:t>Not providing adequate time for risk management</a:t>
            </a:r>
          </a:p>
          <a:p>
            <a:pPr lvl="1">
              <a:lnSpc>
                <a:spcPct val="80000"/>
              </a:lnSpc>
            </a:pPr>
            <a:r>
              <a:rPr lang="en-US" altLang="id-ID" sz="2400" dirty="0"/>
              <a:t>Should be part of the ITPM</a:t>
            </a:r>
          </a:p>
          <a:p>
            <a:pPr>
              <a:lnSpc>
                <a:spcPct val="80000"/>
              </a:lnSpc>
            </a:pPr>
            <a:r>
              <a:rPr lang="en-US" altLang="id-ID" sz="2800" dirty="0"/>
              <a:t>Not identifying and assessing risk using a standardized approach</a:t>
            </a:r>
          </a:p>
          <a:p>
            <a:pPr lvl="1">
              <a:lnSpc>
                <a:spcPct val="80000"/>
              </a:lnSpc>
            </a:pPr>
            <a:r>
              <a:rPr lang="en-US" altLang="id-ID" sz="2400" dirty="0"/>
              <a:t>Miss threats &amp; opportunities</a:t>
            </a:r>
          </a:p>
          <a:p>
            <a:pPr>
              <a:lnSpc>
                <a:spcPct val="80000"/>
              </a:lnSpc>
            </a:pPr>
            <a:r>
              <a:rPr lang="en-US" altLang="id-ID" sz="2800" dirty="0"/>
              <a:t>Crisis management (i.e. firefighting) is “reactive”</a:t>
            </a:r>
          </a:p>
          <a:p>
            <a:pPr lvl="1">
              <a:lnSpc>
                <a:spcPct val="80000"/>
              </a:lnSpc>
            </a:pPr>
            <a:r>
              <a:rPr lang="en-US" altLang="id-ID" sz="2400" dirty="0"/>
              <a:t>Risk management is “proactive”</a:t>
            </a:r>
          </a:p>
          <a:p>
            <a:pPr lvl="1">
              <a:lnSpc>
                <a:spcPct val="80000"/>
              </a:lnSpc>
            </a:pPr>
            <a:r>
              <a:rPr lang="en-US" altLang="id-ID" sz="2400" dirty="0"/>
              <a:t>Cheaper &amp; less embarrassing than crisis management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Effective and Successful Project Risk Management Requires: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87575"/>
            <a:ext cx="8229600" cy="3938588"/>
          </a:xfrm>
        </p:spPr>
        <p:txBody>
          <a:bodyPr/>
          <a:lstStyle/>
          <a:p>
            <a:r>
              <a:rPr lang="en-US" altLang="id-ID"/>
              <a:t>Commitment by all stakeholders</a:t>
            </a:r>
          </a:p>
          <a:p>
            <a:r>
              <a:rPr lang="en-US" altLang="id-ID"/>
              <a:t>Stakeholder Responsibility</a:t>
            </a:r>
          </a:p>
          <a:p>
            <a:pPr lvl="1"/>
            <a:r>
              <a:rPr lang="en-US" altLang="id-ID"/>
              <a:t>each risk must have an owner</a:t>
            </a:r>
          </a:p>
          <a:p>
            <a:r>
              <a:rPr lang="en-US" altLang="id-ID"/>
              <a:t>Different Risks for Different Types of Projects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PMBOK® Risk Management Processes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51025"/>
            <a:ext cx="7696200" cy="4275138"/>
          </a:xfrm>
        </p:spPr>
        <p:txBody>
          <a:bodyPr/>
          <a:lstStyle/>
          <a:p>
            <a:r>
              <a:rPr lang="en-US" altLang="id-ID" dirty="0"/>
              <a:t>Risk Management Planning</a:t>
            </a:r>
          </a:p>
          <a:p>
            <a:r>
              <a:rPr lang="en-US" altLang="id-ID" dirty="0"/>
              <a:t>Risk Identification</a:t>
            </a:r>
          </a:p>
          <a:p>
            <a:r>
              <a:rPr lang="en-US" altLang="id-ID" dirty="0"/>
              <a:t>Qualitative Risk Analysis</a:t>
            </a:r>
          </a:p>
          <a:p>
            <a:r>
              <a:rPr lang="en-US" altLang="id-ID" dirty="0"/>
              <a:t>Quantitative Risk Analysis</a:t>
            </a:r>
          </a:p>
          <a:p>
            <a:r>
              <a:rPr lang="en-US" altLang="id-ID" dirty="0"/>
              <a:t>Risk Response Planning</a:t>
            </a:r>
          </a:p>
          <a:p>
            <a:r>
              <a:rPr lang="en-US" altLang="id-ID" dirty="0"/>
              <a:t>Risk Monitoring and Control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-523875" y="454025"/>
            <a:ext cx="914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id-ID" sz="1200" i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id-ID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en-US" altLang="id-ID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275" name="Group 3"/>
          <p:cNvGrpSpPr>
            <a:grpSpLocks/>
          </p:cNvGrpSpPr>
          <p:nvPr/>
        </p:nvGrpSpPr>
        <p:grpSpPr bwMode="auto">
          <a:xfrm>
            <a:off x="0" y="228600"/>
            <a:ext cx="9144000" cy="6019800"/>
            <a:chOff x="-2" y="401"/>
            <a:chExt cx="6424" cy="2963"/>
          </a:xfrm>
        </p:grpSpPr>
        <p:grpSp>
          <p:nvGrpSpPr>
            <p:cNvPr id="54276" name="Group 4"/>
            <p:cNvGrpSpPr>
              <a:grpSpLocks/>
            </p:cNvGrpSpPr>
            <p:nvPr/>
          </p:nvGrpSpPr>
          <p:grpSpPr bwMode="auto">
            <a:xfrm>
              <a:off x="0" y="403"/>
              <a:ext cx="6420" cy="2959"/>
              <a:chOff x="0" y="403"/>
              <a:chExt cx="6420" cy="2959"/>
            </a:xfrm>
          </p:grpSpPr>
          <p:grpSp>
            <p:nvGrpSpPr>
              <p:cNvPr id="54277" name="Group 5"/>
              <p:cNvGrpSpPr>
                <a:grpSpLocks/>
              </p:cNvGrpSpPr>
              <p:nvPr/>
            </p:nvGrpSpPr>
            <p:grpSpPr bwMode="auto">
              <a:xfrm>
                <a:off x="0" y="403"/>
                <a:ext cx="1065" cy="442"/>
                <a:chOff x="0" y="403"/>
                <a:chExt cx="1065" cy="442"/>
              </a:xfrm>
            </p:grpSpPr>
            <p:sp>
              <p:nvSpPr>
                <p:cNvPr id="54278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979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MIS Software Risks</a:t>
                  </a:r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79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065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80" name="Group 8"/>
              <p:cNvGrpSpPr>
                <a:grpSpLocks/>
              </p:cNvGrpSpPr>
              <p:nvPr/>
            </p:nvGrpSpPr>
            <p:grpSpPr bwMode="auto">
              <a:xfrm>
                <a:off x="1065" y="403"/>
                <a:ext cx="942" cy="442"/>
                <a:chOff x="1065" y="403"/>
                <a:chExt cx="942" cy="442"/>
              </a:xfrm>
            </p:grpSpPr>
            <p:sp>
              <p:nvSpPr>
                <p:cNvPr id="54281" name="Rectangle 9"/>
                <p:cNvSpPr>
                  <a:spLocks noChangeArrowheads="1"/>
                </p:cNvSpPr>
                <p:nvPr/>
              </p:nvSpPr>
              <p:spPr bwMode="auto">
                <a:xfrm>
                  <a:off x="1108" y="403"/>
                  <a:ext cx="85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Systems Software Risks</a:t>
                  </a:r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82" name="Rectangle 10"/>
                <p:cNvSpPr>
                  <a:spLocks noChangeArrowheads="1"/>
                </p:cNvSpPr>
                <p:nvPr/>
              </p:nvSpPr>
              <p:spPr bwMode="auto">
                <a:xfrm>
                  <a:off x="1065" y="403"/>
                  <a:ext cx="94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83" name="Group 11"/>
              <p:cNvGrpSpPr>
                <a:grpSpLocks/>
              </p:cNvGrpSpPr>
              <p:nvPr/>
            </p:nvGrpSpPr>
            <p:grpSpPr bwMode="auto">
              <a:xfrm>
                <a:off x="2007" y="403"/>
                <a:ext cx="1129" cy="442"/>
                <a:chOff x="2007" y="403"/>
                <a:chExt cx="1129" cy="442"/>
              </a:xfrm>
            </p:grpSpPr>
            <p:sp>
              <p:nvSpPr>
                <p:cNvPr id="54284" name="Rectangle 12"/>
                <p:cNvSpPr>
                  <a:spLocks noChangeArrowheads="1"/>
                </p:cNvSpPr>
                <p:nvPr/>
              </p:nvSpPr>
              <p:spPr bwMode="auto">
                <a:xfrm>
                  <a:off x="2050" y="403"/>
                  <a:ext cx="10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Commercial Software Risks</a:t>
                  </a:r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85" name="Rectangle 13"/>
                <p:cNvSpPr>
                  <a:spLocks noChangeArrowheads="1"/>
                </p:cNvSpPr>
                <p:nvPr/>
              </p:nvSpPr>
              <p:spPr bwMode="auto">
                <a:xfrm>
                  <a:off x="2007" y="403"/>
                  <a:ext cx="1129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86" name="Group 14"/>
              <p:cNvGrpSpPr>
                <a:grpSpLocks/>
              </p:cNvGrpSpPr>
              <p:nvPr/>
            </p:nvGrpSpPr>
            <p:grpSpPr bwMode="auto">
              <a:xfrm>
                <a:off x="3136" y="403"/>
                <a:ext cx="1097" cy="442"/>
                <a:chOff x="3136" y="403"/>
                <a:chExt cx="1097" cy="442"/>
              </a:xfrm>
            </p:grpSpPr>
            <p:sp>
              <p:nvSpPr>
                <p:cNvPr id="54287" name="Rectangle 15"/>
                <p:cNvSpPr>
                  <a:spLocks noChangeArrowheads="1"/>
                </p:cNvSpPr>
                <p:nvPr/>
              </p:nvSpPr>
              <p:spPr bwMode="auto">
                <a:xfrm>
                  <a:off x="3179" y="403"/>
                  <a:ext cx="10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Military Software Risks</a:t>
                  </a:r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88" name="Rectangle 16"/>
                <p:cNvSpPr>
                  <a:spLocks noChangeArrowheads="1"/>
                </p:cNvSpPr>
                <p:nvPr/>
              </p:nvSpPr>
              <p:spPr bwMode="auto">
                <a:xfrm>
                  <a:off x="3136" y="403"/>
                  <a:ext cx="10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89" name="Group 17"/>
              <p:cNvGrpSpPr>
                <a:grpSpLocks/>
              </p:cNvGrpSpPr>
              <p:nvPr/>
            </p:nvGrpSpPr>
            <p:grpSpPr bwMode="auto">
              <a:xfrm>
                <a:off x="4233" y="403"/>
                <a:ext cx="1097" cy="442"/>
                <a:chOff x="4233" y="403"/>
                <a:chExt cx="1097" cy="442"/>
              </a:xfrm>
            </p:grpSpPr>
            <p:sp>
              <p:nvSpPr>
                <p:cNvPr id="54290" name="Rectangle 18"/>
                <p:cNvSpPr>
                  <a:spLocks noChangeArrowheads="1"/>
                </p:cNvSpPr>
                <p:nvPr/>
              </p:nvSpPr>
              <p:spPr bwMode="auto">
                <a:xfrm>
                  <a:off x="4276" y="403"/>
                  <a:ext cx="10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Contract or Outsourced Software Risks</a:t>
                  </a:r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91" name="Rectangle 19"/>
                <p:cNvSpPr>
                  <a:spLocks noChangeArrowheads="1"/>
                </p:cNvSpPr>
                <p:nvPr/>
              </p:nvSpPr>
              <p:spPr bwMode="auto">
                <a:xfrm>
                  <a:off x="4233" y="403"/>
                  <a:ext cx="10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92" name="Group 20"/>
              <p:cNvGrpSpPr>
                <a:grpSpLocks/>
              </p:cNvGrpSpPr>
              <p:nvPr/>
            </p:nvGrpSpPr>
            <p:grpSpPr bwMode="auto">
              <a:xfrm>
                <a:off x="5330" y="403"/>
                <a:ext cx="1090" cy="442"/>
                <a:chOff x="5330" y="403"/>
                <a:chExt cx="1090" cy="442"/>
              </a:xfrm>
            </p:grpSpPr>
            <p:sp>
              <p:nvSpPr>
                <p:cNvPr id="54293" name="Rectangle 21"/>
                <p:cNvSpPr>
                  <a:spLocks noChangeArrowheads="1"/>
                </p:cNvSpPr>
                <p:nvPr/>
              </p:nvSpPr>
              <p:spPr bwMode="auto">
                <a:xfrm>
                  <a:off x="5373" y="403"/>
                  <a:ext cx="100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End-User Software Risks</a:t>
                  </a:r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94" name="Rectangle 22"/>
                <p:cNvSpPr>
                  <a:spLocks noChangeArrowheads="1"/>
                </p:cNvSpPr>
                <p:nvPr/>
              </p:nvSpPr>
              <p:spPr bwMode="auto">
                <a:xfrm>
                  <a:off x="5330" y="403"/>
                  <a:ext cx="1090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95" name="Group 23"/>
              <p:cNvGrpSpPr>
                <a:grpSpLocks/>
              </p:cNvGrpSpPr>
              <p:nvPr/>
            </p:nvGrpSpPr>
            <p:grpSpPr bwMode="auto">
              <a:xfrm>
                <a:off x="0" y="845"/>
                <a:ext cx="706" cy="557"/>
                <a:chOff x="0" y="845"/>
                <a:chExt cx="706" cy="557"/>
              </a:xfrm>
            </p:grpSpPr>
            <p:sp>
              <p:nvSpPr>
                <p:cNvPr id="54296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845"/>
                  <a:ext cx="620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Creeping User Requirements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297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845"/>
                  <a:ext cx="706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298" name="Group 26"/>
              <p:cNvGrpSpPr>
                <a:grpSpLocks/>
              </p:cNvGrpSpPr>
              <p:nvPr/>
            </p:nvGrpSpPr>
            <p:grpSpPr bwMode="auto">
              <a:xfrm>
                <a:off x="706" y="845"/>
                <a:ext cx="359" cy="557"/>
                <a:chOff x="706" y="845"/>
                <a:chExt cx="359" cy="557"/>
              </a:xfrm>
            </p:grpSpPr>
            <p:sp>
              <p:nvSpPr>
                <p:cNvPr id="54299" name="Rectangle 27"/>
                <p:cNvSpPr>
                  <a:spLocks noChangeArrowheads="1"/>
                </p:cNvSpPr>
                <p:nvPr/>
              </p:nvSpPr>
              <p:spPr bwMode="auto">
                <a:xfrm>
                  <a:off x="749" y="845"/>
                  <a:ext cx="273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80%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00" name="Rectangle 28"/>
                <p:cNvSpPr>
                  <a:spLocks noChangeArrowheads="1"/>
                </p:cNvSpPr>
                <p:nvPr/>
              </p:nvSpPr>
              <p:spPr bwMode="auto">
                <a:xfrm>
                  <a:off x="706" y="845"/>
                  <a:ext cx="359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01" name="Group 29"/>
              <p:cNvGrpSpPr>
                <a:grpSpLocks/>
              </p:cNvGrpSpPr>
              <p:nvPr/>
            </p:nvGrpSpPr>
            <p:grpSpPr bwMode="auto">
              <a:xfrm>
                <a:off x="1065" y="845"/>
                <a:ext cx="583" cy="557"/>
                <a:chOff x="1065" y="845"/>
                <a:chExt cx="583" cy="557"/>
              </a:xfrm>
            </p:grpSpPr>
            <p:sp>
              <p:nvSpPr>
                <p:cNvPr id="54302" name="Rectangle 30"/>
                <p:cNvSpPr>
                  <a:spLocks noChangeArrowheads="1"/>
                </p:cNvSpPr>
                <p:nvPr/>
              </p:nvSpPr>
              <p:spPr bwMode="auto">
                <a:xfrm>
                  <a:off x="1108" y="845"/>
                  <a:ext cx="497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Long Schedules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03" name="Rectangle 31"/>
                <p:cNvSpPr>
                  <a:spLocks noChangeArrowheads="1"/>
                </p:cNvSpPr>
                <p:nvPr/>
              </p:nvSpPr>
              <p:spPr bwMode="auto">
                <a:xfrm>
                  <a:off x="1065" y="845"/>
                  <a:ext cx="583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04" name="Group 32"/>
              <p:cNvGrpSpPr>
                <a:grpSpLocks/>
              </p:cNvGrpSpPr>
              <p:nvPr/>
            </p:nvGrpSpPr>
            <p:grpSpPr bwMode="auto">
              <a:xfrm>
                <a:off x="1648" y="845"/>
                <a:ext cx="359" cy="557"/>
                <a:chOff x="1648" y="845"/>
                <a:chExt cx="359" cy="557"/>
              </a:xfrm>
            </p:grpSpPr>
            <p:sp>
              <p:nvSpPr>
                <p:cNvPr id="54305" name="Rectangle 33"/>
                <p:cNvSpPr>
                  <a:spLocks noChangeArrowheads="1"/>
                </p:cNvSpPr>
                <p:nvPr/>
              </p:nvSpPr>
              <p:spPr bwMode="auto">
                <a:xfrm>
                  <a:off x="1691" y="845"/>
                  <a:ext cx="273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70%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06" name="Rectangle 34"/>
                <p:cNvSpPr>
                  <a:spLocks noChangeArrowheads="1"/>
                </p:cNvSpPr>
                <p:nvPr/>
              </p:nvSpPr>
              <p:spPr bwMode="auto">
                <a:xfrm>
                  <a:off x="1648" y="845"/>
                  <a:ext cx="359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07" name="Group 35"/>
              <p:cNvGrpSpPr>
                <a:grpSpLocks/>
              </p:cNvGrpSpPr>
              <p:nvPr/>
            </p:nvGrpSpPr>
            <p:grpSpPr bwMode="auto">
              <a:xfrm>
                <a:off x="2007" y="845"/>
                <a:ext cx="770" cy="557"/>
                <a:chOff x="2007" y="845"/>
                <a:chExt cx="770" cy="557"/>
              </a:xfrm>
            </p:grpSpPr>
            <p:sp>
              <p:nvSpPr>
                <p:cNvPr id="5430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50" y="845"/>
                  <a:ext cx="684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Inadequate User Documentation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09" name="Rectangle 37"/>
                <p:cNvSpPr>
                  <a:spLocks noChangeArrowheads="1"/>
                </p:cNvSpPr>
                <p:nvPr/>
              </p:nvSpPr>
              <p:spPr bwMode="auto">
                <a:xfrm>
                  <a:off x="2007" y="845"/>
                  <a:ext cx="770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10" name="Group 38"/>
              <p:cNvGrpSpPr>
                <a:grpSpLocks/>
              </p:cNvGrpSpPr>
              <p:nvPr/>
            </p:nvGrpSpPr>
            <p:grpSpPr bwMode="auto">
              <a:xfrm>
                <a:off x="2777" y="845"/>
                <a:ext cx="359" cy="557"/>
                <a:chOff x="2777" y="845"/>
                <a:chExt cx="359" cy="557"/>
              </a:xfrm>
            </p:grpSpPr>
            <p:sp>
              <p:nvSpPr>
                <p:cNvPr id="54311" name="Rectangle 39"/>
                <p:cNvSpPr>
                  <a:spLocks noChangeArrowheads="1"/>
                </p:cNvSpPr>
                <p:nvPr/>
              </p:nvSpPr>
              <p:spPr bwMode="auto">
                <a:xfrm>
                  <a:off x="2820" y="845"/>
                  <a:ext cx="273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70%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12" name="Rectangle 40"/>
                <p:cNvSpPr>
                  <a:spLocks noChangeArrowheads="1"/>
                </p:cNvSpPr>
                <p:nvPr/>
              </p:nvSpPr>
              <p:spPr bwMode="auto">
                <a:xfrm>
                  <a:off x="2777" y="845"/>
                  <a:ext cx="359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13" name="Group 41"/>
              <p:cNvGrpSpPr>
                <a:grpSpLocks/>
              </p:cNvGrpSpPr>
              <p:nvPr/>
            </p:nvGrpSpPr>
            <p:grpSpPr bwMode="auto">
              <a:xfrm>
                <a:off x="3136" y="845"/>
                <a:ext cx="720" cy="557"/>
                <a:chOff x="3136" y="845"/>
                <a:chExt cx="720" cy="557"/>
              </a:xfrm>
            </p:grpSpPr>
            <p:sp>
              <p:nvSpPr>
                <p:cNvPr id="54314" name="Rectangle 42"/>
                <p:cNvSpPr>
                  <a:spLocks noChangeArrowheads="1"/>
                </p:cNvSpPr>
                <p:nvPr/>
              </p:nvSpPr>
              <p:spPr bwMode="auto">
                <a:xfrm>
                  <a:off x="3179" y="845"/>
                  <a:ext cx="634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Excessive Paper Work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15" name="Rectangle 43"/>
                <p:cNvSpPr>
                  <a:spLocks noChangeArrowheads="1"/>
                </p:cNvSpPr>
                <p:nvPr/>
              </p:nvSpPr>
              <p:spPr bwMode="auto">
                <a:xfrm>
                  <a:off x="3136" y="845"/>
                  <a:ext cx="720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16" name="Group 44"/>
              <p:cNvGrpSpPr>
                <a:grpSpLocks/>
              </p:cNvGrpSpPr>
              <p:nvPr/>
            </p:nvGrpSpPr>
            <p:grpSpPr bwMode="auto">
              <a:xfrm>
                <a:off x="3856" y="845"/>
                <a:ext cx="377" cy="557"/>
                <a:chOff x="3856" y="845"/>
                <a:chExt cx="377" cy="557"/>
              </a:xfrm>
            </p:grpSpPr>
            <p:sp>
              <p:nvSpPr>
                <p:cNvPr id="54317" name="Rectangle 45"/>
                <p:cNvSpPr>
                  <a:spLocks noChangeArrowheads="1"/>
                </p:cNvSpPr>
                <p:nvPr/>
              </p:nvSpPr>
              <p:spPr bwMode="auto">
                <a:xfrm>
                  <a:off x="3899" y="845"/>
                  <a:ext cx="291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90%</a:t>
                  </a:r>
                </a:p>
                <a:p>
                  <a:pPr algn="ctr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18" name="Rectangle 46"/>
                <p:cNvSpPr>
                  <a:spLocks noChangeArrowheads="1"/>
                </p:cNvSpPr>
                <p:nvPr/>
              </p:nvSpPr>
              <p:spPr bwMode="auto">
                <a:xfrm>
                  <a:off x="3856" y="845"/>
                  <a:ext cx="377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19" name="Group 47"/>
              <p:cNvGrpSpPr>
                <a:grpSpLocks/>
              </p:cNvGrpSpPr>
              <p:nvPr/>
            </p:nvGrpSpPr>
            <p:grpSpPr bwMode="auto">
              <a:xfrm>
                <a:off x="4233" y="845"/>
                <a:ext cx="722" cy="557"/>
                <a:chOff x="4233" y="845"/>
                <a:chExt cx="722" cy="557"/>
              </a:xfrm>
            </p:grpSpPr>
            <p:sp>
              <p:nvSpPr>
                <p:cNvPr id="54320" name="Rectangle 48"/>
                <p:cNvSpPr>
                  <a:spLocks noChangeArrowheads="1"/>
                </p:cNvSpPr>
                <p:nvPr/>
              </p:nvSpPr>
              <p:spPr bwMode="auto">
                <a:xfrm>
                  <a:off x="4276" y="845"/>
                  <a:ext cx="636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High Maintenance Costs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21" name="Rectangle 49"/>
                <p:cNvSpPr>
                  <a:spLocks noChangeArrowheads="1"/>
                </p:cNvSpPr>
                <p:nvPr/>
              </p:nvSpPr>
              <p:spPr bwMode="auto">
                <a:xfrm>
                  <a:off x="4233" y="845"/>
                  <a:ext cx="722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22" name="Group 50"/>
              <p:cNvGrpSpPr>
                <a:grpSpLocks/>
              </p:cNvGrpSpPr>
              <p:nvPr/>
            </p:nvGrpSpPr>
            <p:grpSpPr bwMode="auto">
              <a:xfrm>
                <a:off x="4955" y="845"/>
                <a:ext cx="375" cy="557"/>
                <a:chOff x="4955" y="845"/>
                <a:chExt cx="375" cy="557"/>
              </a:xfrm>
            </p:grpSpPr>
            <p:sp>
              <p:nvSpPr>
                <p:cNvPr id="54323" name="Rectangle 51"/>
                <p:cNvSpPr>
                  <a:spLocks noChangeArrowheads="1"/>
                </p:cNvSpPr>
                <p:nvPr/>
              </p:nvSpPr>
              <p:spPr bwMode="auto">
                <a:xfrm>
                  <a:off x="4998" y="845"/>
                  <a:ext cx="289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60%</a:t>
                  </a:r>
                </a:p>
                <a:p>
                  <a:pPr algn="ctr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24" name="Rectangle 52"/>
                <p:cNvSpPr>
                  <a:spLocks noChangeArrowheads="1"/>
                </p:cNvSpPr>
                <p:nvPr/>
              </p:nvSpPr>
              <p:spPr bwMode="auto">
                <a:xfrm>
                  <a:off x="4955" y="845"/>
                  <a:ext cx="375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25" name="Group 53"/>
              <p:cNvGrpSpPr>
                <a:grpSpLocks/>
              </p:cNvGrpSpPr>
              <p:nvPr/>
            </p:nvGrpSpPr>
            <p:grpSpPr bwMode="auto">
              <a:xfrm>
                <a:off x="5330" y="845"/>
                <a:ext cx="651" cy="557"/>
                <a:chOff x="5330" y="845"/>
                <a:chExt cx="651" cy="557"/>
              </a:xfrm>
            </p:grpSpPr>
            <p:sp>
              <p:nvSpPr>
                <p:cNvPr id="54326" name="Rectangle 54"/>
                <p:cNvSpPr>
                  <a:spLocks noChangeArrowheads="1"/>
                </p:cNvSpPr>
                <p:nvPr/>
              </p:nvSpPr>
              <p:spPr bwMode="auto">
                <a:xfrm>
                  <a:off x="5373" y="845"/>
                  <a:ext cx="565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Non-transferable Application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27" name="Rectangle 55"/>
                <p:cNvSpPr>
                  <a:spLocks noChangeArrowheads="1"/>
                </p:cNvSpPr>
                <p:nvPr/>
              </p:nvSpPr>
              <p:spPr bwMode="auto">
                <a:xfrm>
                  <a:off x="5330" y="845"/>
                  <a:ext cx="651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28" name="Group 56"/>
              <p:cNvGrpSpPr>
                <a:grpSpLocks/>
              </p:cNvGrpSpPr>
              <p:nvPr/>
            </p:nvGrpSpPr>
            <p:grpSpPr bwMode="auto">
              <a:xfrm>
                <a:off x="5981" y="845"/>
                <a:ext cx="439" cy="557"/>
                <a:chOff x="5981" y="845"/>
                <a:chExt cx="439" cy="557"/>
              </a:xfrm>
            </p:grpSpPr>
            <p:sp>
              <p:nvSpPr>
                <p:cNvPr id="54329" name="Rectangle 57"/>
                <p:cNvSpPr>
                  <a:spLocks noChangeArrowheads="1"/>
                </p:cNvSpPr>
                <p:nvPr/>
              </p:nvSpPr>
              <p:spPr bwMode="auto">
                <a:xfrm>
                  <a:off x="6024" y="845"/>
                  <a:ext cx="353" cy="5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80%</a:t>
                  </a:r>
                </a:p>
                <a:p>
                  <a:pPr algn="just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just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30" name="Rectangle 58"/>
                <p:cNvSpPr>
                  <a:spLocks noChangeArrowheads="1"/>
                </p:cNvSpPr>
                <p:nvPr/>
              </p:nvSpPr>
              <p:spPr bwMode="auto">
                <a:xfrm>
                  <a:off x="5981" y="845"/>
                  <a:ext cx="439" cy="55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31" name="Group 59"/>
              <p:cNvGrpSpPr>
                <a:grpSpLocks/>
              </p:cNvGrpSpPr>
              <p:nvPr/>
            </p:nvGrpSpPr>
            <p:grpSpPr bwMode="auto">
              <a:xfrm>
                <a:off x="0" y="1402"/>
                <a:ext cx="706" cy="519"/>
                <a:chOff x="0" y="1402"/>
                <a:chExt cx="706" cy="519"/>
              </a:xfrm>
            </p:grpSpPr>
            <p:sp>
              <p:nvSpPr>
                <p:cNvPr id="54332" name="Rectangle 60"/>
                <p:cNvSpPr>
                  <a:spLocks noChangeArrowheads="1"/>
                </p:cNvSpPr>
                <p:nvPr/>
              </p:nvSpPr>
              <p:spPr bwMode="auto">
                <a:xfrm>
                  <a:off x="43" y="1402"/>
                  <a:ext cx="620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Excessive Schedule Pressure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33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1402"/>
                  <a:ext cx="706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34" name="Group 62"/>
              <p:cNvGrpSpPr>
                <a:grpSpLocks/>
              </p:cNvGrpSpPr>
              <p:nvPr/>
            </p:nvGrpSpPr>
            <p:grpSpPr bwMode="auto">
              <a:xfrm>
                <a:off x="706" y="1402"/>
                <a:ext cx="359" cy="519"/>
                <a:chOff x="706" y="1402"/>
                <a:chExt cx="359" cy="519"/>
              </a:xfrm>
            </p:grpSpPr>
            <p:sp>
              <p:nvSpPr>
                <p:cNvPr id="54335" name="Rectangle 63"/>
                <p:cNvSpPr>
                  <a:spLocks noChangeArrowheads="1"/>
                </p:cNvSpPr>
                <p:nvPr/>
              </p:nvSpPr>
              <p:spPr bwMode="auto">
                <a:xfrm>
                  <a:off x="749" y="1402"/>
                  <a:ext cx="27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36" name="Rectangle 64"/>
                <p:cNvSpPr>
                  <a:spLocks noChangeArrowheads="1"/>
                </p:cNvSpPr>
                <p:nvPr/>
              </p:nvSpPr>
              <p:spPr bwMode="auto">
                <a:xfrm>
                  <a:off x="706" y="1402"/>
                  <a:ext cx="35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37" name="Group 65"/>
              <p:cNvGrpSpPr>
                <a:grpSpLocks/>
              </p:cNvGrpSpPr>
              <p:nvPr/>
            </p:nvGrpSpPr>
            <p:grpSpPr bwMode="auto">
              <a:xfrm>
                <a:off x="1065" y="1402"/>
                <a:ext cx="583" cy="519"/>
                <a:chOff x="1065" y="1402"/>
                <a:chExt cx="583" cy="519"/>
              </a:xfrm>
            </p:grpSpPr>
            <p:sp>
              <p:nvSpPr>
                <p:cNvPr id="54338" name="Rectangle 66"/>
                <p:cNvSpPr>
                  <a:spLocks noChangeArrowheads="1"/>
                </p:cNvSpPr>
                <p:nvPr/>
              </p:nvSpPr>
              <p:spPr bwMode="auto">
                <a:xfrm>
                  <a:off x="1108" y="1402"/>
                  <a:ext cx="497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Inadequate Cost Estimates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39" name="Rectangle 67"/>
                <p:cNvSpPr>
                  <a:spLocks noChangeArrowheads="1"/>
                </p:cNvSpPr>
                <p:nvPr/>
              </p:nvSpPr>
              <p:spPr bwMode="auto">
                <a:xfrm>
                  <a:off x="1065" y="1402"/>
                  <a:ext cx="583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40" name="Group 68"/>
              <p:cNvGrpSpPr>
                <a:grpSpLocks/>
              </p:cNvGrpSpPr>
              <p:nvPr/>
            </p:nvGrpSpPr>
            <p:grpSpPr bwMode="auto">
              <a:xfrm>
                <a:off x="1648" y="1402"/>
                <a:ext cx="359" cy="519"/>
                <a:chOff x="1648" y="1402"/>
                <a:chExt cx="359" cy="519"/>
              </a:xfrm>
            </p:grpSpPr>
            <p:sp>
              <p:nvSpPr>
                <p:cNvPr id="54341" name="Rectangle 69"/>
                <p:cNvSpPr>
                  <a:spLocks noChangeArrowheads="1"/>
                </p:cNvSpPr>
                <p:nvPr/>
              </p:nvSpPr>
              <p:spPr bwMode="auto">
                <a:xfrm>
                  <a:off x="1691" y="1402"/>
                  <a:ext cx="27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42" name="Rectangle 70"/>
                <p:cNvSpPr>
                  <a:spLocks noChangeArrowheads="1"/>
                </p:cNvSpPr>
                <p:nvPr/>
              </p:nvSpPr>
              <p:spPr bwMode="auto">
                <a:xfrm>
                  <a:off x="1648" y="1402"/>
                  <a:ext cx="35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43" name="Group 71"/>
              <p:cNvGrpSpPr>
                <a:grpSpLocks/>
              </p:cNvGrpSpPr>
              <p:nvPr/>
            </p:nvGrpSpPr>
            <p:grpSpPr bwMode="auto">
              <a:xfrm>
                <a:off x="2007" y="1402"/>
                <a:ext cx="770" cy="519"/>
                <a:chOff x="2007" y="1402"/>
                <a:chExt cx="770" cy="519"/>
              </a:xfrm>
            </p:grpSpPr>
            <p:sp>
              <p:nvSpPr>
                <p:cNvPr id="54344" name="Rectangle 72"/>
                <p:cNvSpPr>
                  <a:spLocks noChangeArrowheads="1"/>
                </p:cNvSpPr>
                <p:nvPr/>
              </p:nvSpPr>
              <p:spPr bwMode="auto">
                <a:xfrm>
                  <a:off x="2050" y="1402"/>
                  <a:ext cx="684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Low User Satisfaction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45" name="Rectangle 73"/>
                <p:cNvSpPr>
                  <a:spLocks noChangeArrowheads="1"/>
                </p:cNvSpPr>
                <p:nvPr/>
              </p:nvSpPr>
              <p:spPr bwMode="auto">
                <a:xfrm>
                  <a:off x="2007" y="1402"/>
                  <a:ext cx="770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46" name="Group 74"/>
              <p:cNvGrpSpPr>
                <a:grpSpLocks/>
              </p:cNvGrpSpPr>
              <p:nvPr/>
            </p:nvGrpSpPr>
            <p:grpSpPr bwMode="auto">
              <a:xfrm>
                <a:off x="2777" y="1402"/>
                <a:ext cx="359" cy="519"/>
                <a:chOff x="2777" y="1402"/>
                <a:chExt cx="359" cy="519"/>
              </a:xfrm>
            </p:grpSpPr>
            <p:sp>
              <p:nvSpPr>
                <p:cNvPr id="54347" name="Rectangle 75"/>
                <p:cNvSpPr>
                  <a:spLocks noChangeArrowheads="1"/>
                </p:cNvSpPr>
                <p:nvPr/>
              </p:nvSpPr>
              <p:spPr bwMode="auto">
                <a:xfrm>
                  <a:off x="2820" y="1402"/>
                  <a:ext cx="27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48" name="Rectangle 76"/>
                <p:cNvSpPr>
                  <a:spLocks noChangeArrowheads="1"/>
                </p:cNvSpPr>
                <p:nvPr/>
              </p:nvSpPr>
              <p:spPr bwMode="auto">
                <a:xfrm>
                  <a:off x="2777" y="1402"/>
                  <a:ext cx="35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49" name="Group 77"/>
              <p:cNvGrpSpPr>
                <a:grpSpLocks/>
              </p:cNvGrpSpPr>
              <p:nvPr/>
            </p:nvGrpSpPr>
            <p:grpSpPr bwMode="auto">
              <a:xfrm>
                <a:off x="3136" y="1402"/>
                <a:ext cx="720" cy="519"/>
                <a:chOff x="3136" y="1402"/>
                <a:chExt cx="720" cy="519"/>
              </a:xfrm>
            </p:grpSpPr>
            <p:sp>
              <p:nvSpPr>
                <p:cNvPr id="54350" name="Rectangle 78"/>
                <p:cNvSpPr>
                  <a:spLocks noChangeArrowheads="1"/>
                </p:cNvSpPr>
                <p:nvPr/>
              </p:nvSpPr>
              <p:spPr bwMode="auto">
                <a:xfrm>
                  <a:off x="3179" y="1402"/>
                  <a:ext cx="634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Low Productivity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51" name="Rectangle 79"/>
                <p:cNvSpPr>
                  <a:spLocks noChangeArrowheads="1"/>
                </p:cNvSpPr>
                <p:nvPr/>
              </p:nvSpPr>
              <p:spPr bwMode="auto">
                <a:xfrm>
                  <a:off x="3136" y="1402"/>
                  <a:ext cx="720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52" name="Group 80"/>
              <p:cNvGrpSpPr>
                <a:grpSpLocks/>
              </p:cNvGrpSpPr>
              <p:nvPr/>
            </p:nvGrpSpPr>
            <p:grpSpPr bwMode="auto">
              <a:xfrm>
                <a:off x="3856" y="1402"/>
                <a:ext cx="377" cy="519"/>
                <a:chOff x="3856" y="1402"/>
                <a:chExt cx="377" cy="519"/>
              </a:xfrm>
            </p:grpSpPr>
            <p:sp>
              <p:nvSpPr>
                <p:cNvPr id="54353" name="Rectangle 81"/>
                <p:cNvSpPr>
                  <a:spLocks noChangeArrowheads="1"/>
                </p:cNvSpPr>
                <p:nvPr/>
              </p:nvSpPr>
              <p:spPr bwMode="auto">
                <a:xfrm>
                  <a:off x="3899" y="1402"/>
                  <a:ext cx="291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85%</a:t>
                  </a:r>
                </a:p>
                <a:p>
                  <a:pPr algn="ctr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54" name="Rectangle 82"/>
                <p:cNvSpPr>
                  <a:spLocks noChangeArrowheads="1"/>
                </p:cNvSpPr>
                <p:nvPr/>
              </p:nvSpPr>
              <p:spPr bwMode="auto">
                <a:xfrm>
                  <a:off x="3856" y="1402"/>
                  <a:ext cx="377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55" name="Group 83"/>
              <p:cNvGrpSpPr>
                <a:grpSpLocks/>
              </p:cNvGrpSpPr>
              <p:nvPr/>
            </p:nvGrpSpPr>
            <p:grpSpPr bwMode="auto">
              <a:xfrm>
                <a:off x="4233" y="1402"/>
                <a:ext cx="722" cy="519"/>
                <a:chOff x="4233" y="1402"/>
                <a:chExt cx="722" cy="519"/>
              </a:xfrm>
            </p:grpSpPr>
            <p:sp>
              <p:nvSpPr>
                <p:cNvPr id="54356" name="Rectangle 84"/>
                <p:cNvSpPr>
                  <a:spLocks noChangeArrowheads="1"/>
                </p:cNvSpPr>
                <p:nvPr/>
              </p:nvSpPr>
              <p:spPr bwMode="auto">
                <a:xfrm>
                  <a:off x="4276" y="1402"/>
                  <a:ext cx="636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Friction Between Contractor &amp; Client Personnel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57" name="Rectangle 85"/>
                <p:cNvSpPr>
                  <a:spLocks noChangeArrowheads="1"/>
                </p:cNvSpPr>
                <p:nvPr/>
              </p:nvSpPr>
              <p:spPr bwMode="auto">
                <a:xfrm>
                  <a:off x="4233" y="1402"/>
                  <a:ext cx="722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58" name="Group 86"/>
              <p:cNvGrpSpPr>
                <a:grpSpLocks/>
              </p:cNvGrpSpPr>
              <p:nvPr/>
            </p:nvGrpSpPr>
            <p:grpSpPr bwMode="auto">
              <a:xfrm>
                <a:off x="4955" y="1402"/>
                <a:ext cx="375" cy="519"/>
                <a:chOff x="4955" y="1402"/>
                <a:chExt cx="375" cy="519"/>
              </a:xfrm>
            </p:grpSpPr>
            <p:sp>
              <p:nvSpPr>
                <p:cNvPr id="54359" name="Rectangle 87"/>
                <p:cNvSpPr>
                  <a:spLocks noChangeArrowheads="1"/>
                </p:cNvSpPr>
                <p:nvPr/>
              </p:nvSpPr>
              <p:spPr bwMode="auto">
                <a:xfrm>
                  <a:off x="4998" y="1402"/>
                  <a:ext cx="289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60" name="Rectangle 88"/>
                <p:cNvSpPr>
                  <a:spLocks noChangeArrowheads="1"/>
                </p:cNvSpPr>
                <p:nvPr/>
              </p:nvSpPr>
              <p:spPr bwMode="auto">
                <a:xfrm>
                  <a:off x="4955" y="1402"/>
                  <a:ext cx="375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61" name="Group 89"/>
              <p:cNvGrpSpPr>
                <a:grpSpLocks/>
              </p:cNvGrpSpPr>
              <p:nvPr/>
            </p:nvGrpSpPr>
            <p:grpSpPr bwMode="auto">
              <a:xfrm>
                <a:off x="5330" y="1402"/>
                <a:ext cx="651" cy="519"/>
                <a:chOff x="5330" y="1402"/>
                <a:chExt cx="651" cy="519"/>
              </a:xfrm>
            </p:grpSpPr>
            <p:sp>
              <p:nvSpPr>
                <p:cNvPr id="54362" name="Rectangle 90"/>
                <p:cNvSpPr>
                  <a:spLocks noChangeArrowheads="1"/>
                </p:cNvSpPr>
                <p:nvPr/>
              </p:nvSpPr>
              <p:spPr bwMode="auto">
                <a:xfrm>
                  <a:off x="5373" y="1402"/>
                  <a:ext cx="565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Hidden Errors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63" name="Rectangle 91"/>
                <p:cNvSpPr>
                  <a:spLocks noChangeArrowheads="1"/>
                </p:cNvSpPr>
                <p:nvPr/>
              </p:nvSpPr>
              <p:spPr bwMode="auto">
                <a:xfrm>
                  <a:off x="5330" y="1402"/>
                  <a:ext cx="651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64" name="Group 92"/>
              <p:cNvGrpSpPr>
                <a:grpSpLocks/>
              </p:cNvGrpSpPr>
              <p:nvPr/>
            </p:nvGrpSpPr>
            <p:grpSpPr bwMode="auto">
              <a:xfrm>
                <a:off x="5981" y="1402"/>
                <a:ext cx="439" cy="519"/>
                <a:chOff x="5981" y="1402"/>
                <a:chExt cx="439" cy="519"/>
              </a:xfrm>
            </p:grpSpPr>
            <p:sp>
              <p:nvSpPr>
                <p:cNvPr id="54365" name="Rectangle 93"/>
                <p:cNvSpPr>
                  <a:spLocks noChangeArrowheads="1"/>
                </p:cNvSpPr>
                <p:nvPr/>
              </p:nvSpPr>
              <p:spPr bwMode="auto">
                <a:xfrm>
                  <a:off x="6024" y="1402"/>
                  <a:ext cx="35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66" name="Rectangle 94"/>
                <p:cNvSpPr>
                  <a:spLocks noChangeArrowheads="1"/>
                </p:cNvSpPr>
                <p:nvPr/>
              </p:nvSpPr>
              <p:spPr bwMode="auto">
                <a:xfrm>
                  <a:off x="5981" y="1402"/>
                  <a:ext cx="43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67" name="Group 95"/>
              <p:cNvGrpSpPr>
                <a:grpSpLocks/>
              </p:cNvGrpSpPr>
              <p:nvPr/>
            </p:nvGrpSpPr>
            <p:grpSpPr bwMode="auto">
              <a:xfrm>
                <a:off x="0" y="1921"/>
                <a:ext cx="706" cy="480"/>
                <a:chOff x="0" y="1921"/>
                <a:chExt cx="706" cy="480"/>
              </a:xfrm>
            </p:grpSpPr>
            <p:sp>
              <p:nvSpPr>
                <p:cNvPr id="54368" name="Rectangle 96"/>
                <p:cNvSpPr>
                  <a:spLocks noChangeArrowheads="1"/>
                </p:cNvSpPr>
                <p:nvPr/>
              </p:nvSpPr>
              <p:spPr bwMode="auto">
                <a:xfrm>
                  <a:off x="43" y="1921"/>
                  <a:ext cx="620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Low Quality</a:t>
                  </a:r>
                </a:p>
                <a:p>
                  <a:pPr algn="ctr" eaLnBrk="0" hangingPunct="0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69" name="Rectangle 97"/>
                <p:cNvSpPr>
                  <a:spLocks noChangeArrowheads="1"/>
                </p:cNvSpPr>
                <p:nvPr/>
              </p:nvSpPr>
              <p:spPr bwMode="auto">
                <a:xfrm>
                  <a:off x="0" y="1921"/>
                  <a:ext cx="7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70" name="Group 98"/>
              <p:cNvGrpSpPr>
                <a:grpSpLocks/>
              </p:cNvGrpSpPr>
              <p:nvPr/>
            </p:nvGrpSpPr>
            <p:grpSpPr bwMode="auto">
              <a:xfrm>
                <a:off x="706" y="1921"/>
                <a:ext cx="359" cy="480"/>
                <a:chOff x="706" y="1921"/>
                <a:chExt cx="359" cy="480"/>
              </a:xfrm>
            </p:grpSpPr>
            <p:sp>
              <p:nvSpPr>
                <p:cNvPr id="54371" name="Rectangle 99"/>
                <p:cNvSpPr>
                  <a:spLocks noChangeArrowheads="1"/>
                </p:cNvSpPr>
                <p:nvPr/>
              </p:nvSpPr>
              <p:spPr bwMode="auto">
                <a:xfrm>
                  <a:off x="749" y="1921"/>
                  <a:ext cx="273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72" name="Rectangle 100"/>
                <p:cNvSpPr>
                  <a:spLocks noChangeArrowheads="1"/>
                </p:cNvSpPr>
                <p:nvPr/>
              </p:nvSpPr>
              <p:spPr bwMode="auto">
                <a:xfrm>
                  <a:off x="706" y="1921"/>
                  <a:ext cx="359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73" name="Group 101"/>
              <p:cNvGrpSpPr>
                <a:grpSpLocks/>
              </p:cNvGrpSpPr>
              <p:nvPr/>
            </p:nvGrpSpPr>
            <p:grpSpPr bwMode="auto">
              <a:xfrm>
                <a:off x="1065" y="1921"/>
                <a:ext cx="583" cy="480"/>
                <a:chOff x="1065" y="1921"/>
                <a:chExt cx="583" cy="480"/>
              </a:xfrm>
            </p:grpSpPr>
            <p:sp>
              <p:nvSpPr>
                <p:cNvPr id="54374" name="Rectangle 102"/>
                <p:cNvSpPr>
                  <a:spLocks noChangeArrowheads="1"/>
                </p:cNvSpPr>
                <p:nvPr/>
              </p:nvSpPr>
              <p:spPr bwMode="auto">
                <a:xfrm>
                  <a:off x="1108" y="1921"/>
                  <a:ext cx="497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Excessive Paper Work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75" name="Rectangle 103"/>
                <p:cNvSpPr>
                  <a:spLocks noChangeArrowheads="1"/>
                </p:cNvSpPr>
                <p:nvPr/>
              </p:nvSpPr>
              <p:spPr bwMode="auto">
                <a:xfrm>
                  <a:off x="1065" y="1921"/>
                  <a:ext cx="583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76" name="Group 104"/>
              <p:cNvGrpSpPr>
                <a:grpSpLocks/>
              </p:cNvGrpSpPr>
              <p:nvPr/>
            </p:nvGrpSpPr>
            <p:grpSpPr bwMode="auto">
              <a:xfrm>
                <a:off x="1648" y="1921"/>
                <a:ext cx="359" cy="480"/>
                <a:chOff x="1648" y="1921"/>
                <a:chExt cx="359" cy="480"/>
              </a:xfrm>
            </p:grpSpPr>
            <p:sp>
              <p:nvSpPr>
                <p:cNvPr id="54377" name="Rectangle 105"/>
                <p:cNvSpPr>
                  <a:spLocks noChangeArrowheads="1"/>
                </p:cNvSpPr>
                <p:nvPr/>
              </p:nvSpPr>
              <p:spPr bwMode="auto">
                <a:xfrm>
                  <a:off x="1691" y="1921"/>
                  <a:ext cx="273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78" name="Rectangle 106"/>
                <p:cNvSpPr>
                  <a:spLocks noChangeArrowheads="1"/>
                </p:cNvSpPr>
                <p:nvPr/>
              </p:nvSpPr>
              <p:spPr bwMode="auto">
                <a:xfrm>
                  <a:off x="1648" y="1921"/>
                  <a:ext cx="359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79" name="Group 107"/>
              <p:cNvGrpSpPr>
                <a:grpSpLocks/>
              </p:cNvGrpSpPr>
              <p:nvPr/>
            </p:nvGrpSpPr>
            <p:grpSpPr bwMode="auto">
              <a:xfrm>
                <a:off x="2007" y="1921"/>
                <a:ext cx="770" cy="480"/>
                <a:chOff x="2007" y="1921"/>
                <a:chExt cx="770" cy="480"/>
              </a:xfrm>
            </p:grpSpPr>
            <p:sp>
              <p:nvSpPr>
                <p:cNvPr id="54380" name="Rectangle 108"/>
                <p:cNvSpPr>
                  <a:spLocks noChangeArrowheads="1"/>
                </p:cNvSpPr>
                <p:nvPr/>
              </p:nvSpPr>
              <p:spPr bwMode="auto">
                <a:xfrm>
                  <a:off x="2050" y="1921"/>
                  <a:ext cx="684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Excessive Time to Market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81" name="Rectangle 109"/>
                <p:cNvSpPr>
                  <a:spLocks noChangeArrowheads="1"/>
                </p:cNvSpPr>
                <p:nvPr/>
              </p:nvSpPr>
              <p:spPr bwMode="auto">
                <a:xfrm>
                  <a:off x="2007" y="1921"/>
                  <a:ext cx="77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82" name="Group 110"/>
              <p:cNvGrpSpPr>
                <a:grpSpLocks/>
              </p:cNvGrpSpPr>
              <p:nvPr/>
            </p:nvGrpSpPr>
            <p:grpSpPr bwMode="auto">
              <a:xfrm>
                <a:off x="2777" y="1921"/>
                <a:ext cx="359" cy="480"/>
                <a:chOff x="2777" y="1921"/>
                <a:chExt cx="359" cy="480"/>
              </a:xfrm>
            </p:grpSpPr>
            <p:sp>
              <p:nvSpPr>
                <p:cNvPr id="54383" name="Rectangle 111"/>
                <p:cNvSpPr>
                  <a:spLocks noChangeArrowheads="1"/>
                </p:cNvSpPr>
                <p:nvPr/>
              </p:nvSpPr>
              <p:spPr bwMode="auto">
                <a:xfrm>
                  <a:off x="2820" y="1921"/>
                  <a:ext cx="273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84" name="Rectangle 112"/>
                <p:cNvSpPr>
                  <a:spLocks noChangeArrowheads="1"/>
                </p:cNvSpPr>
                <p:nvPr/>
              </p:nvSpPr>
              <p:spPr bwMode="auto">
                <a:xfrm>
                  <a:off x="2777" y="1921"/>
                  <a:ext cx="359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85" name="Group 113"/>
              <p:cNvGrpSpPr>
                <a:grpSpLocks/>
              </p:cNvGrpSpPr>
              <p:nvPr/>
            </p:nvGrpSpPr>
            <p:grpSpPr bwMode="auto">
              <a:xfrm>
                <a:off x="3136" y="1921"/>
                <a:ext cx="720" cy="480"/>
                <a:chOff x="3136" y="1921"/>
                <a:chExt cx="720" cy="480"/>
              </a:xfrm>
            </p:grpSpPr>
            <p:sp>
              <p:nvSpPr>
                <p:cNvPr id="54386" name="Rectangle 114"/>
                <p:cNvSpPr>
                  <a:spLocks noChangeArrowheads="1"/>
                </p:cNvSpPr>
                <p:nvPr/>
              </p:nvSpPr>
              <p:spPr bwMode="auto">
                <a:xfrm>
                  <a:off x="3179" y="1921"/>
                  <a:ext cx="634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Long Schedules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87" name="Rectangle 115"/>
                <p:cNvSpPr>
                  <a:spLocks noChangeArrowheads="1"/>
                </p:cNvSpPr>
                <p:nvPr/>
              </p:nvSpPr>
              <p:spPr bwMode="auto">
                <a:xfrm>
                  <a:off x="3136" y="1921"/>
                  <a:ext cx="7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88" name="Group 116"/>
              <p:cNvGrpSpPr>
                <a:grpSpLocks/>
              </p:cNvGrpSpPr>
              <p:nvPr/>
            </p:nvGrpSpPr>
            <p:grpSpPr bwMode="auto">
              <a:xfrm>
                <a:off x="3856" y="1921"/>
                <a:ext cx="377" cy="480"/>
                <a:chOff x="3856" y="1921"/>
                <a:chExt cx="377" cy="480"/>
              </a:xfrm>
            </p:grpSpPr>
            <p:sp>
              <p:nvSpPr>
                <p:cNvPr id="54389" name="Rectangle 117"/>
                <p:cNvSpPr>
                  <a:spLocks noChangeArrowheads="1"/>
                </p:cNvSpPr>
                <p:nvPr/>
              </p:nvSpPr>
              <p:spPr bwMode="auto">
                <a:xfrm>
                  <a:off x="3899" y="1921"/>
                  <a:ext cx="291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75%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90" name="Rectangle 118"/>
                <p:cNvSpPr>
                  <a:spLocks noChangeArrowheads="1"/>
                </p:cNvSpPr>
                <p:nvPr/>
              </p:nvSpPr>
              <p:spPr bwMode="auto">
                <a:xfrm>
                  <a:off x="3856" y="1921"/>
                  <a:ext cx="377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91" name="Group 119"/>
              <p:cNvGrpSpPr>
                <a:grpSpLocks/>
              </p:cNvGrpSpPr>
              <p:nvPr/>
            </p:nvGrpSpPr>
            <p:grpSpPr bwMode="auto">
              <a:xfrm>
                <a:off x="4233" y="1921"/>
                <a:ext cx="722" cy="480"/>
                <a:chOff x="4233" y="1921"/>
                <a:chExt cx="722" cy="480"/>
              </a:xfrm>
            </p:grpSpPr>
            <p:sp>
              <p:nvSpPr>
                <p:cNvPr id="54392" name="Rectangle 120"/>
                <p:cNvSpPr>
                  <a:spLocks noChangeArrowheads="1"/>
                </p:cNvSpPr>
                <p:nvPr/>
              </p:nvSpPr>
              <p:spPr bwMode="auto">
                <a:xfrm>
                  <a:off x="4276" y="1921"/>
                  <a:ext cx="636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Creeping User Requirements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93" name="Rectangle 121"/>
                <p:cNvSpPr>
                  <a:spLocks noChangeArrowheads="1"/>
                </p:cNvSpPr>
                <p:nvPr/>
              </p:nvSpPr>
              <p:spPr bwMode="auto">
                <a:xfrm>
                  <a:off x="4233" y="1921"/>
                  <a:ext cx="722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94" name="Group 122"/>
              <p:cNvGrpSpPr>
                <a:grpSpLocks/>
              </p:cNvGrpSpPr>
              <p:nvPr/>
            </p:nvGrpSpPr>
            <p:grpSpPr bwMode="auto">
              <a:xfrm>
                <a:off x="4955" y="1921"/>
                <a:ext cx="375" cy="480"/>
                <a:chOff x="4955" y="1921"/>
                <a:chExt cx="375" cy="480"/>
              </a:xfrm>
            </p:grpSpPr>
            <p:sp>
              <p:nvSpPr>
                <p:cNvPr id="54395" name="Rectangle 123"/>
                <p:cNvSpPr>
                  <a:spLocks noChangeArrowheads="1"/>
                </p:cNvSpPr>
                <p:nvPr/>
              </p:nvSpPr>
              <p:spPr bwMode="auto">
                <a:xfrm>
                  <a:off x="4998" y="1921"/>
                  <a:ext cx="28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96" name="Rectangle 124"/>
                <p:cNvSpPr>
                  <a:spLocks noChangeArrowheads="1"/>
                </p:cNvSpPr>
                <p:nvPr/>
              </p:nvSpPr>
              <p:spPr bwMode="auto">
                <a:xfrm>
                  <a:off x="4955" y="1921"/>
                  <a:ext cx="375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397" name="Group 125"/>
              <p:cNvGrpSpPr>
                <a:grpSpLocks/>
              </p:cNvGrpSpPr>
              <p:nvPr/>
            </p:nvGrpSpPr>
            <p:grpSpPr bwMode="auto">
              <a:xfrm>
                <a:off x="5330" y="1921"/>
                <a:ext cx="651" cy="480"/>
                <a:chOff x="5330" y="1921"/>
                <a:chExt cx="651" cy="480"/>
              </a:xfrm>
            </p:grpSpPr>
            <p:sp>
              <p:nvSpPr>
                <p:cNvPr id="54398" name="Rectangle 126"/>
                <p:cNvSpPr>
                  <a:spLocks noChangeArrowheads="1"/>
                </p:cNvSpPr>
                <p:nvPr/>
              </p:nvSpPr>
              <p:spPr bwMode="auto">
                <a:xfrm>
                  <a:off x="5373" y="1921"/>
                  <a:ext cx="565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Un-maintainable Software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399" name="Rectangle 127"/>
                <p:cNvSpPr>
                  <a:spLocks noChangeArrowheads="1"/>
                </p:cNvSpPr>
                <p:nvPr/>
              </p:nvSpPr>
              <p:spPr bwMode="auto">
                <a:xfrm>
                  <a:off x="5330" y="1921"/>
                  <a:ext cx="651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00" name="Group 128"/>
              <p:cNvGrpSpPr>
                <a:grpSpLocks/>
              </p:cNvGrpSpPr>
              <p:nvPr/>
            </p:nvGrpSpPr>
            <p:grpSpPr bwMode="auto">
              <a:xfrm>
                <a:off x="5981" y="1921"/>
                <a:ext cx="439" cy="480"/>
                <a:chOff x="5981" y="1921"/>
                <a:chExt cx="439" cy="480"/>
              </a:xfrm>
            </p:grpSpPr>
            <p:sp>
              <p:nvSpPr>
                <p:cNvPr id="54401" name="Rectangle 129"/>
                <p:cNvSpPr>
                  <a:spLocks noChangeArrowheads="1"/>
                </p:cNvSpPr>
                <p:nvPr/>
              </p:nvSpPr>
              <p:spPr bwMode="auto">
                <a:xfrm>
                  <a:off x="6024" y="1921"/>
                  <a:ext cx="353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02" name="Rectangle 130"/>
                <p:cNvSpPr>
                  <a:spLocks noChangeArrowheads="1"/>
                </p:cNvSpPr>
                <p:nvPr/>
              </p:nvSpPr>
              <p:spPr bwMode="auto">
                <a:xfrm>
                  <a:off x="5981" y="1921"/>
                  <a:ext cx="439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03" name="Group 131"/>
              <p:cNvGrpSpPr>
                <a:grpSpLocks/>
              </p:cNvGrpSpPr>
              <p:nvPr/>
            </p:nvGrpSpPr>
            <p:grpSpPr bwMode="auto">
              <a:xfrm>
                <a:off x="0" y="2401"/>
                <a:ext cx="706" cy="442"/>
                <a:chOff x="0" y="2401"/>
                <a:chExt cx="706" cy="442"/>
              </a:xfrm>
            </p:grpSpPr>
            <p:sp>
              <p:nvSpPr>
                <p:cNvPr id="5440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3" y="2401"/>
                  <a:ext cx="62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Cost Overruns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05" name="Rectangle 133"/>
                <p:cNvSpPr>
                  <a:spLocks noChangeArrowheads="1"/>
                </p:cNvSpPr>
                <p:nvPr/>
              </p:nvSpPr>
              <p:spPr bwMode="auto">
                <a:xfrm>
                  <a:off x="0" y="2401"/>
                  <a:ext cx="706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06" name="Group 134"/>
              <p:cNvGrpSpPr>
                <a:grpSpLocks/>
              </p:cNvGrpSpPr>
              <p:nvPr/>
            </p:nvGrpSpPr>
            <p:grpSpPr bwMode="auto">
              <a:xfrm>
                <a:off x="706" y="2401"/>
                <a:ext cx="359" cy="442"/>
                <a:chOff x="706" y="2401"/>
                <a:chExt cx="359" cy="442"/>
              </a:xfrm>
            </p:grpSpPr>
            <p:sp>
              <p:nvSpPr>
                <p:cNvPr id="54407" name="Rectangle 135"/>
                <p:cNvSpPr>
                  <a:spLocks noChangeArrowheads="1"/>
                </p:cNvSpPr>
                <p:nvPr/>
              </p:nvSpPr>
              <p:spPr bwMode="auto">
                <a:xfrm>
                  <a:off x="749" y="2401"/>
                  <a:ext cx="27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08" name="Rectangle 136"/>
                <p:cNvSpPr>
                  <a:spLocks noChangeArrowheads="1"/>
                </p:cNvSpPr>
                <p:nvPr/>
              </p:nvSpPr>
              <p:spPr bwMode="auto">
                <a:xfrm>
                  <a:off x="706" y="2401"/>
                  <a:ext cx="359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09" name="Group 137"/>
              <p:cNvGrpSpPr>
                <a:grpSpLocks/>
              </p:cNvGrpSpPr>
              <p:nvPr/>
            </p:nvGrpSpPr>
            <p:grpSpPr bwMode="auto">
              <a:xfrm>
                <a:off x="1065" y="2401"/>
                <a:ext cx="583" cy="442"/>
                <a:chOff x="1065" y="2401"/>
                <a:chExt cx="583" cy="442"/>
              </a:xfrm>
            </p:grpSpPr>
            <p:sp>
              <p:nvSpPr>
                <p:cNvPr id="54410" name="Rectangle 138"/>
                <p:cNvSpPr>
                  <a:spLocks noChangeArrowheads="1"/>
                </p:cNvSpPr>
                <p:nvPr/>
              </p:nvSpPr>
              <p:spPr bwMode="auto">
                <a:xfrm>
                  <a:off x="1108" y="2401"/>
                  <a:ext cx="497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Error-prone Modules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11" name="Rectangle 139"/>
                <p:cNvSpPr>
                  <a:spLocks noChangeArrowheads="1"/>
                </p:cNvSpPr>
                <p:nvPr/>
              </p:nvSpPr>
              <p:spPr bwMode="auto">
                <a:xfrm>
                  <a:off x="1065" y="2401"/>
                  <a:ext cx="58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12" name="Group 140"/>
              <p:cNvGrpSpPr>
                <a:grpSpLocks/>
              </p:cNvGrpSpPr>
              <p:nvPr/>
            </p:nvGrpSpPr>
            <p:grpSpPr bwMode="auto">
              <a:xfrm>
                <a:off x="1648" y="2401"/>
                <a:ext cx="359" cy="442"/>
                <a:chOff x="1648" y="2401"/>
                <a:chExt cx="359" cy="442"/>
              </a:xfrm>
            </p:grpSpPr>
            <p:sp>
              <p:nvSpPr>
                <p:cNvPr id="54413" name="Rectangle 141"/>
                <p:cNvSpPr>
                  <a:spLocks noChangeArrowheads="1"/>
                </p:cNvSpPr>
                <p:nvPr/>
              </p:nvSpPr>
              <p:spPr bwMode="auto">
                <a:xfrm>
                  <a:off x="1691" y="2401"/>
                  <a:ext cx="27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14" name="Rectangle 142"/>
                <p:cNvSpPr>
                  <a:spLocks noChangeArrowheads="1"/>
                </p:cNvSpPr>
                <p:nvPr/>
              </p:nvSpPr>
              <p:spPr bwMode="auto">
                <a:xfrm>
                  <a:off x="1648" y="2401"/>
                  <a:ext cx="359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15" name="Group 143"/>
              <p:cNvGrpSpPr>
                <a:grpSpLocks/>
              </p:cNvGrpSpPr>
              <p:nvPr/>
            </p:nvGrpSpPr>
            <p:grpSpPr bwMode="auto">
              <a:xfrm>
                <a:off x="2007" y="2401"/>
                <a:ext cx="770" cy="442"/>
                <a:chOff x="2007" y="2401"/>
                <a:chExt cx="770" cy="442"/>
              </a:xfrm>
            </p:grpSpPr>
            <p:sp>
              <p:nvSpPr>
                <p:cNvPr id="5441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050" y="2401"/>
                  <a:ext cx="6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Harmful Competitive Actions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17" name="Rectangle 145"/>
                <p:cNvSpPr>
                  <a:spLocks noChangeArrowheads="1"/>
                </p:cNvSpPr>
                <p:nvPr/>
              </p:nvSpPr>
              <p:spPr bwMode="auto">
                <a:xfrm>
                  <a:off x="2007" y="2401"/>
                  <a:ext cx="770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18" name="Group 146"/>
              <p:cNvGrpSpPr>
                <a:grpSpLocks/>
              </p:cNvGrpSpPr>
              <p:nvPr/>
            </p:nvGrpSpPr>
            <p:grpSpPr bwMode="auto">
              <a:xfrm>
                <a:off x="2777" y="2401"/>
                <a:ext cx="359" cy="442"/>
                <a:chOff x="2777" y="2401"/>
                <a:chExt cx="359" cy="442"/>
              </a:xfrm>
            </p:grpSpPr>
            <p:sp>
              <p:nvSpPr>
                <p:cNvPr id="54419" name="Rectangle 147"/>
                <p:cNvSpPr>
                  <a:spLocks noChangeArrowheads="1"/>
                </p:cNvSpPr>
                <p:nvPr/>
              </p:nvSpPr>
              <p:spPr bwMode="auto">
                <a:xfrm>
                  <a:off x="2820" y="2401"/>
                  <a:ext cx="27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20" name="Rectangle 148"/>
                <p:cNvSpPr>
                  <a:spLocks noChangeArrowheads="1"/>
                </p:cNvSpPr>
                <p:nvPr/>
              </p:nvSpPr>
              <p:spPr bwMode="auto">
                <a:xfrm>
                  <a:off x="2777" y="2401"/>
                  <a:ext cx="359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21" name="Group 149"/>
              <p:cNvGrpSpPr>
                <a:grpSpLocks/>
              </p:cNvGrpSpPr>
              <p:nvPr/>
            </p:nvGrpSpPr>
            <p:grpSpPr bwMode="auto">
              <a:xfrm>
                <a:off x="3136" y="2401"/>
                <a:ext cx="720" cy="442"/>
                <a:chOff x="3136" y="2401"/>
                <a:chExt cx="720" cy="442"/>
              </a:xfrm>
            </p:grpSpPr>
            <p:sp>
              <p:nvSpPr>
                <p:cNvPr id="54422" name="Rectangle 150"/>
                <p:cNvSpPr>
                  <a:spLocks noChangeArrowheads="1"/>
                </p:cNvSpPr>
                <p:nvPr/>
              </p:nvSpPr>
              <p:spPr bwMode="auto">
                <a:xfrm>
                  <a:off x="3179" y="2401"/>
                  <a:ext cx="63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Creeping User Requirements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23" name="Rectangle 151"/>
                <p:cNvSpPr>
                  <a:spLocks noChangeArrowheads="1"/>
                </p:cNvSpPr>
                <p:nvPr/>
              </p:nvSpPr>
              <p:spPr bwMode="auto">
                <a:xfrm>
                  <a:off x="3136" y="2401"/>
                  <a:ext cx="720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24" name="Group 152"/>
              <p:cNvGrpSpPr>
                <a:grpSpLocks/>
              </p:cNvGrpSpPr>
              <p:nvPr/>
            </p:nvGrpSpPr>
            <p:grpSpPr bwMode="auto">
              <a:xfrm>
                <a:off x="3856" y="2401"/>
                <a:ext cx="377" cy="442"/>
                <a:chOff x="3856" y="2401"/>
                <a:chExt cx="377" cy="442"/>
              </a:xfrm>
            </p:grpSpPr>
            <p:sp>
              <p:nvSpPr>
                <p:cNvPr id="54425" name="Rectangle 153"/>
                <p:cNvSpPr>
                  <a:spLocks noChangeArrowheads="1"/>
                </p:cNvSpPr>
                <p:nvPr/>
              </p:nvSpPr>
              <p:spPr bwMode="auto">
                <a:xfrm>
                  <a:off x="3899" y="2401"/>
                  <a:ext cx="29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70%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26" name="Rectangle 154"/>
                <p:cNvSpPr>
                  <a:spLocks noChangeArrowheads="1"/>
                </p:cNvSpPr>
                <p:nvPr/>
              </p:nvSpPr>
              <p:spPr bwMode="auto">
                <a:xfrm>
                  <a:off x="3856" y="2401"/>
                  <a:ext cx="37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27" name="Group 155"/>
              <p:cNvGrpSpPr>
                <a:grpSpLocks/>
              </p:cNvGrpSpPr>
              <p:nvPr/>
            </p:nvGrpSpPr>
            <p:grpSpPr bwMode="auto">
              <a:xfrm>
                <a:off x="4233" y="2401"/>
                <a:ext cx="722" cy="442"/>
                <a:chOff x="4233" y="2401"/>
                <a:chExt cx="722" cy="442"/>
              </a:xfrm>
            </p:grpSpPr>
            <p:sp>
              <p:nvSpPr>
                <p:cNvPr id="54428" name="Rectangle 156"/>
                <p:cNvSpPr>
                  <a:spLocks noChangeArrowheads="1"/>
                </p:cNvSpPr>
                <p:nvPr/>
              </p:nvSpPr>
              <p:spPr bwMode="auto">
                <a:xfrm>
                  <a:off x="4276" y="2401"/>
                  <a:ext cx="63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Unanticipated Acceptance Criteria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29" name="Rectangle 157"/>
                <p:cNvSpPr>
                  <a:spLocks noChangeArrowheads="1"/>
                </p:cNvSpPr>
                <p:nvPr/>
              </p:nvSpPr>
              <p:spPr bwMode="auto">
                <a:xfrm>
                  <a:off x="4233" y="2401"/>
                  <a:ext cx="72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30" name="Group 158"/>
              <p:cNvGrpSpPr>
                <a:grpSpLocks/>
              </p:cNvGrpSpPr>
              <p:nvPr/>
            </p:nvGrpSpPr>
            <p:grpSpPr bwMode="auto">
              <a:xfrm>
                <a:off x="4955" y="2401"/>
                <a:ext cx="375" cy="442"/>
                <a:chOff x="4955" y="2401"/>
                <a:chExt cx="375" cy="442"/>
              </a:xfrm>
            </p:grpSpPr>
            <p:sp>
              <p:nvSpPr>
                <p:cNvPr id="54431" name="Rectangle 159"/>
                <p:cNvSpPr>
                  <a:spLocks noChangeArrowheads="1"/>
                </p:cNvSpPr>
                <p:nvPr/>
              </p:nvSpPr>
              <p:spPr bwMode="auto">
                <a:xfrm>
                  <a:off x="4998" y="2401"/>
                  <a:ext cx="289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32" name="Rectangle 160"/>
                <p:cNvSpPr>
                  <a:spLocks noChangeArrowheads="1"/>
                </p:cNvSpPr>
                <p:nvPr/>
              </p:nvSpPr>
              <p:spPr bwMode="auto">
                <a:xfrm>
                  <a:off x="4955" y="2401"/>
                  <a:ext cx="375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33" name="Group 161"/>
              <p:cNvGrpSpPr>
                <a:grpSpLocks/>
              </p:cNvGrpSpPr>
              <p:nvPr/>
            </p:nvGrpSpPr>
            <p:grpSpPr bwMode="auto">
              <a:xfrm>
                <a:off x="5330" y="2401"/>
                <a:ext cx="651" cy="442"/>
                <a:chOff x="5330" y="2401"/>
                <a:chExt cx="651" cy="442"/>
              </a:xfrm>
            </p:grpSpPr>
            <p:sp>
              <p:nvSpPr>
                <p:cNvPr id="54434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73" y="2401"/>
                  <a:ext cx="565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Redundant Application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35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30" y="2401"/>
                  <a:ext cx="651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36" name="Group 164"/>
              <p:cNvGrpSpPr>
                <a:grpSpLocks/>
              </p:cNvGrpSpPr>
              <p:nvPr/>
            </p:nvGrpSpPr>
            <p:grpSpPr bwMode="auto">
              <a:xfrm>
                <a:off x="5981" y="2401"/>
                <a:ext cx="439" cy="442"/>
                <a:chOff x="5981" y="2401"/>
                <a:chExt cx="439" cy="442"/>
              </a:xfrm>
            </p:grpSpPr>
            <p:sp>
              <p:nvSpPr>
                <p:cNvPr id="54437" name="Rectangle 165"/>
                <p:cNvSpPr>
                  <a:spLocks noChangeArrowheads="1"/>
                </p:cNvSpPr>
                <p:nvPr/>
              </p:nvSpPr>
              <p:spPr bwMode="auto">
                <a:xfrm>
                  <a:off x="6024" y="2401"/>
                  <a:ext cx="35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38" name="Rectangle 166"/>
                <p:cNvSpPr>
                  <a:spLocks noChangeArrowheads="1"/>
                </p:cNvSpPr>
                <p:nvPr/>
              </p:nvSpPr>
              <p:spPr bwMode="auto">
                <a:xfrm>
                  <a:off x="5981" y="2401"/>
                  <a:ext cx="439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39" name="Group 167"/>
              <p:cNvGrpSpPr>
                <a:grpSpLocks/>
              </p:cNvGrpSpPr>
              <p:nvPr/>
            </p:nvGrpSpPr>
            <p:grpSpPr bwMode="auto">
              <a:xfrm>
                <a:off x="0" y="2843"/>
                <a:ext cx="706" cy="519"/>
                <a:chOff x="0" y="2843"/>
                <a:chExt cx="706" cy="519"/>
              </a:xfrm>
            </p:grpSpPr>
            <p:sp>
              <p:nvSpPr>
                <p:cNvPr id="54440" name="Rectangle 168"/>
                <p:cNvSpPr>
                  <a:spLocks noChangeArrowheads="1"/>
                </p:cNvSpPr>
                <p:nvPr/>
              </p:nvSpPr>
              <p:spPr bwMode="auto">
                <a:xfrm>
                  <a:off x="43" y="2843"/>
                  <a:ext cx="620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Inadequate Configuration Control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41" name="Rectangle 169"/>
                <p:cNvSpPr>
                  <a:spLocks noChangeArrowheads="1"/>
                </p:cNvSpPr>
                <p:nvPr/>
              </p:nvSpPr>
              <p:spPr bwMode="auto">
                <a:xfrm>
                  <a:off x="0" y="2843"/>
                  <a:ext cx="706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42" name="Group 170"/>
              <p:cNvGrpSpPr>
                <a:grpSpLocks/>
              </p:cNvGrpSpPr>
              <p:nvPr/>
            </p:nvGrpSpPr>
            <p:grpSpPr bwMode="auto">
              <a:xfrm>
                <a:off x="706" y="2843"/>
                <a:ext cx="359" cy="519"/>
                <a:chOff x="706" y="2843"/>
                <a:chExt cx="359" cy="519"/>
              </a:xfrm>
            </p:grpSpPr>
            <p:sp>
              <p:nvSpPr>
                <p:cNvPr id="54443" name="Rectangle 171"/>
                <p:cNvSpPr>
                  <a:spLocks noChangeArrowheads="1"/>
                </p:cNvSpPr>
                <p:nvPr/>
              </p:nvSpPr>
              <p:spPr bwMode="auto">
                <a:xfrm>
                  <a:off x="749" y="2843"/>
                  <a:ext cx="27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44" name="Rectangle 172"/>
                <p:cNvSpPr>
                  <a:spLocks noChangeArrowheads="1"/>
                </p:cNvSpPr>
                <p:nvPr/>
              </p:nvSpPr>
              <p:spPr bwMode="auto">
                <a:xfrm>
                  <a:off x="706" y="2843"/>
                  <a:ext cx="35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45" name="Group 173"/>
              <p:cNvGrpSpPr>
                <a:grpSpLocks/>
              </p:cNvGrpSpPr>
              <p:nvPr/>
            </p:nvGrpSpPr>
            <p:grpSpPr bwMode="auto">
              <a:xfrm>
                <a:off x="1065" y="2843"/>
                <a:ext cx="583" cy="519"/>
                <a:chOff x="1065" y="2843"/>
                <a:chExt cx="583" cy="519"/>
              </a:xfrm>
            </p:grpSpPr>
            <p:sp>
              <p:nvSpPr>
                <p:cNvPr id="54446" name="Rectangle 174"/>
                <p:cNvSpPr>
                  <a:spLocks noChangeArrowheads="1"/>
                </p:cNvSpPr>
                <p:nvPr/>
              </p:nvSpPr>
              <p:spPr bwMode="auto">
                <a:xfrm>
                  <a:off x="1108" y="2843"/>
                  <a:ext cx="497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Cancelled Projects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47" name="Rectangle 175"/>
                <p:cNvSpPr>
                  <a:spLocks noChangeArrowheads="1"/>
                </p:cNvSpPr>
                <p:nvPr/>
              </p:nvSpPr>
              <p:spPr bwMode="auto">
                <a:xfrm>
                  <a:off x="1065" y="2843"/>
                  <a:ext cx="583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48" name="Group 176"/>
              <p:cNvGrpSpPr>
                <a:grpSpLocks/>
              </p:cNvGrpSpPr>
              <p:nvPr/>
            </p:nvGrpSpPr>
            <p:grpSpPr bwMode="auto">
              <a:xfrm>
                <a:off x="1648" y="2843"/>
                <a:ext cx="359" cy="519"/>
                <a:chOff x="1648" y="2843"/>
                <a:chExt cx="359" cy="519"/>
              </a:xfrm>
            </p:grpSpPr>
            <p:sp>
              <p:nvSpPr>
                <p:cNvPr id="54449" name="Rectangle 177"/>
                <p:cNvSpPr>
                  <a:spLocks noChangeArrowheads="1"/>
                </p:cNvSpPr>
                <p:nvPr/>
              </p:nvSpPr>
              <p:spPr bwMode="auto">
                <a:xfrm>
                  <a:off x="1691" y="2843"/>
                  <a:ext cx="27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50" name="Rectangle 178"/>
                <p:cNvSpPr>
                  <a:spLocks noChangeArrowheads="1"/>
                </p:cNvSpPr>
                <p:nvPr/>
              </p:nvSpPr>
              <p:spPr bwMode="auto">
                <a:xfrm>
                  <a:off x="1648" y="2843"/>
                  <a:ext cx="35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51" name="Group 179"/>
              <p:cNvGrpSpPr>
                <a:grpSpLocks/>
              </p:cNvGrpSpPr>
              <p:nvPr/>
            </p:nvGrpSpPr>
            <p:grpSpPr bwMode="auto">
              <a:xfrm>
                <a:off x="2007" y="2843"/>
                <a:ext cx="770" cy="519"/>
                <a:chOff x="2007" y="2843"/>
                <a:chExt cx="770" cy="519"/>
              </a:xfrm>
            </p:grpSpPr>
            <p:sp>
              <p:nvSpPr>
                <p:cNvPr id="54452" name="Rectangle 180"/>
                <p:cNvSpPr>
                  <a:spLocks noChangeArrowheads="1"/>
                </p:cNvSpPr>
                <p:nvPr/>
              </p:nvSpPr>
              <p:spPr bwMode="auto">
                <a:xfrm>
                  <a:off x="2050" y="2843"/>
                  <a:ext cx="684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Litigation Expense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53" name="Rectangle 181"/>
                <p:cNvSpPr>
                  <a:spLocks noChangeArrowheads="1"/>
                </p:cNvSpPr>
                <p:nvPr/>
              </p:nvSpPr>
              <p:spPr bwMode="auto">
                <a:xfrm>
                  <a:off x="2007" y="2843"/>
                  <a:ext cx="770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54" name="Group 182"/>
              <p:cNvGrpSpPr>
                <a:grpSpLocks/>
              </p:cNvGrpSpPr>
              <p:nvPr/>
            </p:nvGrpSpPr>
            <p:grpSpPr bwMode="auto">
              <a:xfrm>
                <a:off x="2777" y="2843"/>
                <a:ext cx="359" cy="519"/>
                <a:chOff x="2777" y="2843"/>
                <a:chExt cx="359" cy="519"/>
              </a:xfrm>
            </p:grpSpPr>
            <p:sp>
              <p:nvSpPr>
                <p:cNvPr id="54455" name="Rectangle 183"/>
                <p:cNvSpPr>
                  <a:spLocks noChangeArrowheads="1"/>
                </p:cNvSpPr>
                <p:nvPr/>
              </p:nvSpPr>
              <p:spPr bwMode="auto">
                <a:xfrm>
                  <a:off x="2820" y="2843"/>
                  <a:ext cx="27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56" name="Rectangle 184"/>
                <p:cNvSpPr>
                  <a:spLocks noChangeArrowheads="1"/>
                </p:cNvSpPr>
                <p:nvPr/>
              </p:nvSpPr>
              <p:spPr bwMode="auto">
                <a:xfrm>
                  <a:off x="2777" y="2843"/>
                  <a:ext cx="35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57" name="Group 185"/>
              <p:cNvGrpSpPr>
                <a:grpSpLocks/>
              </p:cNvGrpSpPr>
              <p:nvPr/>
            </p:nvGrpSpPr>
            <p:grpSpPr bwMode="auto">
              <a:xfrm>
                <a:off x="3136" y="2843"/>
                <a:ext cx="720" cy="519"/>
                <a:chOff x="3136" y="2843"/>
                <a:chExt cx="720" cy="519"/>
              </a:xfrm>
            </p:grpSpPr>
            <p:sp>
              <p:nvSpPr>
                <p:cNvPr id="5445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179" y="2843"/>
                  <a:ext cx="634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Unused or Unusable software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5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136" y="2843"/>
                  <a:ext cx="720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60" name="Group 188"/>
              <p:cNvGrpSpPr>
                <a:grpSpLocks/>
              </p:cNvGrpSpPr>
              <p:nvPr/>
            </p:nvGrpSpPr>
            <p:grpSpPr bwMode="auto">
              <a:xfrm>
                <a:off x="3856" y="2843"/>
                <a:ext cx="377" cy="519"/>
                <a:chOff x="3856" y="2843"/>
                <a:chExt cx="377" cy="519"/>
              </a:xfrm>
            </p:grpSpPr>
            <p:sp>
              <p:nvSpPr>
                <p:cNvPr id="54461" name="Rectangle 189"/>
                <p:cNvSpPr>
                  <a:spLocks noChangeArrowheads="1"/>
                </p:cNvSpPr>
                <p:nvPr/>
              </p:nvSpPr>
              <p:spPr bwMode="auto">
                <a:xfrm>
                  <a:off x="3899" y="2843"/>
                  <a:ext cx="291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45%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62" name="Rectangle 190"/>
                <p:cNvSpPr>
                  <a:spLocks noChangeArrowheads="1"/>
                </p:cNvSpPr>
                <p:nvPr/>
              </p:nvSpPr>
              <p:spPr bwMode="auto">
                <a:xfrm>
                  <a:off x="3856" y="2843"/>
                  <a:ext cx="377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63" name="Group 191"/>
              <p:cNvGrpSpPr>
                <a:grpSpLocks/>
              </p:cNvGrpSpPr>
              <p:nvPr/>
            </p:nvGrpSpPr>
            <p:grpSpPr bwMode="auto">
              <a:xfrm>
                <a:off x="4233" y="2843"/>
                <a:ext cx="722" cy="519"/>
                <a:chOff x="4233" y="2843"/>
                <a:chExt cx="722" cy="519"/>
              </a:xfrm>
            </p:grpSpPr>
            <p:sp>
              <p:nvSpPr>
                <p:cNvPr id="54464" name="Rectangle 192"/>
                <p:cNvSpPr>
                  <a:spLocks noChangeArrowheads="1"/>
                </p:cNvSpPr>
                <p:nvPr/>
              </p:nvSpPr>
              <p:spPr bwMode="auto">
                <a:xfrm>
                  <a:off x="4276" y="2843"/>
                  <a:ext cx="636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Legal Ownership of Software &amp; Deliverables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65" name="Rectangle 193"/>
                <p:cNvSpPr>
                  <a:spLocks noChangeArrowheads="1"/>
                </p:cNvSpPr>
                <p:nvPr/>
              </p:nvSpPr>
              <p:spPr bwMode="auto">
                <a:xfrm>
                  <a:off x="4233" y="2843"/>
                  <a:ext cx="722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66" name="Group 194"/>
              <p:cNvGrpSpPr>
                <a:grpSpLocks/>
              </p:cNvGrpSpPr>
              <p:nvPr/>
            </p:nvGrpSpPr>
            <p:grpSpPr bwMode="auto">
              <a:xfrm>
                <a:off x="4955" y="2843"/>
                <a:ext cx="375" cy="519"/>
                <a:chOff x="4955" y="2843"/>
                <a:chExt cx="375" cy="519"/>
              </a:xfrm>
            </p:grpSpPr>
            <p:sp>
              <p:nvSpPr>
                <p:cNvPr id="54467" name="Rectangle 195"/>
                <p:cNvSpPr>
                  <a:spLocks noChangeArrowheads="1"/>
                </p:cNvSpPr>
                <p:nvPr/>
              </p:nvSpPr>
              <p:spPr bwMode="auto">
                <a:xfrm>
                  <a:off x="4998" y="2843"/>
                  <a:ext cx="289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68" name="Rectangle 196"/>
                <p:cNvSpPr>
                  <a:spLocks noChangeArrowheads="1"/>
                </p:cNvSpPr>
                <p:nvPr/>
              </p:nvSpPr>
              <p:spPr bwMode="auto">
                <a:xfrm>
                  <a:off x="4955" y="2843"/>
                  <a:ext cx="375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69" name="Group 197"/>
              <p:cNvGrpSpPr>
                <a:grpSpLocks/>
              </p:cNvGrpSpPr>
              <p:nvPr/>
            </p:nvGrpSpPr>
            <p:grpSpPr bwMode="auto">
              <a:xfrm>
                <a:off x="5330" y="2843"/>
                <a:ext cx="651" cy="519"/>
                <a:chOff x="5330" y="2843"/>
                <a:chExt cx="651" cy="519"/>
              </a:xfrm>
            </p:grpSpPr>
            <p:sp>
              <p:nvSpPr>
                <p:cNvPr id="54470" name="Rectangle 198"/>
                <p:cNvSpPr>
                  <a:spLocks noChangeArrowheads="1"/>
                </p:cNvSpPr>
                <p:nvPr/>
              </p:nvSpPr>
              <p:spPr bwMode="auto">
                <a:xfrm>
                  <a:off x="5373" y="2843"/>
                  <a:ext cx="565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Legal Ownership of Software and Deliverables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71" name="Rectangle 199"/>
                <p:cNvSpPr>
                  <a:spLocks noChangeArrowheads="1"/>
                </p:cNvSpPr>
                <p:nvPr/>
              </p:nvSpPr>
              <p:spPr bwMode="auto">
                <a:xfrm>
                  <a:off x="5330" y="2843"/>
                  <a:ext cx="651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4472" name="Group 200"/>
              <p:cNvGrpSpPr>
                <a:grpSpLocks/>
              </p:cNvGrpSpPr>
              <p:nvPr/>
            </p:nvGrpSpPr>
            <p:grpSpPr bwMode="auto">
              <a:xfrm>
                <a:off x="5981" y="2843"/>
                <a:ext cx="439" cy="519"/>
                <a:chOff x="5981" y="2843"/>
                <a:chExt cx="439" cy="519"/>
              </a:xfrm>
            </p:grpSpPr>
            <p:sp>
              <p:nvSpPr>
                <p:cNvPr id="54473" name="Rectangle 201"/>
                <p:cNvSpPr>
                  <a:spLocks noChangeArrowheads="1"/>
                </p:cNvSpPr>
                <p:nvPr/>
              </p:nvSpPr>
              <p:spPr bwMode="auto">
                <a:xfrm>
                  <a:off x="6024" y="2843"/>
                  <a:ext cx="353" cy="5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id-ID" sz="12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20%</a:t>
                  </a:r>
                </a:p>
                <a:p>
                  <a:pPr algn="ctr" eaLnBrk="0" hangingPunct="0"/>
                  <a:endParaRPr lang="en-US" altLang="id-ID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474" name="Rectangle 202"/>
                <p:cNvSpPr>
                  <a:spLocks noChangeArrowheads="1"/>
                </p:cNvSpPr>
                <p:nvPr/>
              </p:nvSpPr>
              <p:spPr bwMode="auto">
                <a:xfrm>
                  <a:off x="5981" y="2843"/>
                  <a:ext cx="439" cy="5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54475" name="Rectangle 203"/>
            <p:cNvSpPr>
              <a:spLocks noChangeArrowheads="1"/>
            </p:cNvSpPr>
            <p:nvPr/>
          </p:nvSpPr>
          <p:spPr bwMode="auto">
            <a:xfrm>
              <a:off x="-2" y="401"/>
              <a:ext cx="6424" cy="2963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4476" name="Rectangle 204"/>
          <p:cNvSpPr>
            <a:spLocks noChangeArrowheads="1"/>
          </p:cNvSpPr>
          <p:nvPr/>
        </p:nvSpPr>
        <p:spPr bwMode="auto">
          <a:xfrm>
            <a:off x="685800" y="6248400"/>
            <a:ext cx="78581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id-ID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Various Software Risks for IT Projects (source: Jones, 1994)</a:t>
            </a:r>
            <a:endParaRPr lang="en-US" altLang="id-ID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en-US" altLang="id-ID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1200</Words>
  <Application>Microsoft Office PowerPoint</Application>
  <PresentationFormat>On-screen Show (4:3)</PresentationFormat>
  <Paragraphs>229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MS Mincho</vt:lpstr>
      <vt:lpstr>Arial</vt:lpstr>
      <vt:lpstr>Calibri</vt:lpstr>
      <vt:lpstr>Courier New</vt:lpstr>
      <vt:lpstr>Times New Roman</vt:lpstr>
      <vt:lpstr>Wingdings</vt:lpstr>
      <vt:lpstr>Default Design</vt:lpstr>
      <vt:lpstr>Information Technology Project Management</vt:lpstr>
      <vt:lpstr>Chapter 8  Managing Project Risk</vt:lpstr>
      <vt:lpstr>Learning Objectives</vt:lpstr>
      <vt:lpstr>The Baseline Project Plan</vt:lpstr>
      <vt:lpstr>This Leads to Uncertainty</vt:lpstr>
      <vt:lpstr>Some Common Mistakes </vt:lpstr>
      <vt:lpstr>Effective and Successful Project Risk Management Requires:</vt:lpstr>
      <vt:lpstr>PMBOK® Risk Management Processes</vt:lpstr>
      <vt:lpstr>PowerPoint Presentation</vt:lpstr>
      <vt:lpstr>PMBOK® Definitions</vt:lpstr>
      <vt:lpstr>IT Project Risk Management Processes</vt:lpstr>
      <vt:lpstr>IT Project Risk Management Process</vt:lpstr>
      <vt:lpstr>IT Project Risk Management Process</vt:lpstr>
      <vt:lpstr>IT Project Risk Identification Framework</vt:lpstr>
      <vt:lpstr>Tools and Technique Risk Identification</vt:lpstr>
      <vt:lpstr>Tools and Technique Risk Identification</vt:lpstr>
      <vt:lpstr>Tools and Technique Risk Identification</vt:lpstr>
      <vt:lpstr>IT Project Risk Management Process</vt:lpstr>
      <vt:lpstr>Qualitative Approach</vt:lpstr>
      <vt:lpstr>Quantitative Approach</vt:lpstr>
      <vt:lpstr>IT Project Risk Management Process</vt:lpstr>
      <vt:lpstr>IT Project Risk Management Process</vt:lpstr>
      <vt:lpstr>IT Project Risk Management Process</vt:lpstr>
      <vt:lpstr>IT Project Risk Management Process</vt:lpstr>
      <vt:lpstr>THANK YOU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Project Management</dc:title>
  <dc:creator>Denny Ganjar Purnama</dc:creator>
  <cp:lastModifiedBy>Suhendro Karmin</cp:lastModifiedBy>
  <cp:revision>25</cp:revision>
  <dcterms:created xsi:type="dcterms:W3CDTF">2005-10-21T20:48:03Z</dcterms:created>
  <dcterms:modified xsi:type="dcterms:W3CDTF">2015-04-02T07:04:14Z</dcterms:modified>
</cp:coreProperties>
</file>