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0" r:id="rId4"/>
    <p:sldId id="261" r:id="rId5"/>
    <p:sldId id="263" r:id="rId6"/>
    <p:sldId id="281" r:id="rId7"/>
    <p:sldId id="28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3" r:id="rId16"/>
    <p:sldId id="272" r:id="rId17"/>
    <p:sldId id="273" r:id="rId18"/>
    <p:sldId id="274" r:id="rId19"/>
    <p:sldId id="275" r:id="rId20"/>
    <p:sldId id="285" r:id="rId21"/>
    <p:sldId id="277" r:id="rId22"/>
    <p:sldId id="286" r:id="rId23"/>
    <p:sldId id="276" r:id="rId24"/>
    <p:sldId id="287" r:id="rId25"/>
    <p:sldId id="288" r:id="rId26"/>
    <p:sldId id="289" r:id="rId27"/>
    <p:sldId id="290" r:id="rId28"/>
    <p:sldId id="27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8BD1C-2767-4782-9567-6B98B8205D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8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5E7D4-EFCE-4579-8081-3F3FA0E51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5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08971-B7C0-47E9-8426-2ED8F99D85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F97DA-6175-4071-B88B-42220A9F5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3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B88DF-8AC1-4F60-AE54-A726365463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2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C3D61-DD2E-4CB9-B59A-E51545425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A9A60-220A-408C-9CD3-E66F0FCA6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6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5EEF1-7672-4D14-A224-A03C2948DA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2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F6EFF-B161-4C59-996C-08120A91CF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1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03538-51F9-4709-8DEC-AB9FBF8DA5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7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E2224-DEEA-4E59-93B5-45DFA6F514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B0E8AA-AF0A-4157-A3C5-478D27FCDD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</p:spPr>
        <p:txBody>
          <a:bodyPr anchor="ctr"/>
          <a:lstStyle/>
          <a:p>
            <a:r>
              <a:rPr lang="en-US"/>
              <a:t>Information Technology Project Management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429000"/>
            <a:ext cx="8458200" cy="2438400"/>
          </a:xfrm>
        </p:spPr>
        <p:txBody>
          <a:bodyPr/>
          <a:lstStyle/>
          <a:p>
            <a:r>
              <a:rPr lang="en-US" sz="3200" dirty="0" smtClean="0"/>
              <a:t>By</a:t>
            </a:r>
            <a:endParaRPr lang="id-ID" sz="3200" dirty="0" smtClean="0"/>
          </a:p>
          <a:p>
            <a:r>
              <a:rPr lang="id-ID" sz="3200" dirty="0" smtClean="0"/>
              <a:t>Denny Ganjar Purnama, MTI</a:t>
            </a:r>
          </a:p>
          <a:p>
            <a:r>
              <a:rPr lang="id-ID" sz="3200" dirty="0" smtClean="0"/>
              <a:t>Universitas Pembangunan Jaya</a:t>
            </a:r>
          </a:p>
          <a:p>
            <a:r>
              <a:rPr lang="id-ID" sz="3200" dirty="0" smtClean="0"/>
              <a:t>April 2014</a:t>
            </a:r>
            <a:endParaRPr lang="en-US" sz="1600" dirty="0"/>
          </a:p>
          <a:p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Gantt Chart Reporting </a:t>
            </a:r>
            <a:br>
              <a:rPr lang="en-US"/>
            </a:br>
            <a:r>
              <a:rPr lang="en-US"/>
              <a:t>Project’s Progress</a:t>
            </a:r>
          </a:p>
        </p:txBody>
      </p:sp>
      <p:pic>
        <p:nvPicPr>
          <p:cNvPr id="12291" name="Picture 3" descr="c07f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43863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4000" dirty="0"/>
              <a:t>Activity Analysis for </a:t>
            </a:r>
            <a:r>
              <a:rPr lang="en-US" sz="4000" dirty="0" smtClean="0"/>
              <a:t>AON</a:t>
            </a: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>(Activity On the Node)</a:t>
            </a:r>
            <a:endParaRPr lang="en-US" sz="4000" dirty="0"/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364016"/>
              </p:ext>
            </p:extLst>
          </p:nvPr>
        </p:nvGraphicFramePr>
        <p:xfrm>
          <a:off x="685800" y="1447800"/>
          <a:ext cx="7772400" cy="5146360"/>
        </p:xfrm>
        <a:graphic>
          <a:graphicData uri="http://schemas.openxmlformats.org/drawingml/2006/table">
            <a:tbl>
              <a:tblPr/>
              <a:tblGrid>
                <a:gridCol w="1081088"/>
                <a:gridCol w="3205162"/>
                <a:gridCol w="1836738"/>
                <a:gridCol w="1649412"/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Estimated Duration (Days)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Evaluate current technology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Define user requirements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Design Web page layouts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Set-up Server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Estimate Web traffic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Test Web pages and links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Move web pages to production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D,E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Write announcement of intranet for corp. newsletter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F,G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Train users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Write report to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H,I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on the Node (AON)</a:t>
            </a:r>
            <a:br>
              <a:rPr lang="en-US"/>
            </a:br>
            <a:r>
              <a:rPr lang="en-US"/>
              <a:t>Network Diagram</a:t>
            </a:r>
          </a:p>
        </p:txBody>
      </p:sp>
      <p:pic>
        <p:nvPicPr>
          <p:cNvPr id="14339" name="Picture 3" descr="c07f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135938" cy="356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/>
          <a:lstStyle/>
          <a:p>
            <a:r>
              <a:rPr lang="en-US" dirty="0"/>
              <a:t>Possible Activity Paths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333105"/>
              </p:ext>
            </p:extLst>
          </p:nvPr>
        </p:nvGraphicFramePr>
        <p:xfrm>
          <a:off x="452718" y="990600"/>
          <a:ext cx="8229600" cy="5699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Possible Paths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A+B+C+F+H+J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2+5+4+4+2+1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A+B+D+F+H+J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2+5+3+4+2+1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A+B+D+G+H+J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2+5+3+3+2+1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A+B+D+G+I+J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2+5+3+3+5+1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A+B+E+G+I+J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2+5+1+3+5+1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Longest path</a:t>
            </a:r>
          </a:p>
          <a:p>
            <a:pPr>
              <a:lnSpc>
                <a:spcPct val="90000"/>
              </a:lnSpc>
            </a:pPr>
            <a:r>
              <a:rPr lang="en-US" sz="2800"/>
              <a:t>Shortest time project can be completed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Zero slack (or float)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amount of time an activity can be delayed before it delays the project</a:t>
            </a:r>
          </a:p>
          <a:p>
            <a:pPr>
              <a:lnSpc>
                <a:spcPct val="90000"/>
              </a:lnSpc>
            </a:pPr>
            <a:r>
              <a:rPr lang="en-US" sz="2800"/>
              <a:t>Must be monitored and managed!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Project manager can expedite or crash by adding resources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Fast tracking – running activities in parallel which were originally planned as sequential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CP can change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have multiple CPs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 Evaluation and Review Technique</a:t>
            </a:r>
          </a:p>
          <a:p>
            <a:r>
              <a:rPr lang="en-US"/>
              <a:t>Developed in 1950s to help manage the Polaris Submarine Project</a:t>
            </a:r>
          </a:p>
          <a:p>
            <a:r>
              <a:rPr lang="en-US"/>
              <a:t>Developed about the same time as the Critical Path Method</a:t>
            </a:r>
          </a:p>
          <a:p>
            <a:pPr lvl="1"/>
            <a:r>
              <a:rPr lang="en-US"/>
              <a:t>Often combined as PERT/CPM </a:t>
            </a:r>
          </a:p>
          <a:p>
            <a:r>
              <a:rPr lang="en-US"/>
              <a:t>Employs both a project network diagram with a statistical distribution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/>
              <a:t>Activity Analysis for PERT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/>
        </p:nvGraphicFramePr>
        <p:xfrm>
          <a:off x="304800" y="1371600"/>
          <a:ext cx="8610600" cy="4858452"/>
        </p:xfrm>
        <a:graphic>
          <a:graphicData uri="http://schemas.openxmlformats.org/drawingml/2006/table">
            <a:tbl>
              <a:tblPr/>
              <a:tblGrid>
                <a:gridCol w="1435100"/>
                <a:gridCol w="1435100"/>
                <a:gridCol w="1435100"/>
                <a:gridCol w="1435100"/>
                <a:gridCol w="1435100"/>
                <a:gridCol w="1435100"/>
              </a:tblGrid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Predecessor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Optimistic Estimates (Days)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Most Likely Estimates (Days)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Pessimistic Estimates (Days)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Expected Duration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(a+4b+c)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D,E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F,G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H,I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sz="3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/>
        </p:nvGraphicFramePr>
        <p:xfrm>
          <a:off x="457200" y="1676400"/>
          <a:ext cx="8229600" cy="4470400"/>
        </p:xfrm>
        <a:graphic>
          <a:graphicData uri="http://schemas.openxmlformats.org/drawingml/2006/table">
            <a:tbl>
              <a:tblPr/>
              <a:tblGrid>
                <a:gridCol w="2209800"/>
                <a:gridCol w="3962400"/>
                <a:gridCol w="20574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Possible Paths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A+B+C+F+H+J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2.2+5.2+3.8+4.0+2.3+1.3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A+B+D+F+H+J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2.2+5.2+3.3+4.0+2.3+1.3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A+B+D+G+H+J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2.2+5.2+3.3+3.0+2.3+1.3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A+B+D+G+I+J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20.5*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2.2+5.2+3.3+3.0+5.5+1.3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064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Path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A+B+E+G+I+J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2.2+5.2+1.0+3.0+5.5+1.3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99" name="Rectangle 4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Possible PERT Activity Paths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Diagramming Method - PDM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/>
              <a:t>Based on 4 fundamental relationships</a:t>
            </a:r>
          </a:p>
          <a:p>
            <a:pPr lvl="1"/>
            <a:r>
              <a:rPr lang="en-US"/>
              <a:t>Finish-To-Start (FS)</a:t>
            </a:r>
          </a:p>
          <a:p>
            <a:pPr lvl="1"/>
            <a:r>
              <a:rPr lang="en-US"/>
              <a:t>Start-To-Start (SS)</a:t>
            </a:r>
          </a:p>
          <a:p>
            <a:pPr lvl="1"/>
            <a:r>
              <a:rPr lang="en-US"/>
              <a:t>Finish-To-Finish (FF)</a:t>
            </a:r>
          </a:p>
          <a:p>
            <a:pPr lvl="1"/>
            <a:r>
              <a:rPr lang="en-US"/>
              <a:t>Start-To-Finish (SF)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PDM Relationships</a:t>
            </a:r>
          </a:p>
        </p:txBody>
      </p:sp>
      <p:pic>
        <p:nvPicPr>
          <p:cNvPr id="21507" name="Picture 3" descr="c07f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1865313"/>
            <a:ext cx="4981575" cy="43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sz="4000">
                <a:ea typeface="MS Mincho" panose="02020609040205080304" pitchFamily="49" charset="-128"/>
              </a:rPr>
              <a:t>Chapter 7 </a:t>
            </a:r>
            <a:br>
              <a:rPr lang="en-US" sz="4000">
                <a:ea typeface="MS Mincho" panose="02020609040205080304" pitchFamily="49" charset="-128"/>
              </a:rPr>
            </a:br>
            <a:r>
              <a:rPr lang="en-US" sz="4000">
                <a:ea typeface="MS Mincho" panose="02020609040205080304" pitchFamily="49" charset="-128"/>
              </a:rPr>
              <a:t>The Project Schedule and Budget </a:t>
            </a:r>
            <a:endParaRPr lang="en-US" sz="4000"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 and Lag times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Lead is starting the next task before the first task is complete</a:t>
            </a:r>
          </a:p>
          <a:p>
            <a:pPr lvl="2"/>
            <a:r>
              <a:rPr lang="en-US"/>
              <a:t>Example: Begin installing the operating systems when half of the PCs are set up</a:t>
            </a:r>
          </a:p>
          <a:p>
            <a:r>
              <a:rPr lang="en-US"/>
              <a:t>Lag (or negative lead) is the adding of a buffer of time before the next task begins</a:t>
            </a:r>
          </a:p>
          <a:p>
            <a:pPr lvl="2"/>
            <a:r>
              <a:rPr lang="en-US"/>
              <a:t>Example: Once the walls have been painted, wait one day before laying the carpet so that the walls have had a chance to dry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the Project Budget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ea typeface="MS Mincho" panose="02020609040205080304" pitchFamily="49" charset="-128"/>
              </a:rPr>
              <a:t>Define what resources will be needed to perform the work 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ea typeface="MS Mincho" panose="02020609040205080304" pitchFamily="49" charset="-128"/>
              </a:rPr>
              <a:t>Determine the quantity of resources that are needed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ea typeface="MS Mincho" panose="02020609040205080304" pitchFamily="49" charset="-128"/>
              </a:rPr>
              <a:t>Define the cost of using each resource 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ea typeface="MS Mincho" panose="02020609040205080304" pitchFamily="49" charset="-128"/>
              </a:rPr>
              <a:t>Calculate the cost of the task or activity 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>
                <a:ea typeface="MS Mincho" panose="02020609040205080304" pitchFamily="49" charset="-128"/>
              </a:rPr>
              <a:t>Ensure that the resources are leveled, that is, resources have not been over allocated assigned to more than one task scheduled at the same time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Project Management Software Tools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of project management software tools are available to plan and track the progress of your project</a:t>
            </a:r>
          </a:p>
          <a:p>
            <a:r>
              <a:rPr lang="en-US"/>
              <a:t>However, having a fundamental understanding of these project management techniques is important to make the most of these software tools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Microsoft Project </a:t>
            </a:r>
            <a:r>
              <a:rPr lang="en-US" dirty="0">
                <a:cs typeface="Arial" panose="020B0604020202020204" pitchFamily="34" charset="0"/>
              </a:rPr>
              <a:t>®</a:t>
            </a:r>
            <a:r>
              <a:rPr lang="en-US" dirty="0"/>
              <a:t> 2003 </a:t>
            </a:r>
            <a:br>
              <a:rPr lang="en-US" dirty="0"/>
            </a:br>
            <a:r>
              <a:rPr lang="en-US" dirty="0"/>
              <a:t>Gantt Chart View</a:t>
            </a:r>
          </a:p>
        </p:txBody>
      </p:sp>
      <p:pic>
        <p:nvPicPr>
          <p:cNvPr id="22533" name="Picture 5" descr="Chpt 7 Example fig 7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010400" cy="502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Fig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391400" cy="529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1" name="Rectangle 5"/>
          <p:cNvSpPr>
            <a:spLocks noGrp="1" noChangeArrowheads="1"/>
          </p:cNvSpPr>
          <p:nvPr>
            <p:ph type="title"/>
          </p:nvPr>
        </p:nvSpPr>
        <p:spPr>
          <a:xfrm>
            <a:off x="419100" y="152400"/>
            <a:ext cx="8229600" cy="990600"/>
          </a:xfrm>
        </p:spPr>
        <p:txBody>
          <a:bodyPr/>
          <a:lstStyle/>
          <a:p>
            <a:r>
              <a:rPr lang="en-US" sz="4000" dirty="0"/>
              <a:t>Microsoft Project</a:t>
            </a:r>
            <a:r>
              <a:rPr lang="en-US" sz="4000" dirty="0">
                <a:cs typeface="Arial" panose="020B0604020202020204" pitchFamily="34" charset="0"/>
              </a:rPr>
              <a:t>®</a:t>
            </a:r>
            <a:r>
              <a:rPr lang="en-US" sz="4000" dirty="0"/>
              <a:t> 2003 </a:t>
            </a:r>
            <a:br>
              <a:rPr lang="en-US" sz="4000" dirty="0"/>
            </a:br>
            <a:r>
              <a:rPr lang="en-US" sz="4000" dirty="0"/>
              <a:t>PERT Chart View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Microsoft Project</a:t>
            </a:r>
            <a:r>
              <a:rPr lang="en-US" sz="4000">
                <a:cs typeface="Arial" panose="020B0604020202020204" pitchFamily="34" charset="0"/>
              </a:rPr>
              <a:t>®</a:t>
            </a:r>
            <a:r>
              <a:rPr lang="en-US" sz="4000"/>
              <a:t> 2003 </a:t>
            </a:r>
            <a:br>
              <a:rPr lang="en-US" sz="4000"/>
            </a:br>
            <a:r>
              <a:rPr lang="en-US" sz="4000"/>
              <a:t>Calendar View</a:t>
            </a:r>
          </a:p>
        </p:txBody>
      </p:sp>
      <p:pic>
        <p:nvPicPr>
          <p:cNvPr id="41989" name="Picture 5" descr="Fig 7-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6934200" cy="497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Microsoft Project</a:t>
            </a:r>
            <a:r>
              <a:rPr lang="en-US" sz="4000">
                <a:cs typeface="Arial" panose="020B0604020202020204" pitchFamily="34" charset="0"/>
              </a:rPr>
              <a:t>®</a:t>
            </a:r>
            <a:r>
              <a:rPr lang="en-US" sz="4000"/>
              <a:t> 2003 </a:t>
            </a:r>
            <a:br>
              <a:rPr lang="en-US" sz="4000"/>
            </a:br>
            <a:r>
              <a:rPr lang="en-US" sz="4000"/>
              <a:t>Adding Resources to A Project</a:t>
            </a:r>
          </a:p>
        </p:txBody>
      </p:sp>
      <p:pic>
        <p:nvPicPr>
          <p:cNvPr id="44037" name="Picture 5" descr="Fig 7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6629400" cy="47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Microsoft Project</a:t>
            </a:r>
            <a:r>
              <a:rPr lang="en-US" sz="4000">
                <a:cs typeface="Arial" panose="020B0604020202020204" pitchFamily="34" charset="0"/>
              </a:rPr>
              <a:t>®</a:t>
            </a:r>
            <a:r>
              <a:rPr lang="en-US" sz="4000"/>
              <a:t> 2003 </a:t>
            </a:r>
            <a:br>
              <a:rPr lang="en-US" sz="4000"/>
            </a:br>
            <a:r>
              <a:rPr lang="en-US" sz="4000"/>
              <a:t>Project Status</a:t>
            </a:r>
          </a:p>
        </p:txBody>
      </p:sp>
      <p:pic>
        <p:nvPicPr>
          <p:cNvPr id="46085" name="Picture 5" descr="Fig 7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7162800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Finalizing the Project Schedule and Budget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MS Mincho" panose="02020609040205080304" pitchFamily="49" charset="-128"/>
              </a:rPr>
              <a:t>The project schedule and budget may require several iterations before it is acceptable to the sponsor, the project manager, and the project team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>
                <a:ea typeface="MS Mincho" panose="02020609040205080304" pitchFamily="49" charset="-128"/>
              </a:rPr>
              <a:t>Once the project schedule and project plan are accepted, the project plan becomes the baseline plan.</a:t>
            </a:r>
          </a:p>
          <a:p>
            <a:pPr>
              <a:lnSpc>
                <a:spcPct val="90000"/>
              </a:lnSpc>
            </a:pPr>
            <a:r>
              <a:rPr lang="en-US">
                <a:ea typeface="MS Mincho" panose="02020609040205080304" pitchFamily="49" charset="-128"/>
              </a:rPr>
              <a:t>Once accepted, the project manager and project team have the authority to execute or carry out the plan.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Describe the Project Management Body of Knowledge (PMBOK</a:t>
            </a:r>
            <a:r>
              <a:rPr lang="en-US" sz="2400" dirty="0">
                <a:cs typeface="Arial" panose="020B0604020202020204" pitchFamily="34" charset="0"/>
              </a:rPr>
              <a:t>®</a:t>
            </a:r>
            <a:r>
              <a:rPr lang="en-US" sz="2400" dirty="0"/>
              <a:t>) called Project Cost Management.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Develop a Gantt chart.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Develop a project network diagram using the activity on the node (AON) technique.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Identify a project’s critical path and explain why it must be controlled and managed.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Develop a PERT diagram.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Describe the concept of precedence diagramming and identify finish-to-start, start-to-start, finish-to-finish, and start-to-finish activity relationships.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Describe the various costs for determining the project’s budget.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Define what is meant by the baseline project plan.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381000"/>
            <a:ext cx="8229600" cy="1143000"/>
          </a:xfrm>
        </p:spPr>
        <p:txBody>
          <a:bodyPr/>
          <a:lstStyle/>
          <a:p>
            <a:r>
              <a:rPr lang="en-US" dirty="0"/>
              <a:t>The Project Planning Framework</a:t>
            </a:r>
          </a:p>
        </p:txBody>
      </p:sp>
      <p:pic>
        <p:nvPicPr>
          <p:cNvPr id="7171" name="Picture 3" descr="c07f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2286000"/>
            <a:ext cx="6965950" cy="361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PMBOK</a:t>
            </a:r>
            <a:r>
              <a:rPr lang="en-US" sz="4800">
                <a:cs typeface="Arial" panose="020B0604020202020204" pitchFamily="34" charset="0"/>
              </a:rPr>
              <a:t>®</a:t>
            </a:r>
            <a:r>
              <a:rPr lang="en-US" sz="4800"/>
              <a:t>  </a:t>
            </a:r>
            <a:br>
              <a:rPr lang="en-US" sz="4800"/>
            </a:br>
            <a:r>
              <a:rPr lang="en-US" sz="4800"/>
              <a:t>Project Cost Management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00" y="1935163"/>
            <a:ext cx="5969000" cy="4191000"/>
          </a:xfrm>
        </p:spPr>
        <p:txBody>
          <a:bodyPr/>
          <a:lstStyle/>
          <a:p>
            <a:r>
              <a:rPr lang="en-US" sz="4400"/>
              <a:t>Resource planning</a:t>
            </a:r>
          </a:p>
          <a:p>
            <a:r>
              <a:rPr lang="en-US" sz="4400"/>
              <a:t>Cost estimating</a:t>
            </a:r>
          </a:p>
          <a:p>
            <a:r>
              <a:rPr lang="en-US" sz="4400"/>
              <a:t>Cost budgeting</a:t>
            </a:r>
          </a:p>
          <a:p>
            <a:r>
              <a:rPr lang="en-US" sz="4400"/>
              <a:t>Cost control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880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d-ID"/>
          </a:p>
        </p:txBody>
      </p:sp>
      <p:pic>
        <p:nvPicPr>
          <p:cNvPr id="28675" name="Picture 3" descr="WB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 Development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Put it all together to determine the start and end dates for the project</a:t>
            </a:r>
          </a:p>
          <a:p>
            <a:r>
              <a:rPr lang="en-US"/>
              <a:t>Iterations may be necessary</a:t>
            </a:r>
          </a:p>
          <a:p>
            <a:r>
              <a:rPr lang="en-US"/>
              <a:t>A realistic project schedule is the goal!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the Project Schedule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Project Management Tools</a:t>
            </a:r>
          </a:p>
          <a:p>
            <a:pPr lvl="1"/>
            <a:r>
              <a:rPr lang="en-US" dirty="0"/>
              <a:t>Gantt Charts</a:t>
            </a:r>
          </a:p>
          <a:p>
            <a:pPr lvl="1"/>
            <a:r>
              <a:rPr lang="en-US" dirty="0"/>
              <a:t>Project Network Diagrams</a:t>
            </a:r>
          </a:p>
          <a:p>
            <a:pPr lvl="2"/>
            <a:r>
              <a:rPr lang="en-US" dirty="0"/>
              <a:t>Activity on the Node (AON)</a:t>
            </a:r>
          </a:p>
          <a:p>
            <a:pPr lvl="2"/>
            <a:r>
              <a:rPr lang="en-US" dirty="0"/>
              <a:t>Critical Path Analysis</a:t>
            </a:r>
          </a:p>
          <a:p>
            <a:pPr lvl="2"/>
            <a:r>
              <a:rPr lang="en-US" dirty="0"/>
              <a:t>Program Evaluation and Review Technique (PERT)</a:t>
            </a:r>
          </a:p>
          <a:p>
            <a:pPr lvl="2"/>
            <a:r>
              <a:rPr lang="en-US" dirty="0"/>
              <a:t>Precedence Diagramming Method (PDM)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Gantt Chart for Planning</a:t>
            </a:r>
          </a:p>
        </p:txBody>
      </p:sp>
      <p:pic>
        <p:nvPicPr>
          <p:cNvPr id="11267" name="Picture 3" descr="c07f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44775"/>
            <a:ext cx="8043863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852</Words>
  <Application>Microsoft Office PowerPoint</Application>
  <PresentationFormat>On-screen Show (4:3)</PresentationFormat>
  <Paragraphs>244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MS Mincho</vt:lpstr>
      <vt:lpstr>Arial</vt:lpstr>
      <vt:lpstr>Courier New</vt:lpstr>
      <vt:lpstr>Verdana</vt:lpstr>
      <vt:lpstr>Default Design</vt:lpstr>
      <vt:lpstr>Information Technology Project Management</vt:lpstr>
      <vt:lpstr>Chapter 7  The Project Schedule and Budget </vt:lpstr>
      <vt:lpstr>Learning Objectives</vt:lpstr>
      <vt:lpstr>The Project Planning Framework</vt:lpstr>
      <vt:lpstr>PMBOK®   Project Cost Management</vt:lpstr>
      <vt:lpstr>PowerPoint Presentation</vt:lpstr>
      <vt:lpstr>Schedule Development</vt:lpstr>
      <vt:lpstr>Developing the Project Schedule</vt:lpstr>
      <vt:lpstr>Gantt Chart for Planning</vt:lpstr>
      <vt:lpstr>Gantt Chart Reporting  Project’s Progress</vt:lpstr>
      <vt:lpstr>Activity Analysis for AON (Activity On the Node)</vt:lpstr>
      <vt:lpstr>Activity on the Node (AON) Network Diagram</vt:lpstr>
      <vt:lpstr>Possible Activity Paths</vt:lpstr>
      <vt:lpstr>Critical Path</vt:lpstr>
      <vt:lpstr>PERT</vt:lpstr>
      <vt:lpstr>Activity Analysis for PERT</vt:lpstr>
      <vt:lpstr>Possible PERT Activity Paths</vt:lpstr>
      <vt:lpstr>Precedence Diagramming Method - PDM</vt:lpstr>
      <vt:lpstr>PDM Relationships</vt:lpstr>
      <vt:lpstr>Lead and Lag times</vt:lpstr>
      <vt:lpstr>Developing the Project Budget</vt:lpstr>
      <vt:lpstr>Project Management Software Tools</vt:lpstr>
      <vt:lpstr>Microsoft Project ® 2003  Gantt Chart View</vt:lpstr>
      <vt:lpstr>Microsoft Project® 2003  PERT Chart View</vt:lpstr>
      <vt:lpstr>Microsoft Project® 2003  Calendar View</vt:lpstr>
      <vt:lpstr>Microsoft Project® 2003  Adding Resources to A Project</vt:lpstr>
      <vt:lpstr>Microsoft Project® 2003  Project Status</vt:lpstr>
      <vt:lpstr>Finalizing the Project Schedule and Budget</vt:lpstr>
    </vt:vector>
  </TitlesOfParts>
  <Company>Northern Illinois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Project Management</dc:title>
  <dc:creator>faculty</dc:creator>
  <cp:lastModifiedBy>Denny Ganjar Purnama</cp:lastModifiedBy>
  <cp:revision>17</cp:revision>
  <dcterms:created xsi:type="dcterms:W3CDTF">2005-10-13T01:41:55Z</dcterms:created>
  <dcterms:modified xsi:type="dcterms:W3CDTF">2014-04-24T00:11:28Z</dcterms:modified>
</cp:coreProperties>
</file>