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58" r:id="rId4"/>
    <p:sldId id="260" r:id="rId5"/>
    <p:sldId id="261" r:id="rId6"/>
    <p:sldId id="262" r:id="rId7"/>
    <p:sldId id="263" r:id="rId8"/>
    <p:sldId id="264" r:id="rId9"/>
    <p:sldId id="265" r:id="rId10"/>
    <p:sldId id="299" r:id="rId11"/>
    <p:sldId id="266" r:id="rId12"/>
    <p:sldId id="278" r:id="rId13"/>
    <p:sldId id="268" r:id="rId14"/>
    <p:sldId id="279" r:id="rId15"/>
    <p:sldId id="269" r:id="rId16"/>
    <p:sldId id="270" r:id="rId17"/>
    <p:sldId id="271" r:id="rId18"/>
    <p:sldId id="280" r:id="rId19"/>
    <p:sldId id="281"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4" d="100"/>
          <a:sy n="44" d="100"/>
        </p:scale>
        <p:origin x="618"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83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CF0BA05-F8D2-48A2-9358-B5FB446AA915}" type="slidenum">
              <a:rPr lang="en-US"/>
              <a:pPr/>
              <a:t>‹#›</a:t>
            </a:fld>
            <a:endParaRPr lang="en-US"/>
          </a:p>
        </p:txBody>
      </p:sp>
    </p:spTree>
    <p:extLst>
      <p:ext uri="{BB962C8B-B14F-4D97-AF65-F5344CB8AC3E}">
        <p14:creationId xmlns:p14="http://schemas.microsoft.com/office/powerpoint/2010/main" val="40678100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06FB657-F823-42E4-8FFA-3BEA3D2A3A70}" type="slidenum">
              <a:rPr lang="en-US"/>
              <a:pPr/>
              <a:t>‹#›</a:t>
            </a:fld>
            <a:endParaRPr lang="en-US"/>
          </a:p>
        </p:txBody>
      </p:sp>
    </p:spTree>
    <p:extLst>
      <p:ext uri="{BB962C8B-B14F-4D97-AF65-F5344CB8AC3E}">
        <p14:creationId xmlns:p14="http://schemas.microsoft.com/office/powerpoint/2010/main" val="1976366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C0F651A-4E97-4E50-9915-2EF6216DF426}" type="slidenum">
              <a:rPr lang="en-US"/>
              <a:pPr/>
              <a:t>‹#›</a:t>
            </a:fld>
            <a:endParaRPr lang="en-US"/>
          </a:p>
        </p:txBody>
      </p:sp>
    </p:spTree>
    <p:extLst>
      <p:ext uri="{BB962C8B-B14F-4D97-AF65-F5344CB8AC3E}">
        <p14:creationId xmlns:p14="http://schemas.microsoft.com/office/powerpoint/2010/main" val="185705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id-ID"/>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a:xfrm>
            <a:off x="457200" y="6245225"/>
            <a:ext cx="2133600" cy="476250"/>
          </a:xfrm>
        </p:spPr>
        <p:txBody>
          <a:bodyPr/>
          <a:lstStyle>
            <a:lvl1pPr>
              <a:defRPr/>
            </a:lvl1pPr>
          </a:lstStyle>
          <a:p>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0F2F9E55-CE33-486F-9C66-60BD88BA16E4}" type="slidenum">
              <a:rPr lang="en-US"/>
              <a:pPr/>
              <a:t>‹#›</a:t>
            </a:fld>
            <a:endParaRPr lang="en-US"/>
          </a:p>
        </p:txBody>
      </p:sp>
    </p:spTree>
    <p:extLst>
      <p:ext uri="{BB962C8B-B14F-4D97-AF65-F5344CB8AC3E}">
        <p14:creationId xmlns:p14="http://schemas.microsoft.com/office/powerpoint/2010/main" val="3949351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A6D540E-6E43-49D1-802D-0AD6338C3275}" type="slidenum">
              <a:rPr lang="en-US"/>
              <a:pPr/>
              <a:t>‹#›</a:t>
            </a:fld>
            <a:endParaRPr lang="en-US"/>
          </a:p>
        </p:txBody>
      </p:sp>
    </p:spTree>
    <p:extLst>
      <p:ext uri="{BB962C8B-B14F-4D97-AF65-F5344CB8AC3E}">
        <p14:creationId xmlns:p14="http://schemas.microsoft.com/office/powerpoint/2010/main" val="1534840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0ED2E18-EC03-4908-930D-9D27019FE0F1}" type="slidenum">
              <a:rPr lang="en-US"/>
              <a:pPr/>
              <a:t>‹#›</a:t>
            </a:fld>
            <a:endParaRPr lang="en-US"/>
          </a:p>
        </p:txBody>
      </p:sp>
    </p:spTree>
    <p:extLst>
      <p:ext uri="{BB962C8B-B14F-4D97-AF65-F5344CB8AC3E}">
        <p14:creationId xmlns:p14="http://schemas.microsoft.com/office/powerpoint/2010/main" val="696549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4DEACAA-47A6-4CF8-AA4F-F656E4B4DDC5}" type="slidenum">
              <a:rPr lang="en-US"/>
              <a:pPr/>
              <a:t>‹#›</a:t>
            </a:fld>
            <a:endParaRPr lang="en-US"/>
          </a:p>
        </p:txBody>
      </p:sp>
    </p:spTree>
    <p:extLst>
      <p:ext uri="{BB962C8B-B14F-4D97-AF65-F5344CB8AC3E}">
        <p14:creationId xmlns:p14="http://schemas.microsoft.com/office/powerpoint/2010/main" val="2181728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E9CAE75-3DE1-4984-95FA-2EA601084180}" type="slidenum">
              <a:rPr lang="en-US"/>
              <a:pPr/>
              <a:t>‹#›</a:t>
            </a:fld>
            <a:endParaRPr lang="en-US"/>
          </a:p>
        </p:txBody>
      </p:sp>
    </p:spTree>
    <p:extLst>
      <p:ext uri="{BB962C8B-B14F-4D97-AF65-F5344CB8AC3E}">
        <p14:creationId xmlns:p14="http://schemas.microsoft.com/office/powerpoint/2010/main" val="371883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FF9B389-DCDB-4D90-A023-4151BAE59060}" type="slidenum">
              <a:rPr lang="en-US"/>
              <a:pPr/>
              <a:t>‹#›</a:t>
            </a:fld>
            <a:endParaRPr lang="en-US"/>
          </a:p>
        </p:txBody>
      </p:sp>
    </p:spTree>
    <p:extLst>
      <p:ext uri="{BB962C8B-B14F-4D97-AF65-F5344CB8AC3E}">
        <p14:creationId xmlns:p14="http://schemas.microsoft.com/office/powerpoint/2010/main" val="28480146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7E22703-08AF-4ADE-920A-1713D23EEA6A}" type="slidenum">
              <a:rPr lang="en-US"/>
              <a:pPr/>
              <a:t>‹#›</a:t>
            </a:fld>
            <a:endParaRPr lang="en-US"/>
          </a:p>
        </p:txBody>
      </p:sp>
    </p:spTree>
    <p:extLst>
      <p:ext uri="{BB962C8B-B14F-4D97-AF65-F5344CB8AC3E}">
        <p14:creationId xmlns:p14="http://schemas.microsoft.com/office/powerpoint/2010/main" val="2239338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69742DD-7727-4E82-9FBE-F67BB5868E79}" type="slidenum">
              <a:rPr lang="en-US"/>
              <a:pPr/>
              <a:t>‹#›</a:t>
            </a:fld>
            <a:endParaRPr lang="en-US"/>
          </a:p>
        </p:txBody>
      </p:sp>
    </p:spTree>
    <p:extLst>
      <p:ext uri="{BB962C8B-B14F-4D97-AF65-F5344CB8AC3E}">
        <p14:creationId xmlns:p14="http://schemas.microsoft.com/office/powerpoint/2010/main" val="3819443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5BC1337-F41A-4961-B390-5274DB23F6D3}" type="slidenum">
              <a:rPr lang="en-US"/>
              <a:pPr/>
              <a:t>‹#›</a:t>
            </a:fld>
            <a:endParaRPr lang="en-US"/>
          </a:p>
        </p:txBody>
      </p:sp>
    </p:spTree>
    <p:extLst>
      <p:ext uri="{BB962C8B-B14F-4D97-AF65-F5344CB8AC3E}">
        <p14:creationId xmlns:p14="http://schemas.microsoft.com/office/powerpoint/2010/main" val="340290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9C149FD-3639-44D8-A844-5D6588971D11}"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066800"/>
            <a:ext cx="7772400" cy="1143000"/>
          </a:xfrm>
        </p:spPr>
        <p:txBody>
          <a:bodyPr anchor="ctr"/>
          <a:lstStyle/>
          <a:p>
            <a:r>
              <a:rPr lang="en-US"/>
              <a:t>Information Technology Project Management</a:t>
            </a:r>
          </a:p>
        </p:txBody>
      </p:sp>
      <p:sp>
        <p:nvSpPr>
          <p:cNvPr id="5123" name="Rectangle 3"/>
          <p:cNvSpPr>
            <a:spLocks noGrp="1" noChangeArrowheads="1"/>
          </p:cNvSpPr>
          <p:nvPr>
            <p:ph type="subTitle" idx="1"/>
          </p:nvPr>
        </p:nvSpPr>
        <p:spPr>
          <a:xfrm>
            <a:off x="342900" y="3505200"/>
            <a:ext cx="8458200" cy="2667000"/>
          </a:xfrm>
        </p:spPr>
        <p:txBody>
          <a:bodyPr/>
          <a:lstStyle/>
          <a:p>
            <a:r>
              <a:rPr lang="en-US" sz="3200" dirty="0"/>
              <a:t>by </a:t>
            </a:r>
            <a:endParaRPr lang="id-ID" sz="3200" dirty="0" smtClean="0"/>
          </a:p>
          <a:p>
            <a:r>
              <a:rPr lang="id-ID" sz="3200" dirty="0" smtClean="0"/>
              <a:t>Denny Ganjar Purnama, MTI</a:t>
            </a:r>
          </a:p>
          <a:p>
            <a:r>
              <a:rPr lang="id-ID" sz="3200" dirty="0" smtClean="0"/>
              <a:t>Universitas Pembangunan Jaya</a:t>
            </a:r>
          </a:p>
          <a:p>
            <a:r>
              <a:rPr lang="id-ID" sz="3200" dirty="0" smtClean="0"/>
              <a:t>April 2014</a:t>
            </a:r>
            <a:endParaRPr lang="en-US" sz="1600" dirty="0"/>
          </a:p>
          <a:p>
            <a:endParaRPr lang="en-US" sz="3200" dirty="0"/>
          </a:p>
          <a:p>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4"/>
          <p:cNvSpPr>
            <a:spLocks noGrp="1" noChangeArrowheads="1"/>
          </p:cNvSpPr>
          <p:nvPr>
            <p:ph type="title"/>
          </p:nvPr>
        </p:nvSpPr>
        <p:spPr/>
        <p:txBody>
          <a:bodyPr/>
          <a:lstStyle/>
          <a:p>
            <a:r>
              <a:rPr lang="en-US" sz="4000"/>
              <a:t>The WBS Should Follow the Work Package Concept</a:t>
            </a:r>
          </a:p>
        </p:txBody>
      </p:sp>
      <p:pic>
        <p:nvPicPr>
          <p:cNvPr id="61445" name="Picture 5" descr="c06f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590800"/>
            <a:ext cx="3886200" cy="2484438"/>
          </a:xfrm>
          <a:prstGeom prst="rect">
            <a:avLst/>
          </a:prstGeom>
          <a:noFill/>
          <a:extLst>
            <a:ext uri="{909E8E84-426E-40DD-AFC4-6F175D3DCCD1}">
              <a14:hiddenFill xmlns:a14="http://schemas.microsoft.com/office/drawing/2010/main">
                <a:solidFill>
                  <a:srgbClr val="FFFFFF"/>
                </a:solidFill>
              </a14:hiddenFill>
            </a:ext>
          </a:extLst>
        </p:spPr>
      </p:pic>
      <p:pic>
        <p:nvPicPr>
          <p:cNvPr id="61446" name="Picture 6" descr="c06f0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1905000"/>
            <a:ext cx="4267200" cy="37814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a:ea typeface="MS Mincho" panose="02020609040205080304" pitchFamily="49" charset="-128"/>
              </a:rPr>
              <a:t>Developing the WBS</a:t>
            </a:r>
          </a:p>
        </p:txBody>
      </p:sp>
      <p:sp>
        <p:nvSpPr>
          <p:cNvPr id="12291" name="Rectangle 3"/>
          <p:cNvSpPr>
            <a:spLocks noGrp="1" noChangeArrowheads="1"/>
          </p:cNvSpPr>
          <p:nvPr>
            <p:ph type="body" idx="1"/>
          </p:nvPr>
        </p:nvSpPr>
        <p:spPr/>
        <p:txBody>
          <a:bodyPr/>
          <a:lstStyle/>
          <a:p>
            <a:pPr>
              <a:lnSpc>
                <a:spcPct val="90000"/>
              </a:lnSpc>
            </a:pPr>
            <a:r>
              <a:rPr lang="en-US" sz="2800" dirty="0">
                <a:ea typeface="MS Mincho" panose="02020609040205080304" pitchFamily="49" charset="-128"/>
              </a:rPr>
              <a:t>The WBS Should Be Deliverable-Oriented</a:t>
            </a:r>
            <a:endParaRPr lang="en-US" sz="2800" dirty="0">
              <a:latin typeface="Courier New" panose="02070309020205020404" pitchFamily="49" charset="0"/>
              <a:cs typeface="Times New Roman" panose="02020603050405020304" pitchFamily="18" charset="0"/>
            </a:endParaRPr>
          </a:p>
          <a:p>
            <a:pPr>
              <a:lnSpc>
                <a:spcPct val="90000"/>
              </a:lnSpc>
            </a:pPr>
            <a:r>
              <a:rPr lang="en-US" sz="2800" dirty="0">
                <a:ea typeface="MS Mincho" panose="02020609040205080304" pitchFamily="49" charset="-128"/>
              </a:rPr>
              <a:t>The WBS Should Support the Project's MOV</a:t>
            </a:r>
            <a:endParaRPr lang="en-US" sz="2800" dirty="0">
              <a:latin typeface="Courier New" panose="02070309020205020404" pitchFamily="49" charset="0"/>
              <a:cs typeface="Times New Roman" panose="02020603050405020304" pitchFamily="18" charset="0"/>
            </a:endParaRPr>
          </a:p>
          <a:p>
            <a:pPr lvl="1">
              <a:lnSpc>
                <a:spcPct val="90000"/>
              </a:lnSpc>
            </a:pPr>
            <a:r>
              <a:rPr lang="en-US" sz="2400" dirty="0">
                <a:ea typeface="MS Mincho" panose="02020609040205080304" pitchFamily="49" charset="-128"/>
              </a:rPr>
              <a:t>Ensure WBS allows for the delivery of all the project’s deliverables as defined in project scope</a:t>
            </a:r>
            <a:endParaRPr lang="en-US" sz="2400" dirty="0">
              <a:latin typeface="Courier New" panose="02070309020205020404" pitchFamily="49" charset="0"/>
              <a:cs typeface="Times New Roman" panose="02020603050405020304" pitchFamily="18" charset="0"/>
            </a:endParaRPr>
          </a:p>
          <a:p>
            <a:pPr lvl="1">
              <a:lnSpc>
                <a:spcPct val="90000"/>
              </a:lnSpc>
            </a:pPr>
            <a:r>
              <a:rPr lang="en-US" sz="2400" dirty="0">
                <a:ea typeface="MS Mincho" panose="02020609040205080304" pitchFamily="49" charset="-128"/>
              </a:rPr>
              <a:t>100 percent rule</a:t>
            </a:r>
            <a:endParaRPr lang="en-US" sz="2400" dirty="0">
              <a:latin typeface="Courier New" panose="02070309020205020404" pitchFamily="49" charset="0"/>
              <a:cs typeface="Times New Roman" panose="02020603050405020304" pitchFamily="18" charset="0"/>
            </a:endParaRPr>
          </a:p>
          <a:p>
            <a:pPr>
              <a:lnSpc>
                <a:spcPct val="90000"/>
              </a:lnSpc>
            </a:pPr>
            <a:r>
              <a:rPr lang="en-US" sz="2800" dirty="0">
                <a:ea typeface="MS Mincho" panose="02020609040205080304" pitchFamily="49" charset="-128"/>
              </a:rPr>
              <a:t>The Level of Detail Should Support Planning and Control</a:t>
            </a:r>
            <a:endParaRPr lang="en-US" sz="2800" dirty="0">
              <a:latin typeface="Courier New" panose="02070309020205020404" pitchFamily="49" charset="0"/>
              <a:cs typeface="Times New Roman" panose="02020603050405020304" pitchFamily="18" charset="0"/>
            </a:endParaRPr>
          </a:p>
          <a:p>
            <a:pPr>
              <a:lnSpc>
                <a:spcPct val="90000"/>
              </a:lnSpc>
            </a:pPr>
            <a:r>
              <a:rPr lang="en-US" sz="2800" dirty="0">
                <a:ea typeface="MS Mincho" panose="02020609040205080304" pitchFamily="49" charset="-128"/>
              </a:rPr>
              <a:t>Developing the WBS Should Involve the People Who Will Be Doing the Work</a:t>
            </a:r>
            <a:endParaRPr lang="en-US" sz="2800" dirty="0">
              <a:latin typeface="Courier New" panose="02070309020205020404" pitchFamily="49" charset="0"/>
              <a:cs typeface="Times New Roman" panose="02020603050405020304" pitchFamily="18" charset="0"/>
            </a:endParaRPr>
          </a:p>
          <a:p>
            <a:pPr>
              <a:lnSpc>
                <a:spcPct val="90000"/>
              </a:lnSpc>
            </a:pPr>
            <a:r>
              <a:rPr lang="en-US" sz="2800" dirty="0">
                <a:ea typeface="MS Mincho" panose="02020609040205080304" pitchFamily="49" charset="-128"/>
              </a:rPr>
              <a:t>Learning Cycles and Lessons Learned Can Support the Development of a WBS</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sz="3600"/>
              <a:t>Estimation Techniques</a:t>
            </a:r>
            <a:br>
              <a:rPr lang="en-US" sz="3600"/>
            </a:br>
            <a:r>
              <a:rPr lang="en-US" sz="3600"/>
              <a:t>- The Project Management Approach</a:t>
            </a:r>
          </a:p>
        </p:txBody>
      </p:sp>
      <p:sp>
        <p:nvSpPr>
          <p:cNvPr id="24579" name="Rectangle 3"/>
          <p:cNvSpPr>
            <a:spLocks noGrp="1" noChangeArrowheads="1"/>
          </p:cNvSpPr>
          <p:nvPr>
            <p:ph type="body" idx="1"/>
          </p:nvPr>
        </p:nvSpPr>
        <p:spPr/>
        <p:txBody>
          <a:bodyPr/>
          <a:lstStyle/>
          <a:p>
            <a:r>
              <a:rPr lang="en-US"/>
              <a:t>Guesstimating</a:t>
            </a:r>
          </a:p>
          <a:p>
            <a:r>
              <a:rPr lang="en-US"/>
              <a:t>Delphi Technique</a:t>
            </a:r>
          </a:p>
          <a:p>
            <a:r>
              <a:rPr lang="en-US"/>
              <a:t>Time Boxing</a:t>
            </a:r>
          </a:p>
          <a:p>
            <a:r>
              <a:rPr lang="en-US"/>
              <a:t>Top-Down</a:t>
            </a:r>
          </a:p>
          <a:p>
            <a:r>
              <a:rPr lang="en-US"/>
              <a:t>Bottom Up</a:t>
            </a:r>
          </a:p>
          <a:p>
            <a:r>
              <a:rPr lang="en-US"/>
              <a:t>Analogous Estimates (Past experiences)</a:t>
            </a:r>
          </a:p>
          <a:p>
            <a:r>
              <a:rPr lang="en-US"/>
              <a:t>Parametric Modeling (Statistical)</a:t>
            </a: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Project Estimation</a:t>
            </a:r>
          </a:p>
        </p:txBody>
      </p:sp>
      <p:sp>
        <p:nvSpPr>
          <p:cNvPr id="14339" name="Rectangle 3"/>
          <p:cNvSpPr>
            <a:spLocks noGrp="1" noChangeArrowheads="1"/>
          </p:cNvSpPr>
          <p:nvPr>
            <p:ph type="body" idx="1"/>
          </p:nvPr>
        </p:nvSpPr>
        <p:spPr>
          <a:xfrm>
            <a:off x="1062831" y="1435567"/>
            <a:ext cx="7018337" cy="4411663"/>
          </a:xfrm>
        </p:spPr>
        <p:txBody>
          <a:bodyPr/>
          <a:lstStyle/>
          <a:p>
            <a:pPr>
              <a:lnSpc>
                <a:spcPct val="90000"/>
              </a:lnSpc>
            </a:pPr>
            <a:r>
              <a:rPr lang="en-US" sz="3600" dirty="0">
                <a:ea typeface="MS Mincho" panose="02020609040205080304" pitchFamily="49" charset="-128"/>
              </a:rPr>
              <a:t>Guesstimating</a:t>
            </a:r>
          </a:p>
          <a:p>
            <a:pPr lvl="1">
              <a:lnSpc>
                <a:spcPct val="90000"/>
              </a:lnSpc>
            </a:pPr>
            <a:r>
              <a:rPr lang="en-US" sz="2400" dirty="0">
                <a:cs typeface="Times New Roman" panose="02020603050405020304" pitchFamily="18" charset="0"/>
              </a:rPr>
              <a:t>Based on feeling and not facts</a:t>
            </a:r>
          </a:p>
          <a:p>
            <a:pPr lvl="1">
              <a:lnSpc>
                <a:spcPct val="90000"/>
              </a:lnSpc>
            </a:pPr>
            <a:r>
              <a:rPr lang="en-US" sz="2400" dirty="0">
                <a:cs typeface="Times New Roman" panose="02020603050405020304" pitchFamily="18" charset="0"/>
              </a:rPr>
              <a:t>Not a good method for estimating but often used by inexperienced project managers</a:t>
            </a:r>
          </a:p>
          <a:p>
            <a:pPr>
              <a:lnSpc>
                <a:spcPct val="90000"/>
              </a:lnSpc>
            </a:pPr>
            <a:r>
              <a:rPr lang="en-US" sz="3600" dirty="0">
                <a:ea typeface="MS Mincho" panose="02020609040205080304" pitchFamily="49" charset="-128"/>
              </a:rPr>
              <a:t>Delphi Technique</a:t>
            </a:r>
          </a:p>
          <a:p>
            <a:pPr lvl="1">
              <a:lnSpc>
                <a:spcPct val="90000"/>
              </a:lnSpc>
            </a:pPr>
            <a:r>
              <a:rPr lang="en-US" sz="2400" dirty="0"/>
              <a:t>Involves multiple, anonymous experts</a:t>
            </a:r>
          </a:p>
          <a:p>
            <a:pPr lvl="1">
              <a:lnSpc>
                <a:spcPct val="90000"/>
              </a:lnSpc>
            </a:pPr>
            <a:r>
              <a:rPr lang="en-US" sz="2400" dirty="0"/>
              <a:t>Each expert makes an estimate</a:t>
            </a:r>
          </a:p>
          <a:p>
            <a:pPr lvl="1">
              <a:lnSpc>
                <a:spcPct val="90000"/>
              </a:lnSpc>
            </a:pPr>
            <a:r>
              <a:rPr lang="en-US" sz="2400" dirty="0"/>
              <a:t>Estimates compared</a:t>
            </a:r>
          </a:p>
          <a:p>
            <a:pPr lvl="2">
              <a:lnSpc>
                <a:spcPct val="90000"/>
              </a:lnSpc>
            </a:pPr>
            <a:r>
              <a:rPr lang="en-US" sz="2000" dirty="0"/>
              <a:t>If close, can be averaged</a:t>
            </a:r>
          </a:p>
          <a:p>
            <a:pPr lvl="2">
              <a:lnSpc>
                <a:spcPct val="90000"/>
              </a:lnSpc>
            </a:pPr>
            <a:r>
              <a:rPr lang="en-US" sz="2000" dirty="0"/>
              <a:t>Another iteration until consensus is reached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t>Project Estimation</a:t>
            </a:r>
          </a:p>
        </p:txBody>
      </p:sp>
      <p:sp>
        <p:nvSpPr>
          <p:cNvPr id="25605" name="Rectangle 5"/>
          <p:cNvSpPr>
            <a:spLocks noGrp="1" noChangeArrowheads="1"/>
          </p:cNvSpPr>
          <p:nvPr>
            <p:ph type="body" idx="1"/>
          </p:nvPr>
        </p:nvSpPr>
        <p:spPr/>
        <p:txBody>
          <a:bodyPr/>
          <a:lstStyle/>
          <a:p>
            <a:r>
              <a:rPr lang="en-US" sz="3600">
                <a:ea typeface="MS Mincho" panose="02020609040205080304" pitchFamily="49" charset="-128"/>
              </a:rPr>
              <a:t>Time Boxing</a:t>
            </a:r>
            <a:r>
              <a:rPr lang="en-US"/>
              <a:t> </a:t>
            </a:r>
          </a:p>
          <a:p>
            <a:pPr lvl="1"/>
            <a:r>
              <a:rPr lang="en-US"/>
              <a:t>A “</a:t>
            </a:r>
            <a:r>
              <a:rPr lang="en-US" sz="3200"/>
              <a:t>box</a:t>
            </a:r>
            <a:r>
              <a:rPr lang="en-US"/>
              <a:t>” of time is allocated for a specific activity, task, or deliverable</a:t>
            </a:r>
          </a:p>
          <a:p>
            <a:pPr lvl="1"/>
            <a:r>
              <a:rPr lang="en-US"/>
              <a:t>Can focus a team if used effectively</a:t>
            </a:r>
          </a:p>
          <a:p>
            <a:pPr lvl="1"/>
            <a:r>
              <a:rPr lang="en-US"/>
              <a:t>Can demoralize a team if used too often or ineffectively because of the increased stress or pressure on the project team to get things done</a:t>
            </a:r>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Project Estimation</a:t>
            </a:r>
          </a:p>
        </p:txBody>
      </p:sp>
      <p:sp>
        <p:nvSpPr>
          <p:cNvPr id="15363" name="Rectangle 3"/>
          <p:cNvSpPr>
            <a:spLocks noGrp="1" noChangeArrowheads="1"/>
          </p:cNvSpPr>
          <p:nvPr>
            <p:ph type="body" idx="1"/>
          </p:nvPr>
        </p:nvSpPr>
        <p:spPr/>
        <p:txBody>
          <a:bodyPr/>
          <a:lstStyle/>
          <a:p>
            <a:pPr>
              <a:lnSpc>
                <a:spcPct val="80000"/>
              </a:lnSpc>
            </a:pPr>
            <a:r>
              <a:rPr lang="en-US" sz="3600">
                <a:ea typeface="MS Mincho" panose="02020609040205080304" pitchFamily="49" charset="-128"/>
              </a:rPr>
              <a:t>Top-Down Estimating</a:t>
            </a:r>
            <a:endParaRPr lang="en-US" sz="3600">
              <a:ea typeface="MS Mincho" panose="02020609040205080304" pitchFamily="49" charset="-128"/>
              <a:cs typeface="Courier New" panose="02070309020205020404" pitchFamily="49" charset="0"/>
            </a:endParaRPr>
          </a:p>
          <a:p>
            <a:pPr lvl="1">
              <a:lnSpc>
                <a:spcPct val="80000"/>
              </a:lnSpc>
            </a:pPr>
            <a:r>
              <a:rPr lang="en-US" sz="2400"/>
              <a:t>Top and middle managers determine overall project schedule and/or cost.</a:t>
            </a:r>
          </a:p>
          <a:p>
            <a:pPr lvl="1">
              <a:lnSpc>
                <a:spcPct val="80000"/>
              </a:lnSpc>
            </a:pPr>
            <a:r>
              <a:rPr lang="en-US" sz="2400"/>
              <a:t>Lower level managers are expected to breakdown schedule/budget estimates into specific activities (WBS).</a:t>
            </a:r>
          </a:p>
          <a:p>
            <a:pPr lvl="1">
              <a:lnSpc>
                <a:spcPct val="80000"/>
              </a:lnSpc>
            </a:pPr>
            <a:r>
              <a:rPr lang="en-US" sz="2400">
                <a:ea typeface="MS Mincho" panose="02020609040205080304" pitchFamily="49" charset="-128"/>
              </a:rPr>
              <a:t>Often couched in terms of what a project </a:t>
            </a:r>
            <a:r>
              <a:rPr lang="en-US" sz="2400" i="1">
                <a:ea typeface="MS Mincho" panose="02020609040205080304" pitchFamily="49" charset="-128"/>
              </a:rPr>
              <a:t>should</a:t>
            </a:r>
            <a:r>
              <a:rPr lang="en-US" sz="2400">
                <a:ea typeface="MS Mincho" panose="02020609040205080304" pitchFamily="49" charset="-128"/>
              </a:rPr>
              <a:t> cost and how long it </a:t>
            </a:r>
            <a:r>
              <a:rPr lang="en-US" sz="2400" i="1">
                <a:ea typeface="MS Mincho" panose="02020609040205080304" pitchFamily="49" charset="-128"/>
              </a:rPr>
              <a:t>should</a:t>
            </a:r>
            <a:r>
              <a:rPr lang="en-US" sz="2400">
                <a:ea typeface="MS Mincho" panose="02020609040205080304" pitchFamily="49" charset="-128"/>
              </a:rPr>
              <a:t> take as decreed by a member of top management who </a:t>
            </a:r>
            <a:r>
              <a:rPr lang="en-US" sz="2400" i="1">
                <a:ea typeface="MS Mincho" panose="02020609040205080304" pitchFamily="49" charset="-128"/>
              </a:rPr>
              <a:t>thinks</a:t>
            </a:r>
            <a:r>
              <a:rPr lang="en-US" sz="2400">
                <a:ea typeface="MS Mincho" panose="02020609040205080304" pitchFamily="49" charset="-128"/>
              </a:rPr>
              <a:t> those parameters are appropriate.</a:t>
            </a:r>
            <a:endParaRPr lang="en-US" sz="2400">
              <a:latin typeface="Courier New" panose="02070309020205020404" pitchFamily="49" charset="0"/>
              <a:cs typeface="Courier New" panose="02070309020205020404" pitchFamily="49" charset="0"/>
            </a:endParaRPr>
          </a:p>
          <a:p>
            <a:pPr lvl="1">
              <a:lnSpc>
                <a:spcPct val="80000"/>
              </a:lnSpc>
            </a:pPr>
            <a:r>
              <a:rPr lang="en-US" sz="2400">
                <a:ea typeface="MS Mincho" panose="02020609040205080304" pitchFamily="49" charset="-128"/>
              </a:rPr>
              <a:t>May be a response to the business environment.</a:t>
            </a:r>
            <a:endParaRPr lang="en-US" sz="2400">
              <a:latin typeface="Courier New" panose="02070309020205020404" pitchFamily="49" charset="0"/>
              <a:cs typeface="Courier New" panose="02070309020205020404" pitchFamily="49" charset="0"/>
            </a:endParaRPr>
          </a:p>
          <a:p>
            <a:pPr lvl="1">
              <a:lnSpc>
                <a:spcPct val="80000"/>
              </a:lnSpc>
            </a:pPr>
            <a:r>
              <a:rPr lang="en-US" sz="2400">
                <a:ea typeface="MS Mincho" panose="02020609040205080304" pitchFamily="49" charset="-128"/>
              </a:rPr>
              <a:t>May lead to a death march project.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t>Project Estimation</a:t>
            </a:r>
          </a:p>
        </p:txBody>
      </p:sp>
      <p:sp>
        <p:nvSpPr>
          <p:cNvPr id="16387" name="Rectangle 3"/>
          <p:cNvSpPr>
            <a:spLocks noGrp="1" noChangeArrowheads="1"/>
          </p:cNvSpPr>
          <p:nvPr>
            <p:ph type="body" idx="1"/>
          </p:nvPr>
        </p:nvSpPr>
        <p:spPr>
          <a:xfrm>
            <a:off x="457200" y="1600200"/>
            <a:ext cx="8229600" cy="4800600"/>
          </a:xfrm>
        </p:spPr>
        <p:txBody>
          <a:bodyPr/>
          <a:lstStyle/>
          <a:p>
            <a:r>
              <a:rPr lang="en-US" sz="3600">
                <a:ea typeface="MS Mincho" panose="02020609040205080304" pitchFamily="49" charset="-128"/>
              </a:rPr>
              <a:t>Bottom-Up Estimating</a:t>
            </a:r>
            <a:endParaRPr lang="en-US" sz="3600">
              <a:ea typeface="MS Mincho" panose="02020609040205080304" pitchFamily="49" charset="-128"/>
              <a:cs typeface="Courier New" panose="02070309020205020404" pitchFamily="49" charset="0"/>
            </a:endParaRPr>
          </a:p>
          <a:p>
            <a:pPr lvl="1"/>
            <a:r>
              <a:rPr lang="en-US">
                <a:ea typeface="MS Mincho" panose="02020609040205080304" pitchFamily="49" charset="-128"/>
              </a:rPr>
              <a:t>Most common form of project estimation</a:t>
            </a:r>
            <a:endParaRPr lang="en-US">
              <a:latin typeface="Courier New" panose="02070309020205020404" pitchFamily="49" charset="0"/>
              <a:cs typeface="Courier New" panose="02070309020205020404" pitchFamily="49" charset="0"/>
            </a:endParaRPr>
          </a:p>
          <a:p>
            <a:pPr lvl="1"/>
            <a:r>
              <a:rPr lang="en-US"/>
              <a:t>Schedules &amp; budgets are constructed from the WBS</a:t>
            </a:r>
          </a:p>
          <a:p>
            <a:pPr lvl="1"/>
            <a:r>
              <a:rPr lang="en-US"/>
              <a:t>Starts with people who will be doing the work</a:t>
            </a:r>
          </a:p>
          <a:p>
            <a:pPr lvl="1"/>
            <a:r>
              <a:rPr lang="en-US"/>
              <a:t>Schedules &amp; budgets are the aggregate of detailed activities &amp; costs</a:t>
            </a:r>
          </a:p>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Project Estimation</a:t>
            </a:r>
          </a:p>
        </p:txBody>
      </p:sp>
      <p:sp>
        <p:nvSpPr>
          <p:cNvPr id="17411" name="Rectangle 3"/>
          <p:cNvSpPr>
            <a:spLocks noGrp="1" noChangeArrowheads="1"/>
          </p:cNvSpPr>
          <p:nvPr>
            <p:ph type="body" idx="1"/>
          </p:nvPr>
        </p:nvSpPr>
        <p:spPr>
          <a:xfrm>
            <a:off x="457200" y="2057400"/>
            <a:ext cx="8077200" cy="3581400"/>
          </a:xfrm>
        </p:spPr>
        <p:txBody>
          <a:bodyPr/>
          <a:lstStyle/>
          <a:p>
            <a:r>
              <a:rPr lang="en-US" sz="3600">
                <a:ea typeface="MS Mincho" panose="02020609040205080304" pitchFamily="49" charset="-128"/>
              </a:rPr>
              <a:t>Analogous estimating </a:t>
            </a:r>
          </a:p>
          <a:p>
            <a:pPr lvl="1"/>
            <a:r>
              <a:rPr lang="en-US">
                <a:ea typeface="MS Mincho" panose="02020609040205080304" pitchFamily="49" charset="-128"/>
              </a:rPr>
              <a:t>based on similarity between current projects and others</a:t>
            </a:r>
            <a:endParaRPr lang="en-US">
              <a:latin typeface="Courier New" panose="02070309020205020404" pitchFamily="49" charset="0"/>
              <a:cs typeface="Courier New" panose="02070309020205020404" pitchFamily="49" charset="0"/>
            </a:endParaRPr>
          </a:p>
          <a:p>
            <a:pPr lvl="1"/>
            <a:r>
              <a:rPr lang="en-US"/>
              <a:t>Use information from previous, similar projects as a basis for estimation</a:t>
            </a:r>
          </a:p>
          <a:p>
            <a:pPr>
              <a:buFontTx/>
              <a:buNone/>
            </a:pP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Project Estimation</a:t>
            </a:r>
          </a:p>
        </p:txBody>
      </p:sp>
      <p:sp>
        <p:nvSpPr>
          <p:cNvPr id="27651" name="Rectangle 3"/>
          <p:cNvSpPr>
            <a:spLocks noGrp="1" noChangeArrowheads="1"/>
          </p:cNvSpPr>
          <p:nvPr>
            <p:ph type="body" idx="1"/>
          </p:nvPr>
        </p:nvSpPr>
        <p:spPr/>
        <p:txBody>
          <a:bodyPr/>
          <a:lstStyle/>
          <a:p>
            <a:r>
              <a:rPr lang="en-US" sz="3600" dirty="0">
                <a:ea typeface="MS Mincho" panose="02020609040205080304" pitchFamily="49" charset="-128"/>
              </a:rPr>
              <a:t>Parametric Modeling</a:t>
            </a:r>
            <a:r>
              <a:rPr lang="en-US" dirty="0"/>
              <a:t> </a:t>
            </a:r>
          </a:p>
          <a:p>
            <a:pPr marL="669925" lvl="1" indent="-325438"/>
            <a:r>
              <a:rPr lang="en-US" dirty="0"/>
              <a:t>Use project characteristics (parameters) in a mathematical model to estimate</a:t>
            </a:r>
          </a:p>
          <a:p>
            <a:pPr marL="669925" lvl="1" indent="-325438"/>
            <a:r>
              <a:rPr lang="en-US" dirty="0"/>
              <a:t>Example: $</a:t>
            </a:r>
            <a:r>
              <a:rPr lang="en-US" dirty="0" smtClean="0"/>
              <a:t>50</a:t>
            </a:r>
            <a:r>
              <a:rPr lang="id-ID" dirty="0" smtClean="0"/>
              <a:t> </a:t>
            </a:r>
            <a:r>
              <a:rPr lang="en-US" dirty="0" smtClean="0"/>
              <a:t>/ </a:t>
            </a:r>
            <a:r>
              <a:rPr lang="en-US" dirty="0"/>
              <a:t>LOC based on:</a:t>
            </a:r>
          </a:p>
          <a:p>
            <a:pPr marL="1085850" lvl="2"/>
            <a:r>
              <a:rPr lang="en-US" dirty="0"/>
              <a:t>Programming language</a:t>
            </a:r>
          </a:p>
          <a:p>
            <a:pPr marL="1085850" lvl="2"/>
            <a:r>
              <a:rPr lang="en-US" dirty="0"/>
              <a:t>Level of expertise</a:t>
            </a:r>
          </a:p>
          <a:p>
            <a:pPr marL="1085850" lvl="2"/>
            <a:r>
              <a:rPr lang="en-US" dirty="0"/>
              <a:t>Size &amp; complexity</a:t>
            </a:r>
          </a:p>
        </p:txBody>
      </p:sp>
    </p:spTree>
  </p:cSld>
  <p:clrMapOvr>
    <a:masterClrMapping/>
  </p:clrMapOvr>
  <p:transition>
    <p:rand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942975" y="2057400"/>
            <a:ext cx="725805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4572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en-US" dirty="0"/>
              <a:t>6.2 Test Results Report</a:t>
            </a:r>
          </a:p>
          <a:p>
            <a:r>
              <a:rPr lang="en-US" dirty="0"/>
              <a:t>	6.2.1 Review test plan with client			1 day</a:t>
            </a:r>
          </a:p>
          <a:p>
            <a:r>
              <a:rPr lang="en-US" dirty="0"/>
              <a:t>	6.2.2 Carry out test plan				5 days</a:t>
            </a:r>
          </a:p>
          <a:p>
            <a:r>
              <a:rPr lang="en-US" dirty="0"/>
              <a:t>	6.2.3 Analyze results				2 days</a:t>
            </a:r>
          </a:p>
          <a:p>
            <a:r>
              <a:rPr lang="en-US" dirty="0"/>
              <a:t>	6.2.4 Prepare test results report and presentation	3 days</a:t>
            </a:r>
          </a:p>
          <a:p>
            <a:r>
              <a:rPr lang="en-US" dirty="0"/>
              <a:t>	6.2.5 Present test results to client			1 day</a:t>
            </a:r>
          </a:p>
          <a:p>
            <a:r>
              <a:rPr lang="en-US" dirty="0"/>
              <a:t>	6.2.6 Address any software issues or problems	5 days</a:t>
            </a:r>
          </a:p>
          <a:p>
            <a:r>
              <a:rPr lang="en-US" dirty="0"/>
              <a:t>	</a:t>
            </a:r>
          </a:p>
        </p:txBody>
      </p:sp>
      <p:sp>
        <p:nvSpPr>
          <p:cNvPr id="28677" name="Rectangle 5"/>
          <p:cNvSpPr>
            <a:spLocks noGrp="1" noChangeArrowheads="1"/>
          </p:cNvSpPr>
          <p:nvPr>
            <p:ph type="title"/>
          </p:nvPr>
        </p:nvSpPr>
        <p:spPr/>
        <p:txBody>
          <a:bodyPr/>
          <a:lstStyle/>
          <a:p>
            <a:r>
              <a:rPr lang="en-US" sz="4000" dirty="0"/>
              <a:t>Example WBS with Estimated Task Durations</a:t>
            </a:r>
          </a:p>
        </p:txBody>
      </p:sp>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62000" y="2438400"/>
            <a:ext cx="7696200" cy="1162050"/>
          </a:xfrm>
        </p:spPr>
        <p:txBody>
          <a:bodyPr anchor="ctr"/>
          <a:lstStyle/>
          <a:p>
            <a:r>
              <a:rPr lang="en-US" sz="3200" dirty="0"/>
              <a:t>Chapter 6</a:t>
            </a:r>
            <a:r>
              <a:rPr lang="en-US" sz="4400" dirty="0"/>
              <a:t/>
            </a:r>
            <a:br>
              <a:rPr lang="en-US" sz="4400" dirty="0"/>
            </a:br>
            <a:r>
              <a:rPr lang="en-US" sz="4400" dirty="0"/>
              <a:t>The Work Breakdown Structure &amp; Estimation</a:t>
            </a: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dirty="0"/>
              <a:t>Learning Objectives</a:t>
            </a:r>
          </a:p>
        </p:txBody>
      </p:sp>
      <p:sp>
        <p:nvSpPr>
          <p:cNvPr id="4099" name="Rectangle 3"/>
          <p:cNvSpPr>
            <a:spLocks noGrp="1" noChangeArrowheads="1"/>
          </p:cNvSpPr>
          <p:nvPr>
            <p:ph type="body" idx="1"/>
          </p:nvPr>
        </p:nvSpPr>
        <p:spPr/>
        <p:txBody>
          <a:bodyPr/>
          <a:lstStyle/>
          <a:p>
            <a:r>
              <a:rPr lang="en-US" sz="2400" dirty="0">
                <a:solidFill>
                  <a:srgbClr val="FF0000"/>
                </a:solidFill>
              </a:rPr>
              <a:t>Develop a work breakdown structure </a:t>
            </a:r>
            <a:r>
              <a:rPr lang="en-US" sz="2400" dirty="0"/>
              <a:t>(WBS).</a:t>
            </a:r>
          </a:p>
          <a:p>
            <a:r>
              <a:rPr lang="en-US" sz="2400" dirty="0"/>
              <a:t>Describe the </a:t>
            </a:r>
            <a:r>
              <a:rPr lang="en-US" sz="2400" dirty="0">
                <a:solidFill>
                  <a:srgbClr val="FF0000"/>
                </a:solidFill>
              </a:rPr>
              <a:t>difference between a deliverable and a milestone.</a:t>
            </a:r>
          </a:p>
          <a:p>
            <a:r>
              <a:rPr lang="en-US" sz="2400" dirty="0"/>
              <a:t>Describe and apply </a:t>
            </a:r>
            <a:r>
              <a:rPr lang="en-US" sz="2400" dirty="0">
                <a:solidFill>
                  <a:srgbClr val="FF0000"/>
                </a:solidFill>
              </a:rPr>
              <a:t>several project estimation methods</a:t>
            </a:r>
            <a:r>
              <a:rPr lang="en-US" sz="2400" dirty="0"/>
              <a:t>.  These include the Delphi technique, time boxing, top-down estimation, and bottom-up estimation</a:t>
            </a:r>
            <a:r>
              <a:rPr lang="en-US" sz="2400" dirty="0" smtClean="0"/>
              <a:t>.</a:t>
            </a:r>
            <a:endParaRPr lang="en-US" sz="2400" dirty="0"/>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ea typeface="MS Mincho" panose="02020609040205080304" pitchFamily="49" charset="-128"/>
              </a:rPr>
              <a:t>Project Time Management as defined in PMBOK</a:t>
            </a:r>
            <a:r>
              <a:rPr lang="en-US">
                <a:latin typeface="Verdana" panose="020B0604030504040204" pitchFamily="34" charset="0"/>
                <a:ea typeface="MS Mincho" panose="02020609040205080304" pitchFamily="49" charset="-128"/>
                <a:cs typeface="Arial" panose="020B0604020202020204" pitchFamily="34" charset="0"/>
              </a:rPr>
              <a:t>®</a:t>
            </a:r>
            <a:r>
              <a:rPr lang="en-US"/>
              <a:t> </a:t>
            </a:r>
          </a:p>
        </p:txBody>
      </p:sp>
      <p:sp>
        <p:nvSpPr>
          <p:cNvPr id="6147" name="Rectangle 3"/>
          <p:cNvSpPr>
            <a:spLocks noGrp="1" noChangeArrowheads="1"/>
          </p:cNvSpPr>
          <p:nvPr>
            <p:ph type="body" idx="1"/>
          </p:nvPr>
        </p:nvSpPr>
        <p:spPr>
          <a:xfrm>
            <a:off x="1066800" y="2019300"/>
            <a:ext cx="7620000" cy="4106863"/>
          </a:xfrm>
        </p:spPr>
        <p:txBody>
          <a:bodyPr/>
          <a:lstStyle/>
          <a:p>
            <a:r>
              <a:rPr lang="en-US" sz="4000" dirty="0">
                <a:ea typeface="MS Mincho" panose="02020609040205080304" pitchFamily="49" charset="-128"/>
              </a:rPr>
              <a:t>Activity definition</a:t>
            </a:r>
            <a:endParaRPr lang="en-US" sz="4000" dirty="0">
              <a:latin typeface="Courier New" panose="02070309020205020404" pitchFamily="49" charset="0"/>
              <a:cs typeface="Courier New" panose="02070309020205020404" pitchFamily="49" charset="0"/>
            </a:endParaRPr>
          </a:p>
          <a:p>
            <a:r>
              <a:rPr lang="en-US" sz="4000" dirty="0">
                <a:ea typeface="MS Mincho" panose="02020609040205080304" pitchFamily="49" charset="-128"/>
              </a:rPr>
              <a:t>Activity sequencing</a:t>
            </a:r>
            <a:endParaRPr lang="en-US" sz="4000" dirty="0">
              <a:latin typeface="Courier New" panose="02070309020205020404" pitchFamily="49" charset="0"/>
              <a:cs typeface="Courier New" panose="02070309020205020404" pitchFamily="49" charset="0"/>
            </a:endParaRPr>
          </a:p>
          <a:p>
            <a:r>
              <a:rPr lang="en-US" sz="4000" dirty="0">
                <a:ea typeface="MS Mincho" panose="02020609040205080304" pitchFamily="49" charset="-128"/>
              </a:rPr>
              <a:t>Activity duration estimation</a:t>
            </a:r>
            <a:endParaRPr lang="en-US" sz="4000" dirty="0">
              <a:latin typeface="Courier New" panose="02070309020205020404" pitchFamily="49" charset="0"/>
              <a:cs typeface="Courier New" panose="02070309020205020404" pitchFamily="49" charset="0"/>
            </a:endParaRPr>
          </a:p>
          <a:p>
            <a:r>
              <a:rPr lang="en-US" sz="4000" dirty="0">
                <a:ea typeface="MS Mincho" panose="02020609040205080304" pitchFamily="49" charset="-128"/>
              </a:rPr>
              <a:t>Schedule development</a:t>
            </a:r>
            <a:endParaRPr lang="en-US" sz="4000" dirty="0">
              <a:latin typeface="Courier New" panose="02070309020205020404" pitchFamily="49" charset="0"/>
              <a:cs typeface="Courier New" panose="02070309020205020404" pitchFamily="49" charset="0"/>
            </a:endParaRPr>
          </a:p>
          <a:p>
            <a:r>
              <a:rPr lang="en-US" sz="4000" dirty="0">
                <a:ea typeface="MS Mincho" panose="02020609040205080304" pitchFamily="49" charset="-128"/>
              </a:rPr>
              <a:t>Schedule control</a:t>
            </a:r>
            <a:r>
              <a:rPr lang="en-US" dirty="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838200"/>
            <a:ext cx="7772400" cy="1143000"/>
          </a:xfrm>
        </p:spPr>
        <p:txBody>
          <a:bodyPr anchor="ctr"/>
          <a:lstStyle/>
          <a:p>
            <a:r>
              <a:rPr lang="en-US" sz="4400"/>
              <a:t>The Work Breakdown Structure (WBS)</a:t>
            </a:r>
          </a:p>
        </p:txBody>
      </p:sp>
      <p:sp>
        <p:nvSpPr>
          <p:cNvPr id="7171" name="Rectangle 3"/>
          <p:cNvSpPr>
            <a:spLocks noGrp="1" noChangeArrowheads="1"/>
          </p:cNvSpPr>
          <p:nvPr>
            <p:ph type="subTitle" idx="1"/>
          </p:nvPr>
        </p:nvSpPr>
        <p:spPr>
          <a:xfrm>
            <a:off x="381000" y="2552700"/>
            <a:ext cx="8382000" cy="3162300"/>
          </a:xfrm>
        </p:spPr>
        <p:txBody>
          <a:bodyPr/>
          <a:lstStyle/>
          <a:p>
            <a:pPr algn="l"/>
            <a:r>
              <a:rPr lang="en-US" sz="3200">
                <a:ea typeface="MS Mincho" panose="02020609040205080304" pitchFamily="49" charset="-128"/>
              </a:rPr>
              <a:t>The WBS represents a logical decomposition of the work to be performed and focuses on how the product, service, or result is naturally subdivided. It is an outline of what work is to be performed.</a:t>
            </a:r>
            <a:r>
              <a:rPr lang="en-US" sz="3200"/>
              <a:t> </a:t>
            </a:r>
          </a:p>
          <a:p>
            <a:pPr algn="l"/>
            <a:endParaRPr lang="en-US" sz="3200"/>
          </a:p>
          <a:p>
            <a:pPr algn="r"/>
            <a:r>
              <a:rPr lang="en-US" sz="3200"/>
              <a:t>Gregory T. Haugan (2002)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t>Work Package</a:t>
            </a:r>
          </a:p>
        </p:txBody>
      </p:sp>
      <p:pic>
        <p:nvPicPr>
          <p:cNvPr id="8195" name="Picture 3" descr="c06f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1828800"/>
            <a:ext cx="6792913" cy="42068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ea typeface="MS Mincho" panose="02020609040205080304" pitchFamily="49" charset="-128"/>
              </a:rPr>
              <a:t>Deliverables and Milestones</a:t>
            </a:r>
            <a:r>
              <a:rPr lang="en-US"/>
              <a:t> </a:t>
            </a:r>
          </a:p>
        </p:txBody>
      </p:sp>
      <p:sp>
        <p:nvSpPr>
          <p:cNvPr id="9219" name="Rectangle 3"/>
          <p:cNvSpPr>
            <a:spLocks noGrp="1" noChangeArrowheads="1"/>
          </p:cNvSpPr>
          <p:nvPr>
            <p:ph type="body" idx="1"/>
          </p:nvPr>
        </p:nvSpPr>
        <p:spPr>
          <a:xfrm>
            <a:off x="457200" y="1600200"/>
            <a:ext cx="8229600" cy="4724400"/>
          </a:xfrm>
        </p:spPr>
        <p:txBody>
          <a:bodyPr/>
          <a:lstStyle/>
          <a:p>
            <a:pPr>
              <a:lnSpc>
                <a:spcPct val="90000"/>
              </a:lnSpc>
            </a:pPr>
            <a:r>
              <a:rPr lang="en-US" dirty="0" smtClean="0"/>
              <a:t>Deliverables</a:t>
            </a:r>
            <a:r>
              <a:rPr lang="id-ID" dirty="0" smtClean="0"/>
              <a:t> </a:t>
            </a:r>
            <a:r>
              <a:rPr lang="id-ID" dirty="0" smtClean="0">
                <a:solidFill>
                  <a:srgbClr val="FF0000"/>
                </a:solidFill>
              </a:rPr>
              <a:t>=&gt; Object</a:t>
            </a:r>
            <a:endParaRPr lang="en-US" dirty="0">
              <a:solidFill>
                <a:srgbClr val="FF0000"/>
              </a:solidFill>
            </a:endParaRPr>
          </a:p>
          <a:p>
            <a:pPr lvl="1">
              <a:lnSpc>
                <a:spcPct val="90000"/>
              </a:lnSpc>
            </a:pPr>
            <a:r>
              <a:rPr lang="en-US" dirty="0"/>
              <a:t>Tangible, verifiable work products</a:t>
            </a:r>
          </a:p>
          <a:p>
            <a:pPr lvl="1">
              <a:lnSpc>
                <a:spcPct val="90000"/>
              </a:lnSpc>
            </a:pPr>
            <a:r>
              <a:rPr lang="en-US" dirty="0"/>
              <a:t>Reports, presentations, prototypes, etc.</a:t>
            </a:r>
          </a:p>
          <a:p>
            <a:pPr>
              <a:lnSpc>
                <a:spcPct val="90000"/>
              </a:lnSpc>
            </a:pPr>
            <a:r>
              <a:rPr lang="en-US" dirty="0" smtClean="0"/>
              <a:t>Milestones</a:t>
            </a:r>
            <a:r>
              <a:rPr lang="id-ID" dirty="0" smtClean="0"/>
              <a:t> </a:t>
            </a:r>
            <a:r>
              <a:rPr lang="id-ID" dirty="0" smtClean="0">
                <a:solidFill>
                  <a:srgbClr val="FF0000"/>
                </a:solidFill>
              </a:rPr>
              <a:t>=&gt; Moment</a:t>
            </a:r>
            <a:endParaRPr lang="en-US" dirty="0">
              <a:solidFill>
                <a:srgbClr val="FF0000"/>
              </a:solidFill>
            </a:endParaRPr>
          </a:p>
          <a:p>
            <a:pPr lvl="1">
              <a:lnSpc>
                <a:spcPct val="90000"/>
              </a:lnSpc>
            </a:pPr>
            <a:r>
              <a:rPr lang="en-US" dirty="0"/>
              <a:t>Significant events or achievements</a:t>
            </a:r>
          </a:p>
          <a:p>
            <a:pPr lvl="1">
              <a:lnSpc>
                <a:spcPct val="90000"/>
              </a:lnSpc>
            </a:pPr>
            <a:r>
              <a:rPr lang="en-US" dirty="0"/>
              <a:t>Acceptance of deliverables or phase completion</a:t>
            </a:r>
          </a:p>
          <a:p>
            <a:pPr lvl="1">
              <a:lnSpc>
                <a:spcPct val="90000"/>
              </a:lnSpc>
            </a:pPr>
            <a:r>
              <a:rPr lang="en-US" dirty="0"/>
              <a:t>Cruxes (proof of concepts)</a:t>
            </a:r>
          </a:p>
          <a:p>
            <a:pPr lvl="1">
              <a:lnSpc>
                <a:spcPct val="90000"/>
              </a:lnSpc>
            </a:pPr>
            <a:r>
              <a:rPr lang="en-US" dirty="0"/>
              <a:t>Quality control </a:t>
            </a:r>
          </a:p>
          <a:p>
            <a:pPr lvl="1">
              <a:lnSpc>
                <a:spcPct val="90000"/>
              </a:lnSpc>
            </a:pPr>
            <a:r>
              <a:rPr lang="en-US" dirty="0"/>
              <a:t>Keeps team focused</a:t>
            </a:r>
            <a:endParaRPr lang="en-US" dirty="0">
              <a:ea typeface="MS Mincho" panose="02020609040205080304" pitchFamily="49"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4638"/>
            <a:ext cx="8229600" cy="777876"/>
          </a:xfrm>
        </p:spPr>
        <p:txBody>
          <a:bodyPr/>
          <a:lstStyle/>
          <a:p>
            <a:r>
              <a:rPr lang="en-US" dirty="0">
                <a:ea typeface="MS Mincho" panose="02020609040205080304" pitchFamily="49" charset="-128"/>
              </a:rPr>
              <a:t>Developing the WBS</a:t>
            </a:r>
            <a:r>
              <a:rPr lang="en-US" dirty="0"/>
              <a:t> </a:t>
            </a:r>
          </a:p>
        </p:txBody>
      </p:sp>
      <p:sp>
        <p:nvSpPr>
          <p:cNvPr id="10243" name="Rectangle 3"/>
          <p:cNvSpPr>
            <a:spLocks noGrp="1" noChangeArrowheads="1"/>
          </p:cNvSpPr>
          <p:nvPr>
            <p:ph type="body" idx="1"/>
          </p:nvPr>
        </p:nvSpPr>
        <p:spPr>
          <a:xfrm>
            <a:off x="434788" y="1326357"/>
            <a:ext cx="8229600" cy="914400"/>
          </a:xfrm>
        </p:spPr>
        <p:txBody>
          <a:bodyPr/>
          <a:lstStyle/>
          <a:p>
            <a:r>
              <a:rPr lang="en-US" sz="2000" dirty="0">
                <a:ea typeface="MS Mincho" panose="02020609040205080304" pitchFamily="49" charset="-128"/>
              </a:rPr>
              <a:t>Develop work packages for each of the phases and deliverables defined in the Deliverable Structure Chart (DSC)</a:t>
            </a:r>
            <a:r>
              <a:rPr lang="en-US" sz="2000" dirty="0"/>
              <a:t> </a:t>
            </a:r>
          </a:p>
        </p:txBody>
      </p:sp>
      <p:pic>
        <p:nvPicPr>
          <p:cNvPr id="10244" name="Picture 4" descr="c06f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514600"/>
            <a:ext cx="8534400" cy="4191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152400"/>
            <a:ext cx="8229600" cy="715962"/>
          </a:xfrm>
        </p:spPr>
        <p:txBody>
          <a:bodyPr/>
          <a:lstStyle/>
          <a:p>
            <a:r>
              <a:rPr lang="en-US" sz="3600" dirty="0"/>
              <a:t>Example Work Breakdown Schedule</a:t>
            </a:r>
          </a:p>
        </p:txBody>
      </p:sp>
      <p:pic>
        <p:nvPicPr>
          <p:cNvPr id="11267" name="Picture 3" descr="c06f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2763" y="1143000"/>
            <a:ext cx="6278473" cy="5562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TotalTime>
  <Words>585</Words>
  <Application>Microsoft Office PowerPoint</Application>
  <PresentationFormat>On-screen Show (4:3)</PresentationFormat>
  <Paragraphs>99</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MS Mincho</vt:lpstr>
      <vt:lpstr>Arial</vt:lpstr>
      <vt:lpstr>Courier New</vt:lpstr>
      <vt:lpstr>Times New Roman</vt:lpstr>
      <vt:lpstr>Verdana</vt:lpstr>
      <vt:lpstr>Default Design</vt:lpstr>
      <vt:lpstr>Information Technology Project Management</vt:lpstr>
      <vt:lpstr>Chapter 6 The Work Breakdown Structure &amp; Estimation</vt:lpstr>
      <vt:lpstr>Learning Objectives</vt:lpstr>
      <vt:lpstr>Project Time Management as defined in PMBOK® </vt:lpstr>
      <vt:lpstr>The Work Breakdown Structure (WBS)</vt:lpstr>
      <vt:lpstr>Work Package</vt:lpstr>
      <vt:lpstr>Deliverables and Milestones </vt:lpstr>
      <vt:lpstr>Developing the WBS </vt:lpstr>
      <vt:lpstr>Example Work Breakdown Schedule</vt:lpstr>
      <vt:lpstr>The WBS Should Follow the Work Package Concept</vt:lpstr>
      <vt:lpstr>Developing the WBS</vt:lpstr>
      <vt:lpstr>Estimation Techniques - The Project Management Approach</vt:lpstr>
      <vt:lpstr>Project Estimation</vt:lpstr>
      <vt:lpstr>Project Estimation</vt:lpstr>
      <vt:lpstr>Project Estimation</vt:lpstr>
      <vt:lpstr>Project Estimation</vt:lpstr>
      <vt:lpstr>Project Estimation</vt:lpstr>
      <vt:lpstr>Project Estimation</vt:lpstr>
      <vt:lpstr>Example WBS with Estimated Task Durations</vt:lpstr>
    </vt:vector>
  </TitlesOfParts>
  <Company>Northern Illinois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Technology Project Management</dc:title>
  <dc:creator>faculty</dc:creator>
  <cp:lastModifiedBy>Denny Ganjar Purnama</cp:lastModifiedBy>
  <cp:revision>16</cp:revision>
  <dcterms:created xsi:type="dcterms:W3CDTF">2005-10-13T00:41:12Z</dcterms:created>
  <dcterms:modified xsi:type="dcterms:W3CDTF">2014-04-17T07:44:26Z</dcterms:modified>
</cp:coreProperties>
</file>