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88" r:id="rId5"/>
    <p:sldId id="259" r:id="rId6"/>
    <p:sldId id="261" r:id="rId7"/>
    <p:sldId id="262" r:id="rId8"/>
    <p:sldId id="279" r:id="rId9"/>
    <p:sldId id="264" r:id="rId10"/>
    <p:sldId id="266" r:id="rId11"/>
    <p:sldId id="267" r:id="rId12"/>
    <p:sldId id="289" r:id="rId13"/>
    <p:sldId id="290" r:id="rId14"/>
    <p:sldId id="284" r:id="rId15"/>
    <p:sldId id="285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5753E-E66A-4AB7-802C-84E90A0C9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4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6D2F6-88BE-46A1-9310-CD24116F3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9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D76B-02F6-42C5-A2B2-3278BFB5E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5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6BA25-A623-40DF-AA82-3F40322DF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7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36332-2B4B-4646-863E-A52826015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6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9A9D4-44AE-44AB-8D93-80BD75F61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4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E590-15E3-4C1B-AD84-FA026AED7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0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72537-84CD-4566-90F0-3855FFC0A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9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E34E6-0184-4F61-9B7A-42C45E75C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F2A86-AE24-432F-9D03-CBA2B8D56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0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3899E-B517-4789-8D7F-69777DDD3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0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D23A9F8-5281-47BD-83D3-EA65CC249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en-US" smtClean="0"/>
              <a:t>Information Technology Project Management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276600"/>
            <a:ext cx="8458200" cy="2286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by </a:t>
            </a:r>
            <a:endParaRPr lang="id-ID" sz="3200" dirty="0" smtClean="0"/>
          </a:p>
          <a:p>
            <a:pPr eaLnBrk="1" hangingPunct="1"/>
            <a:r>
              <a:rPr lang="id-ID" sz="3200" dirty="0" smtClean="0"/>
              <a:t>Denny Ganjar Purnama, MTI</a:t>
            </a:r>
          </a:p>
          <a:p>
            <a:pPr eaLnBrk="1" hangingPunct="1"/>
            <a:r>
              <a:rPr lang="id-ID" sz="3200" dirty="0" smtClean="0"/>
              <a:t>Universitas Pembangunan Jaya</a:t>
            </a:r>
          </a:p>
          <a:p>
            <a:pPr eaLnBrk="1" hangingPunct="1"/>
            <a:r>
              <a:rPr lang="id-ID" sz="3200" dirty="0" smtClean="0"/>
              <a:t>April 2014</a:t>
            </a: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/>
            <a:endParaRPr lang="en-US" sz="3200" dirty="0" smtClean="0"/>
          </a:p>
          <a:p>
            <a:pPr eaLnBrk="1" hangingPunct="1"/>
            <a:endParaRPr lang="en-US" sz="32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Scope Definition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7848600" cy="4983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Project-Oriented Scope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Deliverables that support the project management and IT development processes defined in the Information Technology Project Methodology (ITPM).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Examples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Business case, project charter and project plan, etc.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Product-Oriented Scope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High-level features and functionality of the application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First cut for requirements definition that will be defined in greater detail during the systems development life cycle (SDLC)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Examples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Add new customer, look up customer balance,  print daily sales report by region, etc.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en-US" sz="4000" smtClean="0"/>
              <a:t>Project-Oriented Scope Definition Tools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pPr eaLnBrk="1" hangingPunct="1"/>
            <a:r>
              <a:rPr lang="en-US" dirty="0" smtClean="0"/>
              <a:t>Deliverable Definition Table (DDT)</a:t>
            </a:r>
          </a:p>
          <a:p>
            <a:pPr eaLnBrk="1" hangingPunct="1"/>
            <a:r>
              <a:rPr lang="en-US" dirty="0" smtClean="0"/>
              <a:t>Deliverable Structure Chart (DSC)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3231775"/>
            <a:ext cx="82296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000" dirty="0" smtClean="0"/>
              <a:t>Product-Oriented Scope Definition Tools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79612" y="4661598"/>
            <a:ext cx="8229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dirty="0" smtClean="0"/>
              <a:t>Context Dataflow Diagram (DFD)</a:t>
            </a:r>
          </a:p>
          <a:p>
            <a:pPr eaLnBrk="1" hangingPunct="1"/>
            <a:r>
              <a:rPr lang="en-US" dirty="0" smtClean="0"/>
              <a:t>Use Case Diagram (USD)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Scope Verification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Ensures: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That the project’s scope is well-defined, accurate and complete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project’s scope is acceptable to the project stakeholders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That standards exist so that the project’s scope will be completed correctly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That the project’s MOV will be achieved if the project scope is completed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Tools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Scope Verification Checklist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Scope Change Control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8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Ensures that any changes to the project’s scope will help the project achieve its MOV.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Keeps the “triple constraint” in balance.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i.e., an increase in scope will require an increase in the project’s schedule and budget.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3124200" y="4114800"/>
            <a:ext cx="3124200" cy="2057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819400" y="4648200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Scope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5410200" y="4572000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Schedule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267200" y="624840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Budget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458200" cy="60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Example of a Scope Change Request Form</a:t>
            </a:r>
          </a:p>
        </p:txBody>
      </p:sp>
      <p:pic>
        <p:nvPicPr>
          <p:cNvPr id="25603" name="Picture 3" descr="c05f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75447"/>
            <a:ext cx="5609650" cy="593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Example of a Scope Change Request Log</a:t>
            </a:r>
          </a:p>
        </p:txBody>
      </p:sp>
      <p:pic>
        <p:nvPicPr>
          <p:cNvPr id="26627" name="Picture 3" descr="c05f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8839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688975"/>
          </a:xfrm>
        </p:spPr>
        <p:txBody>
          <a:bodyPr anchor="ctr"/>
          <a:lstStyle/>
          <a:p>
            <a:pPr eaLnBrk="1" hangingPunct="1"/>
            <a:r>
              <a:rPr lang="en-US" sz="3200" dirty="0" smtClean="0"/>
              <a:t>Chapter 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819400"/>
            <a:ext cx="6400800" cy="17526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Defining and Managing Project Scope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Identify the five processes </a:t>
            </a:r>
            <a:r>
              <a:rPr lang="en-US" sz="2800" dirty="0" smtClean="0"/>
              <a:t>that support project scope management.  These processes, defined by PMBOK</a:t>
            </a:r>
            <a:r>
              <a:rPr lang="en-US" sz="2800" dirty="0" smtClean="0">
                <a:cs typeface="Arial" panose="020B0604020202020204" pitchFamily="34" charset="0"/>
              </a:rPr>
              <a:t>®</a:t>
            </a:r>
            <a:r>
              <a:rPr lang="en-US" sz="2800" dirty="0" smtClean="0"/>
              <a:t>, include </a:t>
            </a:r>
            <a:r>
              <a:rPr lang="en-US" sz="2800" dirty="0" smtClean="0">
                <a:solidFill>
                  <a:srgbClr val="FF0000"/>
                </a:solidFill>
              </a:rPr>
              <a:t>initiation, planning, scope definition, scope verification and scope change control.</a:t>
            </a:r>
          </a:p>
          <a:p>
            <a:pPr eaLnBrk="1" hangingPunct="1"/>
            <a:r>
              <a:rPr lang="en-US" sz="2800" dirty="0" smtClean="0"/>
              <a:t>Describe the </a:t>
            </a:r>
            <a:r>
              <a:rPr lang="en-US" sz="2800" dirty="0" smtClean="0">
                <a:solidFill>
                  <a:srgbClr val="FF0000"/>
                </a:solidFill>
              </a:rPr>
              <a:t>difference between product scope and project scope.</a:t>
            </a: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Apply several tools and techniques </a:t>
            </a:r>
            <a:r>
              <a:rPr lang="en-US" sz="2800" dirty="0" smtClean="0"/>
              <a:t>for defining and managing the project’s scope.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0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charRg st="0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198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charRg st="198" end="2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263" end="3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charRg st="263" end="3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/>
          <a:lstStyle/>
          <a:p>
            <a:pPr eaLnBrk="1" hangingPunct="1"/>
            <a:r>
              <a:rPr lang="en-US" dirty="0" smtClean="0"/>
              <a:t>Scope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deliverables or work products that must be completed in order to achieve the project’s MOV.</a:t>
            </a:r>
            <a:endParaRPr lang="id-ID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Provides a boundary so that what needs to get done – gets done.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Otherwise, schedule and budget are increased for no reason</a:t>
            </a:r>
            <a:endParaRPr lang="id-ID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Defines what is part of the project team’s work and what is not.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This also sets expectations for all of the project’s stakeholders</a:t>
            </a:r>
            <a:endParaRPr lang="id-ID" sz="2400" dirty="0" smtClean="0"/>
          </a:p>
          <a:p>
            <a:pPr lvl="1"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Provides a link between the project’s MOV and the project plan.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833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sz="2400">
              <a:latin typeface="Times New Roman" panose="02020603050405020304" pitchFamily="18" charset="0"/>
            </a:endParaRPr>
          </a:p>
        </p:txBody>
      </p:sp>
      <p:graphicFrame>
        <p:nvGraphicFramePr>
          <p:cNvPr id="5156" name="Group 36"/>
          <p:cNvGraphicFramePr>
            <a:graphicFrameLocks noGrp="1"/>
          </p:cNvGraphicFramePr>
          <p:nvPr/>
        </p:nvGraphicFramePr>
        <p:xfrm>
          <a:off x="533400" y="1600200"/>
          <a:ext cx="7772400" cy="4880012"/>
        </p:xfrm>
        <a:graphic>
          <a:graphicData uri="http://schemas.openxmlformats.org/drawingml/2006/table">
            <a:tbl>
              <a:tblPr/>
              <a:tblGrid>
                <a:gridCol w="2786063"/>
                <a:gridCol w="4986337"/>
              </a:tblGrid>
              <a:tr h="6400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Scope Management Process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</a:tr>
              <a:tr h="73814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Scope Planning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      The development of a scope management plan that defines the project’s scope and how it will be verified and controlled throughout the project.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4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Scope Definition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      A detailed scope statement that defines what work will and will not be part of the project and will serve as a basis for all future project decisions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55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Create Work Breakdown Structure (WBS)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      The decomposition or dividing of the major project deliverables into smaller and more manageable components.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4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Scope Verification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      Confirmation and formal acceptance that the project’s scope is accurate, complete, and supports the project’s MOV.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896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Scope Change Control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     Ensuring that controls are in place to manage proposed scope changes once the project’s scope is set.  These procedures must be communicated to all project stakeholders.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4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tx1"/>
                </a:solidFill>
              </a:rPr>
              <a:t>PMBOK Scope Management Processes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715963"/>
          </a:xfrm>
        </p:spPr>
        <p:txBody>
          <a:bodyPr/>
          <a:lstStyle/>
          <a:p>
            <a:pPr eaLnBrk="1" hangingPunct="1"/>
            <a:r>
              <a:rPr lang="en-US" smtClean="0"/>
              <a:t>Scope Management Plan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517525" y="6284913"/>
            <a:ext cx="1212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Figure 5.1</a:t>
            </a:r>
          </a:p>
        </p:txBody>
      </p:sp>
      <p:pic>
        <p:nvPicPr>
          <p:cNvPr id="8196" name="Picture 5" descr="G:\new gifs\c05f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43000"/>
            <a:ext cx="54864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Project Scope Initiation &amp; Planning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A beginning process that formally authorizes the project manager and team to develop the scope management plan</a:t>
            </a:r>
          </a:p>
          <a:p>
            <a:pPr eaLnBrk="1" hangingPunct="1"/>
            <a:r>
              <a:rPr lang="en-US" dirty="0" smtClean="0"/>
              <a:t>This entails </a:t>
            </a:r>
            <a:r>
              <a:rPr lang="id-ID" dirty="0" smtClean="0"/>
              <a:t>:</a:t>
            </a:r>
            <a:endParaRPr lang="en-US" dirty="0" smtClean="0"/>
          </a:p>
          <a:p>
            <a:pPr lvl="1" eaLnBrk="1" hangingPunct="1"/>
            <a:r>
              <a:rPr lang="en-US" dirty="0" smtClean="0"/>
              <a:t>Conceptualizing the Scope Boundary</a:t>
            </a:r>
          </a:p>
          <a:p>
            <a:pPr lvl="1" eaLnBrk="1" hangingPunct="1"/>
            <a:r>
              <a:rPr lang="en-US" dirty="0" smtClean="0"/>
              <a:t>Developing the Scope Statement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Scope Statement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 narrative of what deliverables or work-products the project team will and will not provide throughout the project.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 first step that provides a high-level abstraction of the project’s scope that will be defined in greater detail as the project progresses.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Scope Statement Example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271" y="1417638"/>
            <a:ext cx="8229600" cy="4983162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sz="2400" i="1" dirty="0" smtClean="0">
                <a:cs typeface="Times New Roman" panose="02020603050405020304" pitchFamily="18" charset="0"/>
              </a:rPr>
              <a:t>Develop a proactive electronic commerce strategy that identifies the processes, products and services to be delivered</a:t>
            </a: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cs typeface="Times New Roman" panose="02020603050405020304" pitchFamily="18" charset="0"/>
              </a:rPr>
              <a:t>through the World Wide Web.</a:t>
            </a:r>
            <a:r>
              <a:rPr lang="en-US" sz="2400" dirty="0" smtClean="0"/>
              <a:t> 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sz="2400" i="1" dirty="0" smtClean="0">
                <a:cs typeface="Times New Roman" panose="02020603050405020304" pitchFamily="18" charset="0"/>
              </a:rPr>
              <a:t>Develop an application system that supports all of the processes, products and services identified in the electronic commerce strategy.</a:t>
            </a:r>
            <a:r>
              <a:rPr lang="en-US" sz="2400" dirty="0" smtClean="0"/>
              <a:t> 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sz="2400" i="1" dirty="0" smtClean="0">
                <a:cs typeface="Times New Roman" panose="02020603050405020304" pitchFamily="18" charset="0"/>
              </a:rPr>
              <a:t>The application system must integrate with the bank’s existing enterprise resource planning system.</a:t>
            </a:r>
            <a:endParaRPr lang="id-ID" sz="2400" i="1" dirty="0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sz="2400" i="1" dirty="0">
                <a:cs typeface="Times New Roman" panose="02020603050405020304" pitchFamily="18" charset="0"/>
              </a:rPr>
              <a:t>Technology and organizational assessment of the current environment</a:t>
            </a:r>
            <a:r>
              <a:rPr lang="en-US" sz="2400" dirty="0"/>
              <a:t> 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sz="2400" i="1" dirty="0">
                <a:cs typeface="Times New Roman" panose="02020603050405020304" pitchFamily="18" charset="0"/>
              </a:rPr>
              <a:t>Customer resource management and data mining components</a:t>
            </a:r>
            <a:r>
              <a:rPr lang="en-US" sz="2400" dirty="0"/>
              <a:t> </a:t>
            </a:r>
          </a:p>
          <a:p>
            <a:pPr marL="0" indent="0" eaLnBrk="1" hangingPunct="1">
              <a:buNone/>
            </a:pPr>
            <a:endParaRPr lang="en-US" sz="2400" dirty="0" smtClean="0">
              <a:cs typeface="Times New Roman" panose="02020603050405020304" pitchFamily="18" charset="0"/>
            </a:endParaRP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147" end="2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267">
                                            <p:txEl>
                                              <p:charRg st="147" end="2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695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Default Design</vt:lpstr>
      <vt:lpstr>Information Technology Project Management</vt:lpstr>
      <vt:lpstr>Chapter 5</vt:lpstr>
      <vt:lpstr>Learning Objectives</vt:lpstr>
      <vt:lpstr>Scope</vt:lpstr>
      <vt:lpstr>PMBOK Scope Management Processes</vt:lpstr>
      <vt:lpstr>Scope Management Plan</vt:lpstr>
      <vt:lpstr>Project Scope Initiation &amp; Planning</vt:lpstr>
      <vt:lpstr>The Scope Statement</vt:lpstr>
      <vt:lpstr>Scope Statement Example</vt:lpstr>
      <vt:lpstr>Project Scope Definition</vt:lpstr>
      <vt:lpstr>Project-Oriented Scope Definition Tools</vt:lpstr>
      <vt:lpstr>Scope Verification</vt:lpstr>
      <vt:lpstr>Scope Change Control</vt:lpstr>
      <vt:lpstr>Example of a Scope Change Request Form</vt:lpstr>
      <vt:lpstr>Example of a Scope Change Request Log</vt:lpstr>
    </vt:vector>
  </TitlesOfParts>
  <Company>Northern Illinois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Project Management</dc:title>
  <dc:creator>faculty</dc:creator>
  <cp:lastModifiedBy>Suhendro Karmin</cp:lastModifiedBy>
  <cp:revision>21</cp:revision>
  <dcterms:created xsi:type="dcterms:W3CDTF">2005-10-12T23:36:59Z</dcterms:created>
  <dcterms:modified xsi:type="dcterms:W3CDTF">2015-03-05T07:14:05Z</dcterms:modified>
</cp:coreProperties>
</file>