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6" r:id="rId5"/>
    <p:sldId id="260" r:id="rId6"/>
    <p:sldId id="274" r:id="rId7"/>
    <p:sldId id="275" r:id="rId8"/>
    <p:sldId id="261" r:id="rId9"/>
    <p:sldId id="262" r:id="rId10"/>
    <p:sldId id="263" r:id="rId11"/>
    <p:sldId id="264" r:id="rId12"/>
    <p:sldId id="277" r:id="rId13"/>
    <p:sldId id="266" r:id="rId14"/>
    <p:sldId id="267" r:id="rId15"/>
    <p:sldId id="268" r:id="rId16"/>
    <p:sldId id="269" r:id="rId17"/>
    <p:sldId id="270" r:id="rId18"/>
    <p:sldId id="271" r:id="rId19"/>
    <p:sldId id="272" r:id="rId20"/>
    <p:sldId id="273" r:id="rId21"/>
    <p:sldId id="278"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056" y="6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sz="1400"/>
            </a:lvl1pPr>
          </a:lstStyle>
          <a:p>
            <a:pPr>
              <a:defRPr/>
            </a:pPr>
            <a:fld id="{5ABF29B1-B196-4C9E-A6BC-799977AC9897}" type="datetimeFigureOut">
              <a:rPr lang="en-US"/>
              <a:pPr>
                <a:defRPr/>
              </a:pPr>
              <a:t>4/7/2014</a:t>
            </a:fld>
            <a:endParaRPr lang="en-US" sz="1600" dirty="0"/>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fld id="{5E07ECC0-CBD1-49D9-968A-948DCFF188D6}" type="slidenum">
              <a:rPr lang="en-US"/>
              <a:pPr/>
              <a:t>‹#›</a:t>
            </a:fld>
            <a:endParaRPr lang="en-US"/>
          </a:p>
        </p:txBody>
      </p:sp>
    </p:spTree>
    <p:extLst>
      <p:ext uri="{BB962C8B-B14F-4D97-AF65-F5344CB8AC3E}">
        <p14:creationId xmlns:p14="http://schemas.microsoft.com/office/powerpoint/2010/main" val="3107626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699D86-3AA7-44DD-BB5B-B2C2DDFAA175}" type="datetimeFigureOut">
              <a:rPr lang="en-US"/>
              <a:pPr>
                <a:defRPr/>
              </a:pPr>
              <a:t>4/7/2014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23163DE-AA24-48A9-AC7A-B2EDAB2CD48F}" type="slidenum">
              <a:rPr lang="en-US"/>
              <a:pPr/>
              <a:t>‹#›</a:t>
            </a:fld>
            <a:endParaRPr lang="en-US"/>
          </a:p>
        </p:txBody>
      </p:sp>
    </p:spTree>
    <p:extLst>
      <p:ext uri="{BB962C8B-B14F-4D97-AF65-F5344CB8AC3E}">
        <p14:creationId xmlns:p14="http://schemas.microsoft.com/office/powerpoint/2010/main" val="3303769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id-ID"/>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traight Connector 12"/>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id-ID"/>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F0E1AC7-E00A-46DB-87BE-2B9FBF21C9F9}" type="datetimeFigureOut">
              <a:rPr lang="en-US"/>
              <a:pPr>
                <a:defRPr/>
              </a:pPr>
              <a:t>4/7/2014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96BF862-AD8A-4512-B63C-997668C5D7E9}" type="slidenum">
              <a:rPr lang="en-US"/>
              <a:pPr/>
              <a:t>‹#›</a:t>
            </a:fld>
            <a:endParaRPr lang="en-US"/>
          </a:p>
        </p:txBody>
      </p:sp>
    </p:spTree>
    <p:extLst>
      <p:ext uri="{BB962C8B-B14F-4D97-AF65-F5344CB8AC3E}">
        <p14:creationId xmlns:p14="http://schemas.microsoft.com/office/powerpoint/2010/main" val="4257321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25C70D-E818-4BA9-A55B-98713133FD2F}" type="datetimeFigureOut">
              <a:rPr lang="en-US"/>
              <a:pPr>
                <a:defRPr/>
              </a:pPr>
              <a:t>4/7/2014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DD9C97-2D29-4A6D-9E4B-B826CF659353}" type="slidenum">
              <a:rPr lang="en-US"/>
              <a:pPr/>
              <a:t>‹#›</a:t>
            </a:fld>
            <a:endParaRPr lang="en-US"/>
          </a:p>
        </p:txBody>
      </p:sp>
    </p:spTree>
    <p:extLst>
      <p:ext uri="{BB962C8B-B14F-4D97-AF65-F5344CB8AC3E}">
        <p14:creationId xmlns:p14="http://schemas.microsoft.com/office/powerpoint/2010/main" val="1977268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fld id="{30D072AF-A0BF-4F7A-9D9D-49CCFBC1DF93}" type="datetimeFigureOut">
              <a:rPr lang="en-US"/>
              <a:pPr>
                <a:defRPr/>
              </a:pPr>
              <a:t>4/7/2014</a:t>
            </a:fld>
            <a:endParaRPr lang="en-US" dirty="0"/>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fld id="{DF501FE9-F5F8-43B1-8210-A3C4D6DFEA32}" type="slidenum">
              <a:rPr lang="en-US"/>
              <a:pPr/>
              <a:t>‹#›</a:t>
            </a:fld>
            <a:endParaRPr lang="en-US"/>
          </a:p>
        </p:txBody>
      </p:sp>
    </p:spTree>
    <p:extLst>
      <p:ext uri="{BB962C8B-B14F-4D97-AF65-F5344CB8AC3E}">
        <p14:creationId xmlns:p14="http://schemas.microsoft.com/office/powerpoint/2010/main" val="104077374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31E7DBA9-0F27-47CD-9550-E9E42E069180}" type="datetimeFigureOut">
              <a:rPr lang="en-US"/>
              <a:pPr>
                <a:defRPr/>
              </a:pPr>
              <a:t>4/7/2014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0F77E5EB-7958-486D-89E8-10A4B8941F1E}" type="slidenum">
              <a:rPr lang="en-US"/>
              <a:pPr/>
              <a:t>‹#›</a:t>
            </a:fld>
            <a:endParaRPr lang="en-US"/>
          </a:p>
        </p:txBody>
      </p:sp>
    </p:spTree>
    <p:extLst>
      <p:ext uri="{BB962C8B-B14F-4D97-AF65-F5344CB8AC3E}">
        <p14:creationId xmlns:p14="http://schemas.microsoft.com/office/powerpoint/2010/main" val="400636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A6DDCA8F-2B8F-4B89-8983-BB4E9E1B0E6E}" type="datetimeFigureOut">
              <a:rPr lang="en-US"/>
              <a:pPr>
                <a:defRPr/>
              </a:pPr>
              <a:t>4/7/2014</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B365594D-1B4D-47EC-ABF9-37ED51437587}" type="slidenum">
              <a:rPr lang="en-US"/>
              <a:pPr/>
              <a:t>‹#›</a:t>
            </a:fld>
            <a:endParaRPr lang="en-US"/>
          </a:p>
        </p:txBody>
      </p:sp>
    </p:spTree>
    <p:extLst>
      <p:ext uri="{BB962C8B-B14F-4D97-AF65-F5344CB8AC3E}">
        <p14:creationId xmlns:p14="http://schemas.microsoft.com/office/powerpoint/2010/main" val="2626802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2606A4C3-5575-4A9F-AD58-19E9B7DE6362}" type="datetimeFigureOut">
              <a:rPr lang="en-US"/>
              <a:pPr>
                <a:defRPr/>
              </a:pPr>
              <a:t>4/7/2014</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938AB2D2-CC3F-4750-85E2-A91D58B514AF}" type="slidenum">
              <a:rPr lang="en-US"/>
              <a:pPr/>
              <a:t>‹#›</a:t>
            </a:fld>
            <a:endParaRPr lang="en-US"/>
          </a:p>
        </p:txBody>
      </p:sp>
    </p:spTree>
    <p:extLst>
      <p:ext uri="{BB962C8B-B14F-4D97-AF65-F5344CB8AC3E}">
        <p14:creationId xmlns:p14="http://schemas.microsoft.com/office/powerpoint/2010/main" val="1830662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id-ID"/>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lstStyle>
          <a:p>
            <a:pPr>
              <a:defRPr/>
            </a:pPr>
            <a:fld id="{A0370252-696A-49BF-A73E-38074478BC3F}" type="datetimeFigureOut">
              <a:rPr lang="en-US"/>
              <a:pPr>
                <a:defRPr/>
              </a:pPr>
              <a:t>4/7/2014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fld id="{E5606272-741A-4781-ADD1-9099B293A7DA}" type="slidenum">
              <a:rPr lang="en-US"/>
              <a:pPr/>
              <a:t>‹#›</a:t>
            </a:fld>
            <a:endParaRPr lang="en-US"/>
          </a:p>
        </p:txBody>
      </p:sp>
    </p:spTree>
    <p:extLst>
      <p:ext uri="{BB962C8B-B14F-4D97-AF65-F5344CB8AC3E}">
        <p14:creationId xmlns:p14="http://schemas.microsoft.com/office/powerpoint/2010/main" val="3888337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id-ID"/>
          </a:p>
        </p:txBody>
      </p:sp>
      <p:sp>
        <p:nvSpPr>
          <p:cNvPr id="6" name="Straight Connector 11"/>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id-ID"/>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fld id="{DF8F182D-CB82-4191-85E6-0461180D742B}" type="datetimeFigureOut">
              <a:rPr lang="en-US"/>
              <a:pPr>
                <a:defRPr/>
              </a:pPr>
              <a:t>4/7/2014</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21442FED-5BC5-4718-A5AA-66DD116D902C}" type="slidenum">
              <a:rPr lang="en-US"/>
              <a:pPr/>
              <a:t>‹#›</a:t>
            </a:fld>
            <a:endParaRPr lang="en-US"/>
          </a:p>
        </p:txBody>
      </p:sp>
    </p:spTree>
    <p:extLst>
      <p:ext uri="{BB962C8B-B14F-4D97-AF65-F5344CB8AC3E}">
        <p14:creationId xmlns:p14="http://schemas.microsoft.com/office/powerpoint/2010/main" val="1704829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id-ID"/>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947E1692-C40B-4C70-816E-61705B63FC0D}" type="datetimeFigureOut">
              <a:rPr lang="en-US"/>
              <a:pPr>
                <a:defRPr/>
              </a:pPr>
              <a:t>4/7/2014</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2342041B-1D19-428E-9360-C576823FC5E0}" type="slidenum">
              <a:rPr lang="en-US"/>
              <a:pPr/>
              <a:t>‹#›</a:t>
            </a:fld>
            <a:endParaRPr lang="en-US"/>
          </a:p>
        </p:txBody>
      </p:sp>
    </p:spTree>
    <p:extLst>
      <p:ext uri="{BB962C8B-B14F-4D97-AF65-F5344CB8AC3E}">
        <p14:creationId xmlns:p14="http://schemas.microsoft.com/office/powerpoint/2010/main" val="85452438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defRPr>
            </a:lvl1pPr>
          </a:lstStyle>
          <a:p>
            <a:pPr>
              <a:defRPr/>
            </a:pPr>
            <a:fld id="{A8C956F2-D38A-4509-A31F-0739B1348274}" type="datetimeFigureOut">
              <a:rPr lang="en-US"/>
              <a:pPr>
                <a:defRPr/>
              </a:pPr>
              <a:t>4/7/2014</a:t>
            </a:fld>
            <a:endParaRPr lang="en-US" dirty="0"/>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Gill Sans MT" panose="020B0502020104020203" pitchFamily="34" charset="0"/>
              </a:defRPr>
            </a:lvl1pPr>
          </a:lstStyle>
          <a:p>
            <a:fld id="{762764E2-7A0C-484B-A66C-7733E6A8E930}" type="slidenum">
              <a:rPr lang="en-US"/>
              <a:pPr/>
              <a:t>‹#›</a:t>
            </a:fld>
            <a:endParaRPr lang="en-US" sz="1600"/>
          </a:p>
        </p:txBody>
      </p:sp>
      <p:sp>
        <p:nvSpPr>
          <p:cNvPr id="1031" name="Straight Connector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id-ID"/>
          </a:p>
        </p:txBody>
      </p:sp>
      <p:sp>
        <p:nvSpPr>
          <p:cNvPr id="1032" name="Straight Connector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id-ID"/>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anose="05000000000000000000"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810000"/>
            <a:ext cx="6858000" cy="990600"/>
          </a:xfrm>
        </p:spPr>
        <p:txBody>
          <a:bodyPr>
            <a:normAutofit fontScale="90000"/>
          </a:bodyPr>
          <a:lstStyle/>
          <a:p>
            <a:pPr eaLnBrk="1" fontAlgn="auto" hangingPunct="1">
              <a:spcAft>
                <a:spcPts val="0"/>
              </a:spcAft>
              <a:defRPr/>
            </a:pPr>
            <a:r>
              <a:rPr lang="en-US" dirty="0" smtClean="0"/>
              <a:t>Information Technology </a:t>
            </a:r>
            <a:r>
              <a:rPr lang="id-ID" dirty="0" smtClean="0"/>
              <a:t/>
            </a:r>
            <a:br>
              <a:rPr lang="id-ID" dirty="0" smtClean="0"/>
            </a:br>
            <a:r>
              <a:rPr lang="en-US" dirty="0" smtClean="0"/>
              <a:t>Project Management</a:t>
            </a:r>
            <a:endParaRPr lang="en-US" dirty="0"/>
          </a:p>
        </p:txBody>
      </p:sp>
      <p:sp>
        <p:nvSpPr>
          <p:cNvPr id="3" name="Subtitle 2"/>
          <p:cNvSpPr>
            <a:spLocks noGrp="1"/>
          </p:cNvSpPr>
          <p:nvPr>
            <p:ph type="subTitle" idx="1"/>
          </p:nvPr>
        </p:nvSpPr>
        <p:spPr>
          <a:xfrm>
            <a:off x="1219200" y="5102038"/>
            <a:ext cx="6858000" cy="590550"/>
          </a:xfrm>
        </p:spPr>
        <p:txBody>
          <a:bodyPr>
            <a:normAutofit fontScale="85000" lnSpcReduction="20000"/>
          </a:bodyPr>
          <a:lstStyle/>
          <a:p>
            <a:pPr eaLnBrk="1" fontAlgn="auto" hangingPunct="1">
              <a:spcAft>
                <a:spcPts val="0"/>
              </a:spcAft>
              <a:buFont typeface="Wingdings 3"/>
              <a:buNone/>
              <a:defRPr/>
            </a:pPr>
            <a:r>
              <a:rPr lang="en-US" dirty="0" smtClean="0"/>
              <a:t>By </a:t>
            </a:r>
            <a:r>
              <a:rPr lang="id-ID" dirty="0" smtClean="0"/>
              <a:t>Denny Ganjar Purnama, MTI</a:t>
            </a:r>
            <a:endParaRPr lang="en-US" dirty="0" smtClean="0"/>
          </a:p>
          <a:p>
            <a:pPr eaLnBrk="1" fontAlgn="auto" hangingPunct="1">
              <a:spcAft>
                <a:spcPts val="0"/>
              </a:spcAft>
              <a:buFont typeface="Wingdings 3"/>
              <a:buNone/>
              <a:defRPr/>
            </a:pPr>
            <a:r>
              <a:rPr lang="id-ID" dirty="0" smtClean="0"/>
              <a:t>Universitas Pembangunan Jaya – April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smtClean="0"/>
              <a:t>Project Management Process Groups</a:t>
            </a:r>
          </a:p>
        </p:txBody>
      </p:sp>
      <p:sp>
        <p:nvSpPr>
          <p:cNvPr id="22531" name="Rectangle 3"/>
          <p:cNvSpPr>
            <a:spLocks noGrp="1" noChangeArrowheads="1"/>
          </p:cNvSpPr>
          <p:nvPr>
            <p:ph type="body" idx="1"/>
          </p:nvPr>
        </p:nvSpPr>
        <p:spPr>
          <a:xfrm>
            <a:off x="457200" y="1219200"/>
            <a:ext cx="8229600" cy="4937125"/>
          </a:xfrm>
        </p:spPr>
        <p:txBody>
          <a:bodyPr/>
          <a:lstStyle/>
          <a:p>
            <a:pPr lvl="1" eaLnBrk="1" hangingPunct="1"/>
            <a:r>
              <a:rPr lang="en-US" sz="1800" dirty="0" smtClean="0">
                <a:ea typeface="MS Mincho" panose="02020609040205080304" pitchFamily="49" charset="-128"/>
              </a:rPr>
              <a:t>Initiating</a:t>
            </a:r>
            <a:r>
              <a:rPr lang="en-US" sz="1800" dirty="0" smtClean="0"/>
              <a:t> </a:t>
            </a:r>
          </a:p>
          <a:p>
            <a:pPr lvl="2" eaLnBrk="1" hangingPunct="1"/>
            <a:r>
              <a:rPr lang="en-US" sz="1600" dirty="0" smtClean="0"/>
              <a:t>Signals the beginning of the project or a phase</a:t>
            </a:r>
          </a:p>
          <a:p>
            <a:pPr lvl="1" eaLnBrk="1" hangingPunct="1"/>
            <a:r>
              <a:rPr lang="en-US" sz="1800" dirty="0" smtClean="0">
                <a:ea typeface="MS Mincho" panose="02020609040205080304" pitchFamily="49" charset="-128"/>
              </a:rPr>
              <a:t>Planning</a:t>
            </a:r>
          </a:p>
          <a:p>
            <a:pPr lvl="2" eaLnBrk="1" hangingPunct="1"/>
            <a:r>
              <a:rPr lang="en-US" sz="1600" dirty="0" smtClean="0"/>
              <a:t>Supports planning of the entire project and each individual phase</a:t>
            </a:r>
            <a:endParaRPr lang="en-US" sz="1600" dirty="0" smtClean="0">
              <a:ea typeface="MS Mincho" panose="02020609040205080304" pitchFamily="49" charset="-128"/>
            </a:endParaRPr>
          </a:p>
          <a:p>
            <a:pPr lvl="1" eaLnBrk="1" hangingPunct="1"/>
            <a:r>
              <a:rPr lang="en-US" sz="1800" dirty="0" smtClean="0">
                <a:ea typeface="MS Mincho" panose="02020609040205080304" pitchFamily="49" charset="-128"/>
              </a:rPr>
              <a:t>Executing</a:t>
            </a:r>
          </a:p>
          <a:p>
            <a:pPr lvl="2" eaLnBrk="1" hangingPunct="1"/>
            <a:r>
              <a:rPr lang="en-US" sz="1600" dirty="0" smtClean="0"/>
              <a:t>Focuses on integrating people and resources to carry out the planned activities of the project plan or phase</a:t>
            </a:r>
            <a:endParaRPr lang="en-US" sz="1600" dirty="0" smtClean="0">
              <a:ea typeface="MS Mincho" panose="02020609040205080304" pitchFamily="49" charset="-128"/>
            </a:endParaRPr>
          </a:p>
          <a:p>
            <a:pPr lvl="1" eaLnBrk="1" hangingPunct="1"/>
            <a:r>
              <a:rPr lang="en-US" sz="1800" dirty="0" smtClean="0">
                <a:ea typeface="MS Mincho" panose="02020609040205080304" pitchFamily="49" charset="-128"/>
              </a:rPr>
              <a:t>Monitoring &amp; Controlling</a:t>
            </a:r>
          </a:p>
          <a:p>
            <a:pPr lvl="2" eaLnBrk="1" hangingPunct="1"/>
            <a:r>
              <a:rPr lang="en-US" sz="1600" dirty="0" smtClean="0"/>
              <a:t>Allows for managing and measuring progress towards the project’s MOV and scope, schedule, budget, and quality objectives.  </a:t>
            </a:r>
          </a:p>
          <a:p>
            <a:pPr lvl="2" eaLnBrk="1" hangingPunct="1"/>
            <a:r>
              <a:rPr lang="en-US" sz="1600" dirty="0" smtClean="0"/>
              <a:t>Also allows the project manager and team to measure and keep an eye on project variances between actual and planned results so that appropriate corrective actions can be taken when necessary.</a:t>
            </a:r>
            <a:endParaRPr lang="en-US" sz="1600" dirty="0" smtClean="0">
              <a:cs typeface="Courier New" panose="02070309020205020404" pitchFamily="49" charset="0"/>
            </a:endParaRPr>
          </a:p>
          <a:p>
            <a:pPr lvl="1" eaLnBrk="1" hangingPunct="1"/>
            <a:r>
              <a:rPr lang="en-US" sz="1800" dirty="0" smtClean="0">
                <a:ea typeface="MS Mincho" panose="02020609040205080304" pitchFamily="49" charset="-128"/>
              </a:rPr>
              <a:t>Closing</a:t>
            </a:r>
            <a:r>
              <a:rPr lang="en-US" sz="1800" dirty="0" smtClean="0"/>
              <a:t> </a:t>
            </a:r>
          </a:p>
          <a:p>
            <a:pPr lvl="2" eaLnBrk="1" hangingPunct="1"/>
            <a:r>
              <a:rPr lang="en-US" sz="1600" dirty="0" smtClean="0"/>
              <a:t>Provides a set of processes for formally accepting the project’s product, service, or end result so that the project or phase can be brought to an orderly end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ea typeface="MS Mincho" panose="02020609040205080304" pitchFamily="49" charset="-128"/>
              </a:rPr>
              <a:t>Project Integration Management</a:t>
            </a:r>
          </a:p>
        </p:txBody>
      </p:sp>
      <p:sp>
        <p:nvSpPr>
          <p:cNvPr id="23555" name="Rectangle 3"/>
          <p:cNvSpPr>
            <a:spLocks noGrp="1" noChangeArrowheads="1"/>
          </p:cNvSpPr>
          <p:nvPr>
            <p:ph type="body" idx="1"/>
          </p:nvPr>
        </p:nvSpPr>
        <p:spPr>
          <a:xfrm>
            <a:off x="685800" y="1524000"/>
            <a:ext cx="7772400" cy="4800600"/>
          </a:xfrm>
        </p:spPr>
        <p:txBody>
          <a:bodyPr/>
          <a:lstStyle/>
          <a:p>
            <a:pPr eaLnBrk="1" hangingPunct="1"/>
            <a:r>
              <a:rPr lang="en-US" sz="2400" i="1" smtClean="0"/>
              <a:t>Integration, in the context of managing a project, is making choices about where to concentrate resources and effort on any given day, anticipating potential issues, dealing with these issues before they become critical, and coordinating work for the overall project good.  The integration effort also involves making trade-offs among competing objectives and alternatives. (77)</a:t>
            </a:r>
            <a:endParaRPr lang="en-US" sz="2400" smtClean="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Project Integration Processes</a:t>
            </a:r>
          </a:p>
        </p:txBody>
      </p:sp>
      <p:sp>
        <p:nvSpPr>
          <p:cNvPr id="24579" name="Content Placeholder 2"/>
          <p:cNvSpPr>
            <a:spLocks noGrp="1"/>
          </p:cNvSpPr>
          <p:nvPr>
            <p:ph sz="quarter" idx="1"/>
          </p:nvPr>
        </p:nvSpPr>
        <p:spPr>
          <a:xfrm>
            <a:off x="457200" y="1219200"/>
            <a:ext cx="8229600" cy="4937125"/>
          </a:xfrm>
        </p:spPr>
        <p:txBody>
          <a:bodyPr/>
          <a:lstStyle/>
          <a:p>
            <a:pPr eaLnBrk="1" hangingPunct="1"/>
            <a:r>
              <a:rPr lang="en-US" smtClean="0"/>
              <a:t>Develop Project Charter</a:t>
            </a:r>
          </a:p>
          <a:p>
            <a:pPr eaLnBrk="1" hangingPunct="1"/>
            <a:r>
              <a:rPr lang="en-US" smtClean="0"/>
              <a:t>Develop Preliminary Scope Statement</a:t>
            </a:r>
          </a:p>
          <a:p>
            <a:pPr eaLnBrk="1" hangingPunct="1"/>
            <a:r>
              <a:rPr lang="en-US" smtClean="0"/>
              <a:t>Develop Project Management Plan</a:t>
            </a:r>
          </a:p>
          <a:p>
            <a:pPr eaLnBrk="1" hangingPunct="1"/>
            <a:r>
              <a:rPr lang="en-US" smtClean="0"/>
              <a:t>Direct &amp; Manage Project Execution</a:t>
            </a:r>
          </a:p>
          <a:p>
            <a:pPr eaLnBrk="1" hangingPunct="1"/>
            <a:r>
              <a:rPr lang="en-US" smtClean="0"/>
              <a:t>Monitor and Control Project Work</a:t>
            </a:r>
          </a:p>
          <a:p>
            <a:pPr eaLnBrk="1" hangingPunct="1"/>
            <a:r>
              <a:rPr lang="en-US" smtClean="0"/>
              <a:t>Integrate Change Control</a:t>
            </a:r>
          </a:p>
          <a:p>
            <a:pPr eaLnBrk="1" hangingPunct="1"/>
            <a:r>
              <a:rPr lang="en-US" smtClean="0"/>
              <a:t>Close Project</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The Project Charter</a:t>
            </a:r>
          </a:p>
        </p:txBody>
      </p:sp>
      <p:sp>
        <p:nvSpPr>
          <p:cNvPr id="25603" name="Rectangle 3"/>
          <p:cNvSpPr>
            <a:spLocks noGrp="1" noChangeArrowheads="1"/>
          </p:cNvSpPr>
          <p:nvPr>
            <p:ph type="body" idx="1"/>
          </p:nvPr>
        </p:nvSpPr>
        <p:spPr>
          <a:xfrm>
            <a:off x="457200" y="1219200"/>
            <a:ext cx="8229600" cy="4937125"/>
          </a:xfrm>
        </p:spPr>
        <p:txBody>
          <a:bodyPr/>
          <a:lstStyle/>
          <a:p>
            <a:pPr eaLnBrk="1" hangingPunct="1"/>
            <a:r>
              <a:rPr lang="en-US" smtClean="0"/>
              <a:t>Together with the baseline project plan, provides a tactical plan for carrying out the project</a:t>
            </a:r>
          </a:p>
          <a:p>
            <a:pPr eaLnBrk="1" hangingPunct="1"/>
            <a:r>
              <a:rPr lang="en-US" smtClean="0"/>
              <a:t>Serves as an agreement or contract between the project sponsor and team</a:t>
            </a:r>
          </a:p>
          <a:p>
            <a:pPr eaLnBrk="1" hangingPunct="1"/>
            <a:r>
              <a:rPr lang="en-US" smtClean="0"/>
              <a:t>Provides a framework for project governance</a:t>
            </a: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The Project Charter</a:t>
            </a:r>
          </a:p>
        </p:txBody>
      </p:sp>
      <p:sp>
        <p:nvSpPr>
          <p:cNvPr id="26627" name="Rectangle 3"/>
          <p:cNvSpPr>
            <a:spLocks noGrp="1" noChangeArrowheads="1"/>
          </p:cNvSpPr>
          <p:nvPr>
            <p:ph type="body" idx="1"/>
          </p:nvPr>
        </p:nvSpPr>
        <p:spPr>
          <a:xfrm>
            <a:off x="457200" y="1219200"/>
            <a:ext cx="8229600" cy="4937125"/>
          </a:xfrm>
        </p:spPr>
        <p:txBody>
          <a:bodyPr/>
          <a:lstStyle/>
          <a:p>
            <a:pPr eaLnBrk="1" hangingPunct="1"/>
            <a:r>
              <a:rPr lang="en-US" smtClean="0"/>
              <a:t>Documents the project’s MOV</a:t>
            </a:r>
          </a:p>
          <a:p>
            <a:pPr eaLnBrk="1" hangingPunct="1"/>
            <a:r>
              <a:rPr lang="en-US" smtClean="0"/>
              <a:t>Defines the project infrastructure</a:t>
            </a:r>
          </a:p>
          <a:p>
            <a:pPr eaLnBrk="1" hangingPunct="1"/>
            <a:r>
              <a:rPr lang="en-US" smtClean="0"/>
              <a:t>Summarizes the details of the project plan</a:t>
            </a:r>
          </a:p>
          <a:p>
            <a:pPr eaLnBrk="1" hangingPunct="1"/>
            <a:r>
              <a:rPr lang="en-US" smtClean="0"/>
              <a:t>Defines roles &amp; responsibilities</a:t>
            </a:r>
          </a:p>
          <a:p>
            <a:pPr eaLnBrk="1" hangingPunct="1"/>
            <a:r>
              <a:rPr lang="en-US" smtClean="0"/>
              <a:t>Shows explicit commitment to the project</a:t>
            </a:r>
          </a:p>
          <a:p>
            <a:pPr eaLnBrk="1" hangingPunct="1"/>
            <a:r>
              <a:rPr lang="en-US" smtClean="0"/>
              <a:t>Sets out project control mechanisms</a:t>
            </a: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What Should Be in a Project Charter?</a:t>
            </a:r>
          </a:p>
        </p:txBody>
      </p:sp>
      <p:sp>
        <p:nvSpPr>
          <p:cNvPr id="27651" name="Rectangle 3"/>
          <p:cNvSpPr>
            <a:spLocks noGrp="1" noChangeArrowheads="1"/>
          </p:cNvSpPr>
          <p:nvPr>
            <p:ph type="body" idx="1"/>
          </p:nvPr>
        </p:nvSpPr>
        <p:spPr>
          <a:xfrm>
            <a:off x="457200" y="1219200"/>
            <a:ext cx="8229600" cy="4937125"/>
          </a:xfrm>
        </p:spPr>
        <p:txBody>
          <a:bodyPr/>
          <a:lstStyle/>
          <a:p>
            <a:pPr eaLnBrk="1" hangingPunct="1">
              <a:lnSpc>
                <a:spcPct val="80000"/>
              </a:lnSpc>
            </a:pPr>
            <a:r>
              <a:rPr lang="en-US" sz="2000" smtClean="0"/>
              <a:t>Project ID</a:t>
            </a:r>
          </a:p>
          <a:p>
            <a:pPr eaLnBrk="1" hangingPunct="1">
              <a:lnSpc>
                <a:spcPct val="80000"/>
              </a:lnSpc>
            </a:pPr>
            <a:r>
              <a:rPr lang="en-US" sz="2000" smtClean="0"/>
              <a:t>Project Stakeholders</a:t>
            </a:r>
          </a:p>
          <a:p>
            <a:pPr eaLnBrk="1" hangingPunct="1">
              <a:lnSpc>
                <a:spcPct val="80000"/>
              </a:lnSpc>
            </a:pPr>
            <a:r>
              <a:rPr lang="en-US" sz="2000" smtClean="0"/>
              <a:t>Project Description</a:t>
            </a:r>
          </a:p>
          <a:p>
            <a:pPr eaLnBrk="1" hangingPunct="1">
              <a:lnSpc>
                <a:spcPct val="80000"/>
              </a:lnSpc>
            </a:pPr>
            <a:r>
              <a:rPr lang="en-US" sz="2000" smtClean="0"/>
              <a:t>MOV</a:t>
            </a:r>
          </a:p>
          <a:p>
            <a:pPr eaLnBrk="1" hangingPunct="1">
              <a:lnSpc>
                <a:spcPct val="80000"/>
              </a:lnSpc>
            </a:pPr>
            <a:r>
              <a:rPr lang="en-US" sz="2000" smtClean="0"/>
              <a:t>Project Scope</a:t>
            </a:r>
          </a:p>
          <a:p>
            <a:pPr eaLnBrk="1" hangingPunct="1">
              <a:lnSpc>
                <a:spcPct val="80000"/>
              </a:lnSpc>
            </a:pPr>
            <a:r>
              <a:rPr lang="en-US" sz="2000" smtClean="0"/>
              <a:t>Project Schedule (summary)</a:t>
            </a:r>
          </a:p>
          <a:p>
            <a:pPr eaLnBrk="1" hangingPunct="1">
              <a:lnSpc>
                <a:spcPct val="80000"/>
              </a:lnSpc>
            </a:pPr>
            <a:r>
              <a:rPr lang="en-US" sz="2000" smtClean="0"/>
              <a:t>Project Budget (summary)</a:t>
            </a:r>
          </a:p>
          <a:p>
            <a:pPr eaLnBrk="1" hangingPunct="1">
              <a:lnSpc>
                <a:spcPct val="80000"/>
              </a:lnSpc>
            </a:pPr>
            <a:r>
              <a:rPr lang="en-US" sz="2000" smtClean="0"/>
              <a:t>Quality issues/standards/requirements</a:t>
            </a:r>
          </a:p>
          <a:p>
            <a:pPr eaLnBrk="1" hangingPunct="1">
              <a:lnSpc>
                <a:spcPct val="80000"/>
              </a:lnSpc>
            </a:pPr>
            <a:r>
              <a:rPr lang="en-US" sz="2000" smtClean="0"/>
              <a:t>Resources</a:t>
            </a:r>
          </a:p>
          <a:p>
            <a:pPr eaLnBrk="1" hangingPunct="1">
              <a:lnSpc>
                <a:spcPct val="80000"/>
              </a:lnSpc>
            </a:pPr>
            <a:r>
              <a:rPr lang="en-US" sz="2000" smtClean="0"/>
              <a:t>Assumptions &amp; Risks</a:t>
            </a:r>
          </a:p>
          <a:p>
            <a:pPr eaLnBrk="1" hangingPunct="1">
              <a:lnSpc>
                <a:spcPct val="80000"/>
              </a:lnSpc>
            </a:pPr>
            <a:r>
              <a:rPr lang="en-US" sz="2000" smtClean="0"/>
              <a:t>Project Administration</a:t>
            </a:r>
          </a:p>
          <a:p>
            <a:pPr eaLnBrk="1" hangingPunct="1">
              <a:lnSpc>
                <a:spcPct val="80000"/>
              </a:lnSpc>
            </a:pPr>
            <a:r>
              <a:rPr lang="en-US" sz="2000" smtClean="0"/>
              <a:t>Acceptance &amp; Approval</a:t>
            </a:r>
          </a:p>
          <a:p>
            <a:pPr eaLnBrk="1" hangingPunct="1">
              <a:lnSpc>
                <a:spcPct val="80000"/>
              </a:lnSpc>
            </a:pPr>
            <a:r>
              <a:rPr lang="en-US" sz="2000" smtClean="0"/>
              <a:t>References</a:t>
            </a:r>
          </a:p>
          <a:p>
            <a:pPr eaLnBrk="1" hangingPunct="1">
              <a:lnSpc>
                <a:spcPct val="80000"/>
              </a:lnSpc>
            </a:pPr>
            <a:r>
              <a:rPr lang="en-US" sz="2000" smtClean="0"/>
              <a:t>Terminology (acronyms &amp; definitions)</a:t>
            </a: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03f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114" y="762000"/>
            <a:ext cx="7443772" cy="591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Grp="1" noChangeArrowheads="1"/>
          </p:cNvSpPr>
          <p:nvPr>
            <p:ph type="title"/>
          </p:nvPr>
        </p:nvSpPr>
        <p:spPr>
          <a:xfrm>
            <a:off x="685800" y="228600"/>
            <a:ext cx="7772400" cy="533400"/>
          </a:xfrm>
        </p:spPr>
        <p:txBody>
          <a:bodyPr/>
          <a:lstStyle/>
          <a:p>
            <a:pPr eaLnBrk="1" hangingPunct="1"/>
            <a:r>
              <a:rPr lang="en-US" dirty="0" smtClean="0"/>
              <a:t>Project Charter Template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latin typeface="AGaramond" pitchFamily="18" charset="0"/>
                <a:ea typeface="MS Mincho" panose="02020609040205080304" pitchFamily="49" charset="-128"/>
              </a:rPr>
              <a:t>Project Planning Framework</a:t>
            </a:r>
            <a:r>
              <a:rPr lang="en-US" smtClean="0"/>
              <a:t> </a:t>
            </a:r>
          </a:p>
        </p:txBody>
      </p:sp>
      <p:pic>
        <p:nvPicPr>
          <p:cNvPr id="29699" name="Picture 3" descr="c03f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50" y="2209800"/>
            <a:ext cx="6965950"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3"/>
          <p:cNvSpPr txBox="1">
            <a:spLocks noChangeArrowheads="1"/>
          </p:cNvSpPr>
          <p:nvPr/>
        </p:nvSpPr>
        <p:spPr bwMode="auto">
          <a:xfrm>
            <a:off x="685800" y="6400800"/>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Figure 3.4</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Project Planning Framework </a:t>
            </a:r>
          </a:p>
        </p:txBody>
      </p:sp>
      <p:sp>
        <p:nvSpPr>
          <p:cNvPr id="30723" name="Rectangle 3"/>
          <p:cNvSpPr>
            <a:spLocks noGrp="1" noChangeArrowheads="1"/>
          </p:cNvSpPr>
          <p:nvPr>
            <p:ph type="body" idx="1"/>
          </p:nvPr>
        </p:nvSpPr>
        <p:spPr>
          <a:xfrm>
            <a:off x="457200" y="1219200"/>
            <a:ext cx="8229600" cy="4937125"/>
          </a:xfrm>
        </p:spPr>
        <p:txBody>
          <a:bodyPr/>
          <a:lstStyle/>
          <a:p>
            <a:pPr eaLnBrk="1" hangingPunct="1"/>
            <a:r>
              <a:rPr lang="en-US" smtClean="0"/>
              <a:t>The MOV</a:t>
            </a:r>
          </a:p>
          <a:p>
            <a:pPr eaLnBrk="1" hangingPunct="1"/>
            <a:r>
              <a:rPr lang="en-US" smtClean="0"/>
              <a:t>Define the Project</a:t>
            </a:r>
            <a:r>
              <a:rPr lang="en-US" smtClean="0">
                <a:latin typeface="Verdana" panose="020B0604030504040204" pitchFamily="34" charset="0"/>
              </a:rPr>
              <a:t>’</a:t>
            </a:r>
            <a:r>
              <a:rPr lang="en-US" smtClean="0"/>
              <a:t>s Scope</a:t>
            </a:r>
          </a:p>
          <a:p>
            <a:pPr lvl="1" eaLnBrk="1" hangingPunct="1"/>
            <a:r>
              <a:rPr lang="en-US" smtClean="0">
                <a:ea typeface="MS Mincho" panose="02020609040205080304" pitchFamily="49" charset="-128"/>
              </a:rPr>
              <a:t>Initiation</a:t>
            </a:r>
          </a:p>
          <a:p>
            <a:pPr lvl="1" eaLnBrk="1" hangingPunct="1"/>
            <a:r>
              <a:rPr lang="en-US" smtClean="0">
                <a:ea typeface="MS Mincho" panose="02020609040205080304" pitchFamily="49" charset="-128"/>
              </a:rPr>
              <a:t>Planning</a:t>
            </a:r>
          </a:p>
          <a:p>
            <a:pPr lvl="1" eaLnBrk="1" hangingPunct="1"/>
            <a:r>
              <a:rPr lang="en-US" smtClean="0">
                <a:ea typeface="MS Mincho" panose="02020609040205080304" pitchFamily="49" charset="-128"/>
              </a:rPr>
              <a:t>Definition</a:t>
            </a:r>
          </a:p>
          <a:p>
            <a:pPr lvl="1" eaLnBrk="1" hangingPunct="1"/>
            <a:r>
              <a:rPr lang="en-US" smtClean="0">
                <a:ea typeface="MS Mincho" panose="02020609040205080304" pitchFamily="49" charset="-128"/>
              </a:rPr>
              <a:t>Verification</a:t>
            </a:r>
            <a:endParaRPr lang="en-US" smtClean="0">
              <a:cs typeface="Courier New" panose="02070309020205020404" pitchFamily="49" charset="0"/>
            </a:endParaRPr>
          </a:p>
          <a:p>
            <a:pPr lvl="1" eaLnBrk="1" hangingPunct="1"/>
            <a:r>
              <a:rPr lang="en-US" smtClean="0">
                <a:ea typeface="MS Mincho" panose="02020609040205080304" pitchFamily="49" charset="-128"/>
              </a:rPr>
              <a:t>Change Control</a:t>
            </a:r>
            <a:r>
              <a:rPr lang="en-US" smtClean="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Project Planning </a:t>
            </a:r>
            <a:br>
              <a:rPr lang="en-US" smtClean="0"/>
            </a:br>
            <a:r>
              <a:rPr lang="en-US" smtClean="0"/>
              <a:t>Framework – cont’d.</a:t>
            </a:r>
          </a:p>
        </p:txBody>
      </p:sp>
      <p:sp>
        <p:nvSpPr>
          <p:cNvPr id="31747" name="Rectangle 3"/>
          <p:cNvSpPr>
            <a:spLocks noGrp="1" noChangeArrowheads="1"/>
          </p:cNvSpPr>
          <p:nvPr>
            <p:ph type="body" idx="1"/>
          </p:nvPr>
        </p:nvSpPr>
        <p:spPr>
          <a:xfrm>
            <a:off x="457200" y="1219200"/>
            <a:ext cx="8229600" cy="4937125"/>
          </a:xfrm>
        </p:spPr>
        <p:txBody>
          <a:bodyPr/>
          <a:lstStyle/>
          <a:p>
            <a:pPr eaLnBrk="1" hangingPunct="1"/>
            <a:r>
              <a:rPr lang="en-US" smtClean="0">
                <a:ea typeface="MS Mincho" panose="02020609040205080304" pitchFamily="49" charset="-128"/>
              </a:rPr>
              <a:t>Subdivide the Project into Phases</a:t>
            </a:r>
            <a:r>
              <a:rPr lang="en-US" smtClean="0"/>
              <a:t> </a:t>
            </a:r>
          </a:p>
          <a:p>
            <a:pPr eaLnBrk="1" hangingPunct="1"/>
            <a:r>
              <a:rPr lang="en-US" smtClean="0">
                <a:ea typeface="MS Mincho" panose="02020609040205080304" pitchFamily="49" charset="-128"/>
              </a:rPr>
              <a:t>Tasks-Sequence, Resources, and Time Estimates</a:t>
            </a:r>
            <a:r>
              <a:rPr lang="en-US" smtClean="0"/>
              <a:t> </a:t>
            </a:r>
          </a:p>
          <a:p>
            <a:pPr lvl="1" eaLnBrk="1" hangingPunct="1"/>
            <a:r>
              <a:rPr lang="en-US" smtClean="0">
                <a:ea typeface="MS Mincho" panose="02020609040205080304" pitchFamily="49" charset="-128"/>
              </a:rPr>
              <a:t>Sequence</a:t>
            </a:r>
          </a:p>
          <a:p>
            <a:pPr lvl="1" eaLnBrk="1" hangingPunct="1"/>
            <a:r>
              <a:rPr lang="en-US" smtClean="0">
                <a:ea typeface="MS Mincho" panose="02020609040205080304" pitchFamily="49" charset="-128"/>
              </a:rPr>
              <a:t>Resources</a:t>
            </a:r>
            <a:endParaRPr lang="en-US" smtClean="0">
              <a:cs typeface="Courier New" panose="02070309020205020404" pitchFamily="49" charset="0"/>
            </a:endParaRPr>
          </a:p>
          <a:p>
            <a:pPr lvl="1" eaLnBrk="1" hangingPunct="1"/>
            <a:r>
              <a:rPr lang="en-US" smtClean="0">
                <a:ea typeface="MS Mincho" panose="02020609040205080304" pitchFamily="49" charset="-128"/>
              </a:rPr>
              <a:t>Time</a:t>
            </a:r>
            <a:r>
              <a:rPr lang="en-US" smtClean="0"/>
              <a:t> </a:t>
            </a:r>
          </a:p>
          <a:p>
            <a:pPr eaLnBrk="1" hangingPunct="1"/>
            <a:r>
              <a:rPr lang="en-US" smtClean="0">
                <a:ea typeface="MS Mincho" panose="02020609040205080304" pitchFamily="49" charset="-128"/>
              </a:rPr>
              <a:t>Schedule and Budget-The Baseline Plan</a:t>
            </a:r>
            <a:r>
              <a:rPr lang="en-US" smtClean="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pPr eaLnBrk="1" hangingPunct="1"/>
            <a:r>
              <a:rPr lang="en-US" sz="2800" smtClean="0"/>
              <a:t>Developing the Project Charter &amp; Baseline Project Plan</a:t>
            </a:r>
          </a:p>
        </p:txBody>
      </p:sp>
      <p:sp>
        <p:nvSpPr>
          <p:cNvPr id="3075" name="Rectangle 3"/>
          <p:cNvSpPr>
            <a:spLocks noGrp="1" noChangeArrowheads="1"/>
          </p:cNvSpPr>
          <p:nvPr>
            <p:ph type="subTitle" idx="1"/>
          </p:nvPr>
        </p:nvSpPr>
        <p:spPr/>
        <p:txBody>
          <a:bodyPr/>
          <a:lstStyle/>
          <a:p>
            <a:pPr eaLnBrk="1" hangingPunct="1">
              <a:defRPr/>
            </a:pPr>
            <a:r>
              <a:rPr lang="en-US" dirty="0" smtClean="0"/>
              <a:t>Chapter 3</a:t>
            </a: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smtClean="0">
                <a:latin typeface="AGaramond" pitchFamily="18" charset="0"/>
                <a:ea typeface="MS Mincho" panose="02020609040205080304" pitchFamily="49" charset="-128"/>
              </a:rPr>
              <a:t>The Kick-Off Meeting</a:t>
            </a:r>
            <a:r>
              <a:rPr lang="en-US" dirty="0" smtClean="0"/>
              <a:t> </a:t>
            </a:r>
          </a:p>
        </p:txBody>
      </p:sp>
      <p:sp>
        <p:nvSpPr>
          <p:cNvPr id="32771" name="Rectangle 3"/>
          <p:cNvSpPr>
            <a:spLocks noGrp="1" noChangeArrowheads="1"/>
          </p:cNvSpPr>
          <p:nvPr>
            <p:ph type="body" idx="1"/>
          </p:nvPr>
        </p:nvSpPr>
        <p:spPr>
          <a:xfrm>
            <a:off x="457200" y="1219200"/>
            <a:ext cx="8229600" cy="4937125"/>
          </a:xfrm>
        </p:spPr>
        <p:txBody>
          <a:bodyPr/>
          <a:lstStyle/>
          <a:p>
            <a:pPr eaLnBrk="1" hangingPunct="1"/>
            <a:r>
              <a:rPr lang="en-US" dirty="0" smtClean="0">
                <a:solidFill>
                  <a:srgbClr val="FF0000"/>
                </a:solidFill>
              </a:rPr>
              <a:t>Officially starts the work on the project</a:t>
            </a:r>
            <a:r>
              <a:rPr lang="id-ID" dirty="0" smtClean="0">
                <a:solidFill>
                  <a:srgbClr val="FF0000"/>
                </a:solidFill>
              </a:rPr>
              <a:t> </a:t>
            </a:r>
            <a:r>
              <a:rPr lang="id-ID" i="1" dirty="0" smtClean="0"/>
              <a:t>(secara resmi pekerjaan proyek dimulai)</a:t>
            </a:r>
            <a:endParaRPr lang="en-US" i="1" dirty="0" smtClean="0"/>
          </a:p>
          <a:p>
            <a:pPr eaLnBrk="1" hangingPunct="1"/>
            <a:r>
              <a:rPr lang="en-US" dirty="0" smtClean="0">
                <a:solidFill>
                  <a:srgbClr val="FF0000"/>
                </a:solidFill>
              </a:rPr>
              <a:t>Brings closure to the planning phase</a:t>
            </a:r>
            <a:r>
              <a:rPr lang="id-ID" dirty="0" smtClean="0">
                <a:solidFill>
                  <a:srgbClr val="FF0000"/>
                </a:solidFill>
              </a:rPr>
              <a:t> </a:t>
            </a:r>
            <a:r>
              <a:rPr lang="id-ID" i="1" dirty="0" smtClean="0"/>
              <a:t>(merupakan penutupan dari fase perencanaan)</a:t>
            </a:r>
            <a:endParaRPr lang="en-US" i="1" dirty="0" smtClean="0"/>
          </a:p>
          <a:p>
            <a:pPr eaLnBrk="1" hangingPunct="1"/>
            <a:r>
              <a:rPr lang="en-US" dirty="0" smtClean="0">
                <a:solidFill>
                  <a:srgbClr val="FF0000"/>
                </a:solidFill>
              </a:rPr>
              <a:t>Communicates to all what the project is about</a:t>
            </a:r>
            <a:r>
              <a:rPr lang="id-ID" dirty="0" smtClean="0">
                <a:solidFill>
                  <a:srgbClr val="FF0000"/>
                </a:solidFill>
              </a:rPr>
              <a:t> </a:t>
            </a:r>
            <a:r>
              <a:rPr lang="id-ID" i="1" dirty="0" smtClean="0"/>
              <a:t>(mengkomunikasikan segala hal kepada semuanya tentang proyek)</a:t>
            </a:r>
            <a:endParaRPr lang="en-US" i="1" dirty="0" smtClean="0"/>
          </a:p>
          <a:p>
            <a:pPr eaLnBrk="1" hangingPunct="1"/>
            <a:r>
              <a:rPr lang="en-US" dirty="0" smtClean="0">
                <a:solidFill>
                  <a:srgbClr val="FF0000"/>
                </a:solidFill>
              </a:rPr>
              <a:t>Energizes stakeholders</a:t>
            </a:r>
            <a:r>
              <a:rPr lang="id-ID" dirty="0" smtClean="0">
                <a:solidFill>
                  <a:srgbClr val="FF0000"/>
                </a:solidFill>
              </a:rPr>
              <a:t> </a:t>
            </a:r>
            <a:r>
              <a:rPr lang="id-ID" i="1" dirty="0" smtClean="0"/>
              <a:t>(memberikan energi kepada stakeholder)</a:t>
            </a:r>
            <a:endParaRPr lang="en-US" i="1" dirty="0" smtClean="0"/>
          </a:p>
          <a:p>
            <a:pPr eaLnBrk="1" hangingPunct="1"/>
            <a:r>
              <a:rPr lang="en-US" dirty="0" smtClean="0">
                <a:solidFill>
                  <a:srgbClr val="FF0000"/>
                </a:solidFill>
              </a:rPr>
              <a:t>Engenders positive attitudes</a:t>
            </a:r>
            <a:r>
              <a:rPr lang="id-ID" dirty="0" smtClean="0">
                <a:solidFill>
                  <a:srgbClr val="FF0000"/>
                </a:solidFill>
              </a:rPr>
              <a:t> </a:t>
            </a:r>
            <a:r>
              <a:rPr lang="id-ID" i="1" dirty="0" smtClean="0"/>
              <a:t>(menimbulkan sikap positif)</a:t>
            </a:r>
            <a:endParaRPr lang="en-US" i="1"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14400" y="2895600"/>
            <a:ext cx="8229600" cy="990600"/>
          </a:xfrm>
          <a:ln w="22225">
            <a:solidFill>
              <a:schemeClr val="accent2"/>
            </a:solidFill>
          </a:ln>
        </p:spPr>
        <p:txBody>
          <a:bodyPr/>
          <a:lstStyle/>
          <a:p>
            <a:pPr eaLnBrk="1" hangingPunct="1"/>
            <a:r>
              <a:rPr lang="id-ID" sz="4800" dirty="0" smtClean="0">
                <a:latin typeface="AGaramond" pitchFamily="18" charset="0"/>
                <a:ea typeface="MS Mincho" panose="02020609040205080304" pitchFamily="49" charset="-128"/>
              </a:rPr>
              <a:t>THANK YOU</a:t>
            </a:r>
            <a:endParaRPr lang="en-US" sz="4800" dirty="0" smtClean="0"/>
          </a:p>
        </p:txBody>
      </p:sp>
    </p:spTree>
    <p:extLst>
      <p:ext uri="{BB962C8B-B14F-4D97-AF65-F5344CB8AC3E}">
        <p14:creationId xmlns:p14="http://schemas.microsoft.com/office/powerpoint/2010/main" val="3904313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smtClean="0"/>
              <a:t>Learning Objectives</a:t>
            </a:r>
          </a:p>
        </p:txBody>
      </p:sp>
      <p:sp>
        <p:nvSpPr>
          <p:cNvPr id="15363" name="Rectangle 3"/>
          <p:cNvSpPr>
            <a:spLocks noGrp="1" noChangeArrowheads="1"/>
          </p:cNvSpPr>
          <p:nvPr>
            <p:ph type="body" idx="1"/>
          </p:nvPr>
        </p:nvSpPr>
        <p:spPr>
          <a:xfrm>
            <a:off x="609600" y="1295400"/>
            <a:ext cx="7772400" cy="5029200"/>
          </a:xfrm>
        </p:spPr>
        <p:txBody>
          <a:bodyPr/>
          <a:lstStyle/>
          <a:p>
            <a:pPr eaLnBrk="1" hangingPunct="1"/>
            <a:r>
              <a:rPr lang="en-US" sz="2400" dirty="0" smtClean="0">
                <a:solidFill>
                  <a:srgbClr val="FF0000"/>
                </a:solidFill>
              </a:rPr>
              <a:t>Describe the five project management processes </a:t>
            </a:r>
            <a:r>
              <a:rPr lang="en-US" sz="2400" dirty="0" smtClean="0"/>
              <a:t>and how they support each phase of the project life cycle. </a:t>
            </a:r>
          </a:p>
          <a:p>
            <a:pPr eaLnBrk="1" hangingPunct="1"/>
            <a:r>
              <a:rPr lang="en-US" sz="2400" dirty="0" smtClean="0"/>
              <a:t>Define the project management knowledge area called </a:t>
            </a:r>
            <a:r>
              <a:rPr lang="en-US" sz="2400" dirty="0" smtClean="0">
                <a:solidFill>
                  <a:srgbClr val="FF0000"/>
                </a:solidFill>
              </a:rPr>
              <a:t>project integration management </a:t>
            </a:r>
            <a:r>
              <a:rPr lang="en-US" sz="2400" dirty="0" smtClean="0"/>
              <a:t>and describe its role in project plan development, project plan execution, and overall change control. </a:t>
            </a:r>
          </a:p>
          <a:p>
            <a:pPr eaLnBrk="1" hangingPunct="1"/>
            <a:r>
              <a:rPr lang="en-US" sz="2400" dirty="0" smtClean="0">
                <a:solidFill>
                  <a:srgbClr val="FF0000"/>
                </a:solidFill>
              </a:rPr>
              <a:t>Develop a project charter </a:t>
            </a:r>
            <a:r>
              <a:rPr lang="en-US" sz="2400" dirty="0" smtClean="0"/>
              <a:t>and describe its relationship to the project plan. </a:t>
            </a:r>
          </a:p>
          <a:p>
            <a:pPr eaLnBrk="1" hangingPunct="1"/>
            <a:r>
              <a:rPr lang="en-US" sz="2400" dirty="0" smtClean="0"/>
              <a:t>Identify </a:t>
            </a:r>
            <a:r>
              <a:rPr lang="en-US" sz="2400" dirty="0" smtClean="0">
                <a:solidFill>
                  <a:srgbClr val="FF0000"/>
                </a:solidFill>
              </a:rPr>
              <a:t>the steps in the project planning framework </a:t>
            </a:r>
            <a:r>
              <a:rPr lang="en-US" sz="2400" dirty="0" smtClean="0"/>
              <a:t>introduced in this chapter and describe how this framework links the project’s measurable organizational value (MOV) to the project’s scope, schedule, and budget.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28600"/>
            <a:ext cx="7772400" cy="762000"/>
          </a:xfrm>
        </p:spPr>
        <p:txBody>
          <a:bodyPr/>
          <a:lstStyle/>
          <a:p>
            <a:pPr eaLnBrk="1" hangingPunct="1"/>
            <a:r>
              <a:rPr lang="en-US" smtClean="0"/>
              <a:t>An IT Project Methodology</a:t>
            </a:r>
          </a:p>
        </p:txBody>
      </p:sp>
      <p:pic>
        <p:nvPicPr>
          <p:cNvPr id="16387" name="Picture 3" descr="c02f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382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3"/>
          <p:cNvSpPr txBox="1">
            <a:spLocks noChangeArrowheads="1"/>
          </p:cNvSpPr>
          <p:nvPr/>
        </p:nvSpPr>
        <p:spPr bwMode="auto">
          <a:xfrm>
            <a:off x="838200" y="6324600"/>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Figure 2.1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The Business Case has been approved, but…</a:t>
            </a:r>
          </a:p>
        </p:txBody>
      </p:sp>
      <p:sp>
        <p:nvSpPr>
          <p:cNvPr id="17411" name="Rectangle 3"/>
          <p:cNvSpPr>
            <a:spLocks noGrp="1" noChangeArrowheads="1"/>
          </p:cNvSpPr>
          <p:nvPr>
            <p:ph type="body" idx="1"/>
          </p:nvPr>
        </p:nvSpPr>
        <p:spPr>
          <a:xfrm>
            <a:off x="457200" y="1219200"/>
            <a:ext cx="8229600" cy="5029200"/>
          </a:xfrm>
        </p:spPr>
        <p:txBody>
          <a:bodyPr/>
          <a:lstStyle/>
          <a:p>
            <a:pPr eaLnBrk="1" hangingPunct="1">
              <a:lnSpc>
                <a:spcPct val="80000"/>
              </a:lnSpc>
            </a:pPr>
            <a:r>
              <a:rPr lang="en-US" sz="2000" dirty="0" smtClean="0"/>
              <a:t>Who is the project manager?</a:t>
            </a:r>
          </a:p>
          <a:p>
            <a:pPr eaLnBrk="1" hangingPunct="1">
              <a:lnSpc>
                <a:spcPct val="80000"/>
              </a:lnSpc>
            </a:pPr>
            <a:r>
              <a:rPr lang="en-US" sz="2000" dirty="0" smtClean="0"/>
              <a:t>Who is the project sponsor?</a:t>
            </a:r>
          </a:p>
          <a:p>
            <a:pPr eaLnBrk="1" hangingPunct="1">
              <a:lnSpc>
                <a:spcPct val="80000"/>
              </a:lnSpc>
            </a:pPr>
            <a:r>
              <a:rPr lang="en-US" sz="2000" dirty="0" smtClean="0"/>
              <a:t>Who is on the project team?</a:t>
            </a:r>
          </a:p>
          <a:p>
            <a:pPr eaLnBrk="1" hangingPunct="1">
              <a:lnSpc>
                <a:spcPct val="80000"/>
              </a:lnSpc>
            </a:pPr>
            <a:r>
              <a:rPr lang="en-US" sz="2000" dirty="0" smtClean="0"/>
              <a:t>What role does everyone associated with the project play?</a:t>
            </a:r>
          </a:p>
          <a:p>
            <a:pPr eaLnBrk="1" hangingPunct="1">
              <a:lnSpc>
                <a:spcPct val="80000"/>
              </a:lnSpc>
            </a:pPr>
            <a:r>
              <a:rPr lang="en-US" sz="2000" dirty="0" smtClean="0"/>
              <a:t>What is the scope of the project?</a:t>
            </a:r>
          </a:p>
          <a:p>
            <a:pPr eaLnBrk="1" hangingPunct="1">
              <a:lnSpc>
                <a:spcPct val="80000"/>
              </a:lnSpc>
            </a:pPr>
            <a:r>
              <a:rPr lang="en-US" sz="2000" dirty="0" smtClean="0"/>
              <a:t>How much will the project cost?</a:t>
            </a:r>
          </a:p>
          <a:p>
            <a:pPr eaLnBrk="1" hangingPunct="1">
              <a:lnSpc>
                <a:spcPct val="80000"/>
              </a:lnSpc>
            </a:pPr>
            <a:r>
              <a:rPr lang="en-US" sz="2000" dirty="0" smtClean="0"/>
              <a:t>How long will it take to complete the project?</a:t>
            </a:r>
          </a:p>
          <a:p>
            <a:pPr eaLnBrk="1" hangingPunct="1">
              <a:lnSpc>
                <a:spcPct val="80000"/>
              </a:lnSpc>
            </a:pPr>
            <a:r>
              <a:rPr lang="en-US" sz="2000" dirty="0" smtClean="0"/>
              <a:t>What resources and technology will be required?</a:t>
            </a:r>
          </a:p>
          <a:p>
            <a:pPr eaLnBrk="1" hangingPunct="1">
              <a:lnSpc>
                <a:spcPct val="80000"/>
              </a:lnSpc>
            </a:pPr>
            <a:r>
              <a:rPr lang="en-US" sz="2000" dirty="0" smtClean="0"/>
              <a:t>What approach, tools, and techniques will be used to develop the information system?</a:t>
            </a:r>
          </a:p>
          <a:p>
            <a:pPr eaLnBrk="1" hangingPunct="1">
              <a:lnSpc>
                <a:spcPct val="80000"/>
              </a:lnSpc>
            </a:pPr>
            <a:r>
              <a:rPr lang="en-US" sz="2000" dirty="0" smtClean="0"/>
              <a:t>What tasks or activities will be required to perform the project work?</a:t>
            </a:r>
          </a:p>
          <a:p>
            <a:pPr eaLnBrk="1" hangingPunct="1">
              <a:lnSpc>
                <a:spcPct val="80000"/>
              </a:lnSpc>
            </a:pPr>
            <a:r>
              <a:rPr lang="en-US" sz="2000" dirty="0" smtClean="0"/>
              <a:t>How long will these tasks or activities take?</a:t>
            </a:r>
          </a:p>
          <a:p>
            <a:pPr eaLnBrk="1" hangingPunct="1">
              <a:lnSpc>
                <a:spcPct val="80000"/>
              </a:lnSpc>
            </a:pPr>
            <a:r>
              <a:rPr lang="en-US" sz="2000" dirty="0" smtClean="0"/>
              <a:t>Who will be responsible for performing these tasks or activities?</a:t>
            </a:r>
          </a:p>
          <a:p>
            <a:pPr eaLnBrk="1" hangingPunct="1">
              <a:lnSpc>
                <a:spcPct val="80000"/>
              </a:lnSpc>
            </a:pPr>
            <a:r>
              <a:rPr lang="en-US" sz="2000" dirty="0" smtClean="0"/>
              <a:t>What will the organization receive for the time, money, and resources invested in this project?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PMBOK - Definition</a:t>
            </a:r>
          </a:p>
        </p:txBody>
      </p:sp>
      <p:sp>
        <p:nvSpPr>
          <p:cNvPr id="18435" name="Content Placeholder 2"/>
          <p:cNvSpPr>
            <a:spLocks noGrp="1"/>
          </p:cNvSpPr>
          <p:nvPr>
            <p:ph idx="1"/>
          </p:nvPr>
        </p:nvSpPr>
        <p:spPr>
          <a:xfrm>
            <a:off x="457200" y="1219200"/>
            <a:ext cx="8229600" cy="1676400"/>
          </a:xfrm>
        </p:spPr>
        <p:txBody>
          <a:bodyPr/>
          <a:lstStyle/>
          <a:p>
            <a:pPr eaLnBrk="1" hangingPunct="1"/>
            <a:r>
              <a:rPr lang="en-US" smtClean="0"/>
              <a:t>Process</a:t>
            </a:r>
          </a:p>
          <a:p>
            <a:pPr lvl="1" eaLnBrk="1" hangingPunct="1"/>
            <a:r>
              <a:rPr lang="en-US" smtClean="0"/>
              <a:t>A set of interrelated actions and activities that are performed to achieve a pre-specified set of products, results, or services</a:t>
            </a:r>
          </a:p>
        </p:txBody>
      </p:sp>
      <p:pic>
        <p:nvPicPr>
          <p:cNvPr id="18436" name="Picture 6" descr="C:\Documents and Settings\JTM\My Documents\My Pictures\Microsoft Clip Organizer\fd01639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819400"/>
            <a:ext cx="180975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C:\Documents and Settings\JTM\My Documents\My Pictures\Microsoft Clip Organizer\fd01596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4724400"/>
            <a:ext cx="1792288"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8" descr="C:\Documents and Settings\JTM\My Documents\My Pictures\Microsoft Clip Organizer\fd01599_.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3505200"/>
            <a:ext cx="1795463"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9" descr="C:\Documents and Settings\JTM\My Documents\My Pictures\Microsoft Clip Organizer\j0286946.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3810000"/>
            <a:ext cx="2130425"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Projects versus Processes</a:t>
            </a:r>
          </a:p>
        </p:txBody>
      </p:sp>
      <p:sp>
        <p:nvSpPr>
          <p:cNvPr id="19459" name="Content Placeholder 2"/>
          <p:cNvSpPr>
            <a:spLocks noGrp="1"/>
          </p:cNvSpPr>
          <p:nvPr>
            <p:ph idx="1"/>
          </p:nvPr>
        </p:nvSpPr>
        <p:spPr>
          <a:xfrm>
            <a:off x="457200" y="1219200"/>
            <a:ext cx="8229600" cy="4937125"/>
          </a:xfrm>
        </p:spPr>
        <p:txBody>
          <a:bodyPr/>
          <a:lstStyle/>
          <a:p>
            <a:pPr eaLnBrk="1" hangingPunct="1"/>
            <a:r>
              <a:rPr lang="en-US" smtClean="0"/>
              <a:t>Processes are </a:t>
            </a:r>
            <a:r>
              <a:rPr lang="en-US" u="sng" smtClean="0"/>
              <a:t>ongoing</a:t>
            </a:r>
          </a:p>
        </p:txBody>
      </p:sp>
      <p:sp>
        <p:nvSpPr>
          <p:cNvPr id="19460" name="TextBox 5"/>
          <p:cNvSpPr txBox="1">
            <a:spLocks noChangeArrowheads="1"/>
          </p:cNvSpPr>
          <p:nvPr/>
        </p:nvSpPr>
        <p:spPr bwMode="auto">
          <a:xfrm>
            <a:off x="1143000" y="5334000"/>
            <a:ext cx="2438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2" eaLnBrk="1" hangingPunct="1"/>
            <a:r>
              <a:rPr lang="en-US" sz="1400"/>
              <a:t>If you’re building cars on an assembly line, that’s a process!</a:t>
            </a:r>
          </a:p>
          <a:p>
            <a:pPr eaLnBrk="1" hangingPunct="1"/>
            <a:endParaRPr lang="en-US"/>
          </a:p>
        </p:txBody>
      </p:sp>
      <p:sp>
        <p:nvSpPr>
          <p:cNvPr id="19461" name="TextBox 6"/>
          <p:cNvSpPr txBox="1">
            <a:spLocks noChangeArrowheads="1"/>
          </p:cNvSpPr>
          <p:nvPr/>
        </p:nvSpPr>
        <p:spPr bwMode="auto">
          <a:xfrm flipH="1">
            <a:off x="4267200" y="5334000"/>
            <a:ext cx="3581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2" eaLnBrk="1" hangingPunct="1"/>
            <a:r>
              <a:rPr lang="en-US" sz="1400"/>
              <a:t>If you’re designing and building a prototype of a specific car model, that’s a project!</a:t>
            </a:r>
          </a:p>
        </p:txBody>
      </p:sp>
      <p:pic>
        <p:nvPicPr>
          <p:cNvPr id="19462" name="Picture 3" descr="C:\Documents and Settings\JTM\My Documents\My Pictures\Microsoft Clip Organizer\j04004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057400"/>
            <a:ext cx="2971800"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4" descr="C:\Documents and Settings\JTM\My Documents\My Pictures\Microsoft Clip Organizer\j04387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981200"/>
            <a:ext cx="3943350"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ea typeface="MS Mincho" panose="02020609040205080304" pitchFamily="49" charset="-128"/>
              </a:rPr>
              <a:t>Project Management Processes</a:t>
            </a:r>
            <a:r>
              <a:rPr lang="en-US" smtClean="0"/>
              <a:t> </a:t>
            </a:r>
          </a:p>
        </p:txBody>
      </p:sp>
      <p:sp>
        <p:nvSpPr>
          <p:cNvPr id="20483" name="Rectangle 3"/>
          <p:cNvSpPr>
            <a:spLocks noGrp="1" noChangeArrowheads="1"/>
          </p:cNvSpPr>
          <p:nvPr>
            <p:ph type="subTitle" idx="4294967295"/>
          </p:nvPr>
        </p:nvSpPr>
        <p:spPr>
          <a:xfrm>
            <a:off x="533400" y="1174376"/>
            <a:ext cx="6400800" cy="685800"/>
          </a:xfrm>
        </p:spPr>
        <p:txBody>
          <a:bodyPr/>
          <a:lstStyle/>
          <a:p>
            <a:pPr eaLnBrk="1" hangingPunct="1"/>
            <a:r>
              <a:rPr lang="en-US" dirty="0" smtClean="0">
                <a:latin typeface="AGaramond" pitchFamily="18" charset="0"/>
                <a:ea typeface="MS Mincho" panose="02020609040205080304" pitchFamily="49" charset="-128"/>
              </a:rPr>
              <a:t>Project vs. Product Management processes</a:t>
            </a:r>
            <a:r>
              <a:rPr lang="en-US" dirty="0" smtClean="0"/>
              <a:t> </a:t>
            </a:r>
          </a:p>
        </p:txBody>
      </p:sp>
      <p:pic>
        <p:nvPicPr>
          <p:cNvPr id="20484" name="Picture 4" descr="c03f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835" y="1695824"/>
            <a:ext cx="47244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4"/>
          <p:cNvSpPr txBox="1">
            <a:spLocks noChangeArrowheads="1"/>
          </p:cNvSpPr>
          <p:nvPr/>
        </p:nvSpPr>
        <p:spPr bwMode="auto">
          <a:xfrm>
            <a:off x="762000" y="6324600"/>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Figure 3.1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Project Management Processes and ITPM Phases</a:t>
            </a:r>
          </a:p>
        </p:txBody>
      </p:sp>
      <p:pic>
        <p:nvPicPr>
          <p:cNvPr id="21507" name="Picture 3" descr="c03f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19200"/>
            <a:ext cx="6740525"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3"/>
          <p:cNvSpPr txBox="1">
            <a:spLocks noChangeArrowheads="1"/>
          </p:cNvSpPr>
          <p:nvPr/>
        </p:nvSpPr>
        <p:spPr bwMode="auto">
          <a:xfrm>
            <a:off x="685800" y="6400800"/>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Figure 3.2</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495</TotalTime>
  <Words>797</Words>
  <Application>Microsoft Office PowerPoint</Application>
  <PresentationFormat>On-screen Show (4:3)</PresentationFormat>
  <Paragraphs>111</Paragraphs>
  <Slides>21</Slides>
  <Notes>0</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MS Mincho</vt:lpstr>
      <vt:lpstr>AGaramond</vt:lpstr>
      <vt:lpstr>Arial</vt:lpstr>
      <vt:lpstr>Bookman Old Style</vt:lpstr>
      <vt:lpstr>Courier New</vt:lpstr>
      <vt:lpstr>Gill Sans MT</vt:lpstr>
      <vt:lpstr>Verdana</vt:lpstr>
      <vt:lpstr>Wingdings</vt:lpstr>
      <vt:lpstr>Wingdings 3</vt:lpstr>
      <vt:lpstr>Origin</vt:lpstr>
      <vt:lpstr>Information Technology  Project Management</vt:lpstr>
      <vt:lpstr>Developing the Project Charter &amp; Baseline Project Plan</vt:lpstr>
      <vt:lpstr>Learning Objectives</vt:lpstr>
      <vt:lpstr>An IT Project Methodology</vt:lpstr>
      <vt:lpstr>The Business Case has been approved, but…</vt:lpstr>
      <vt:lpstr>PMBOK - Definition</vt:lpstr>
      <vt:lpstr>Projects versus Processes</vt:lpstr>
      <vt:lpstr>Project Management Processes </vt:lpstr>
      <vt:lpstr>Project Management Processes and ITPM Phases</vt:lpstr>
      <vt:lpstr>Project Management Process Groups</vt:lpstr>
      <vt:lpstr>Project Integration Management</vt:lpstr>
      <vt:lpstr>Project Integration Processes</vt:lpstr>
      <vt:lpstr>The Project Charter</vt:lpstr>
      <vt:lpstr>The Project Charter</vt:lpstr>
      <vt:lpstr>What Should Be in a Project Charter?</vt:lpstr>
      <vt:lpstr>Project Charter Template</vt:lpstr>
      <vt:lpstr>Project Planning Framework </vt:lpstr>
      <vt:lpstr>Project Planning Framework </vt:lpstr>
      <vt:lpstr>Project Planning  Framework – cont’d.</vt:lpstr>
      <vt:lpstr>The Kick-Off Meeting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Technology Project Management – Third Edition</dc:title>
  <dc:creator>JM</dc:creator>
  <cp:lastModifiedBy>Denny Ganjar Purnama</cp:lastModifiedBy>
  <cp:revision>22</cp:revision>
  <dcterms:created xsi:type="dcterms:W3CDTF">2008-11-08T14:02:49Z</dcterms:created>
  <dcterms:modified xsi:type="dcterms:W3CDTF">2014-04-07T01:43:12Z</dcterms:modified>
</cp:coreProperties>
</file>