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5" r:id="rId15"/>
    <p:sldId id="270" r:id="rId16"/>
    <p:sldId id="296" r:id="rId17"/>
    <p:sldId id="275" r:id="rId18"/>
    <p:sldId id="298" r:id="rId19"/>
    <p:sldId id="299" r:id="rId20"/>
    <p:sldId id="300" r:id="rId21"/>
    <p:sldId id="301" r:id="rId22"/>
    <p:sldId id="302" r:id="rId23"/>
    <p:sldId id="303" r:id="rId24"/>
    <p:sldId id="271" r:id="rId25"/>
    <p:sldId id="272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24.xml"/><Relationship Id="rId1" Type="http://schemas.openxmlformats.org/officeDocument/2006/relationships/slide" Target="slides/slide9.xml"/><Relationship Id="rId4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AEB1A-5455-486E-8E12-42C0D2805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FB23-9A27-4851-A405-E4D12F13E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2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2102-B258-4BFA-8C71-4B873EA23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5632-E903-4643-BB0F-02B2498F8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061E7-872D-48D3-9937-87457BC65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7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59173-DBE5-4E51-9B9B-C8C73E6DD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7C00-CCAB-4BE9-96B3-8DCF32A2F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4D09-C651-4055-84CC-E0710B8F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9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6CBA-B97F-46A8-8614-EF1E4D44C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1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B0C64-3B9F-4448-9063-31EEDF0A5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7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8567-BA83-4B91-8F5C-ABBD94CD5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26E55E5-1B9E-4371-95C9-AED3DB64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Information Technology Project Management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352800"/>
            <a:ext cx="8458200" cy="2362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by </a:t>
            </a:r>
            <a:endParaRPr lang="id-ID" sz="3200" dirty="0" smtClean="0"/>
          </a:p>
          <a:p>
            <a:pPr eaLnBrk="1" hangingPunct="1"/>
            <a:r>
              <a:rPr lang="id-ID" sz="3200" dirty="0" smtClean="0"/>
              <a:t>Denny Ganjar Purnama, MTI</a:t>
            </a:r>
            <a:endParaRPr lang="en-US" sz="3200" dirty="0" smtClean="0"/>
          </a:p>
          <a:p>
            <a:pPr eaLnBrk="1" hangingPunct="1"/>
            <a:r>
              <a:rPr lang="id-ID" sz="3200" dirty="0" smtClean="0"/>
              <a:t>Universitas Pembangunan Jaya</a:t>
            </a:r>
          </a:p>
          <a:p>
            <a:pPr eaLnBrk="1" hangingPunct="1"/>
            <a:r>
              <a:rPr lang="id-ID" sz="3200" dirty="0" smtClean="0"/>
              <a:t>April 2014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algn="l" eaLnBrk="1" hangingPunct="1"/>
            <a:endParaRPr lang="en-US" sz="18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Mincho" panose="02020609040205080304" pitchFamily="49" charset="-128"/>
              </a:rPr>
              <a:t>The Business Case</a:t>
            </a:r>
            <a:r>
              <a:rPr lang="en-US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Definition of Business Case: an analysis of the organizational value, feasibility, costs, benefits and risks of the project plan.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Attributes of a good Business Case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Details all possible impacts, costs, benefits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Clearly compares alternatives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Objectively includes all pertinent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Systematic in terms of summarizing findings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Garamond" pitchFamily="18" charset="0"/>
                <a:ea typeface="MS Mincho" panose="02020609040205080304" pitchFamily="49" charset="-128"/>
              </a:rPr>
              <a:t> Process for Developing the Business Case</a:t>
            </a:r>
          </a:p>
        </p:txBody>
      </p:sp>
      <p:pic>
        <p:nvPicPr>
          <p:cNvPr id="12291" name="Picture 3" descr="c02f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7" y="1676401"/>
            <a:ext cx="8763353" cy="44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9709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Step 1: Select the Core Team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Advantages: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Credibility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Alignment with organizational goals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Access to the real costs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Ownership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Agreement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MS Mincho" panose="02020609040205080304" pitchFamily="49" charset="-128"/>
              </a:rPr>
              <a:t>Bridge building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047" y="1752600"/>
            <a:ext cx="80772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Mincho" panose="02020609040205080304" pitchFamily="49" charset="-128"/>
              </a:rPr>
              <a:t>Step 2: Define Measurable Organizational Value (MOV)</a:t>
            </a:r>
            <a:r>
              <a:rPr lang="en-US" dirty="0" smtClean="0"/>
              <a:t> - the project</a:t>
            </a:r>
            <a:r>
              <a:rPr lang="en-US" dirty="0" smtClean="0">
                <a:latin typeface="Verdana" panose="020B0604030504040204" pitchFamily="34" charset="0"/>
              </a:rPr>
              <a:t>’</a:t>
            </a:r>
            <a:r>
              <a:rPr lang="en-US" dirty="0" smtClean="0"/>
              <a:t>s overall goal.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Measurable Organizational Value (MOV)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project’s goal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Measure of success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Must be measurable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Provides value to the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Must be agreed upon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Must be verifiable at the end of the project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Guides the project throughout its life cycle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Should align with the organization’s strategy and goals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IT Value Chain</a:t>
            </a:r>
          </a:p>
        </p:txBody>
      </p:sp>
      <p:pic>
        <p:nvPicPr>
          <p:cNvPr id="16387" name="Picture 3" descr="c02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70389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 for Developing the MOV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73163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AutoNum type="arabicPeriod"/>
            </a:pPr>
            <a:r>
              <a:rPr lang="en-US" dirty="0" smtClean="0"/>
              <a:t>Identify the desired area of impact</a:t>
            </a:r>
            <a:r>
              <a:rPr lang="id-ID" dirty="0"/>
              <a:t> </a:t>
            </a:r>
            <a:r>
              <a:rPr lang="id-ID" dirty="0" smtClean="0"/>
              <a:t>(dampak area yg diinginkan)</a:t>
            </a:r>
          </a:p>
        </p:txBody>
      </p:sp>
      <p:sp>
        <p:nvSpPr>
          <p:cNvPr id="43012" name="Text Box 1028"/>
          <p:cNvSpPr txBox="1">
            <a:spLocks noChangeArrowheads="1"/>
          </p:cNvSpPr>
          <p:nvPr/>
        </p:nvSpPr>
        <p:spPr bwMode="auto">
          <a:xfrm>
            <a:off x="2935287" y="2969372"/>
            <a:ext cx="32734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/>
              <a:t>Potential Areas:</a:t>
            </a:r>
          </a:p>
          <a:p>
            <a:pPr>
              <a:buFontTx/>
              <a:buChar char="•"/>
            </a:pPr>
            <a:r>
              <a:rPr lang="en-US" sz="3200" dirty="0"/>
              <a:t> Strategic</a:t>
            </a:r>
          </a:p>
          <a:p>
            <a:pPr>
              <a:buFontTx/>
              <a:buChar char="•"/>
            </a:pPr>
            <a:r>
              <a:rPr lang="en-US" sz="3200" dirty="0"/>
              <a:t> Customer</a:t>
            </a:r>
          </a:p>
          <a:p>
            <a:pPr>
              <a:buFontTx/>
              <a:buChar char="•"/>
            </a:pPr>
            <a:r>
              <a:rPr lang="en-US" sz="3200" dirty="0"/>
              <a:t> Financial</a:t>
            </a:r>
          </a:p>
          <a:p>
            <a:pPr>
              <a:buFontTx/>
              <a:buChar char="•"/>
            </a:pPr>
            <a:r>
              <a:rPr lang="en-US" sz="3200" dirty="0"/>
              <a:t> Operational</a:t>
            </a:r>
          </a:p>
          <a:p>
            <a:pPr>
              <a:buFontTx/>
              <a:buChar char="•"/>
            </a:pPr>
            <a:r>
              <a:rPr lang="en-US" sz="3200" dirty="0"/>
              <a:t> Social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ab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239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for Developing the MOV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73163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AutoNum type="arabicPeriod" startAt="2"/>
            </a:pPr>
            <a:r>
              <a:rPr lang="en-US" dirty="0" smtClean="0"/>
              <a:t>Identify the desired value of the IT project</a:t>
            </a:r>
            <a:r>
              <a:rPr lang="id-ID" dirty="0" smtClean="0"/>
              <a:t> (Nilai-nilai yg diinginkan)</a:t>
            </a:r>
            <a:endParaRPr lang="en-US" dirty="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405856" y="2991784"/>
            <a:ext cx="433228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/>
              <a:t>Organizational Value:</a:t>
            </a:r>
          </a:p>
          <a:p>
            <a:pPr>
              <a:buFontTx/>
              <a:buChar char="•"/>
            </a:pPr>
            <a:r>
              <a:rPr lang="en-US" sz="3200" dirty="0"/>
              <a:t> Better?</a:t>
            </a:r>
          </a:p>
          <a:p>
            <a:pPr>
              <a:buFontTx/>
              <a:buChar char="•"/>
            </a:pPr>
            <a:r>
              <a:rPr lang="en-US" sz="3200" dirty="0"/>
              <a:t> Faster?</a:t>
            </a:r>
          </a:p>
          <a:p>
            <a:pPr>
              <a:buFontTx/>
              <a:buChar char="•"/>
            </a:pPr>
            <a:r>
              <a:rPr lang="en-US" sz="3200" dirty="0"/>
              <a:t> Cheaper?</a:t>
            </a:r>
          </a:p>
          <a:p>
            <a:pPr>
              <a:buFontTx/>
              <a:buChar char="•"/>
            </a:pPr>
            <a:r>
              <a:rPr lang="en-US" sz="3200" dirty="0"/>
              <a:t> Do More? (growth)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for Developing the MOV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73163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AutoNum type="arabicPeriod" startAt="3"/>
            </a:pPr>
            <a:r>
              <a:rPr lang="en-US" dirty="0" smtClean="0"/>
              <a:t>Develop an Appropriate Metric</a:t>
            </a:r>
            <a:r>
              <a:rPr lang="id-ID" dirty="0" smtClean="0"/>
              <a:t> (metrik yg tepat)</a:t>
            </a:r>
            <a:endParaRPr lang="en-US" dirty="0" smtClean="0"/>
          </a:p>
          <a:p>
            <a:pPr marL="1752600" lvl="3" indent="-381000" eaLnBrk="1" hangingPunct="1">
              <a:buFont typeface="Wingdings" panose="05000000000000000000" pitchFamily="2" charset="2"/>
              <a:buChar char="¢"/>
            </a:pPr>
            <a:r>
              <a:rPr lang="en-US" sz="2800" dirty="0" smtClean="0"/>
              <a:t>Should it increase or decrease?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971800" y="3124200"/>
            <a:ext cx="33051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/>
              <a:t>Metrics:</a:t>
            </a:r>
          </a:p>
          <a:p>
            <a:pPr>
              <a:buFontTx/>
              <a:buChar char="•"/>
            </a:pPr>
            <a:r>
              <a:rPr lang="en-US" sz="3200"/>
              <a:t> Money ($ £ ¥</a:t>
            </a:r>
            <a:r>
              <a:rPr lang="en-US"/>
              <a:t> </a:t>
            </a:r>
            <a:r>
              <a:rPr lang="en-US" sz="3200"/>
              <a:t>)</a:t>
            </a:r>
          </a:p>
          <a:p>
            <a:pPr>
              <a:buFontTx/>
              <a:buChar char="•"/>
            </a:pPr>
            <a:r>
              <a:rPr lang="en-US" sz="3200"/>
              <a:t> Percentage (%)</a:t>
            </a:r>
          </a:p>
          <a:p>
            <a:pPr>
              <a:buFontTx/>
              <a:buChar char="•"/>
            </a:pPr>
            <a:r>
              <a:rPr lang="en-US" sz="3200"/>
              <a:t> Numeric Values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667000"/>
          </a:xfrm>
        </p:spPr>
        <p:txBody>
          <a:bodyPr anchor="ctr"/>
          <a:lstStyle/>
          <a:p>
            <a:pPr eaLnBrk="1" hangingPunct="1"/>
            <a:r>
              <a:rPr lang="en-US" sz="4000" dirty="0" smtClean="0"/>
              <a:t>Chapter 2</a:t>
            </a:r>
            <a:br>
              <a:rPr lang="en-US" sz="4000" dirty="0" smtClean="0"/>
            </a:br>
            <a:r>
              <a:rPr lang="en-US" sz="4000" dirty="0" smtClean="0"/>
              <a:t>Conceptualizing and Initializing The IT Project</a:t>
            </a:r>
            <a:r>
              <a:rPr lang="id-ID" sz="4000" dirty="0" smtClean="0"/>
              <a:t> </a:t>
            </a:r>
            <a:br>
              <a:rPr lang="id-ID" sz="4000" dirty="0" smtClean="0"/>
            </a:br>
            <a:r>
              <a:rPr lang="id-ID" sz="4000" dirty="0" smtClean="0"/>
              <a:t>(Business Case)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for Developing the MOV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73163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AutoNum type="arabicPeriod" startAt="4"/>
            </a:pPr>
            <a:r>
              <a:rPr lang="en-US" sz="2800" smtClean="0"/>
              <a:t>Set a time frame for achieving the MOV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¢"/>
            </a:pPr>
            <a:r>
              <a:rPr lang="en-US" sz="3200" smtClean="0">
                <a:solidFill>
                  <a:srgbClr val="742667"/>
                </a:solidFill>
              </a:rPr>
              <a:t>When will the MOV be achieved?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for Developing the MOV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95500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AutoNum type="arabicPeriod" startAt="5"/>
            </a:pPr>
            <a:r>
              <a:rPr lang="en-US" sz="2800" smtClean="0"/>
              <a:t>Verify and get agreement from the project stakeholders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¢"/>
            </a:pPr>
            <a:r>
              <a:rPr lang="en-US" smtClean="0"/>
              <a:t>Project manager and team can only guide the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for Developing the MOV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73163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AutoNum type="arabicPeriod" startAt="6"/>
            </a:pPr>
            <a:r>
              <a:rPr lang="en-US" smtClean="0"/>
              <a:t>Summarize the MOV in a clear, concise statement or table.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53901" y="4419600"/>
            <a:ext cx="7280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/>
              <a:t>MOV: The B2C project will provide a 20% return on </a:t>
            </a:r>
          </a:p>
          <a:p>
            <a:r>
              <a:rPr lang="en-US" sz="2400"/>
              <a:t>           investment and 500 new customers within the</a:t>
            </a:r>
          </a:p>
          <a:p>
            <a:r>
              <a:rPr lang="en-US" sz="2400"/>
              <a:t>           first year of its operation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53901" y="3139281"/>
            <a:ext cx="749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/>
              <a:t>This project will be successful if _________________.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60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sz="2400">
              <a:latin typeface="Times New Roman" panose="02020603050405020304" pitchFamily="18" charset="0"/>
            </a:endParaRPr>
          </a:p>
        </p:txBody>
      </p:sp>
      <p:graphicFrame>
        <p:nvGraphicFramePr>
          <p:cNvPr id="50179" name="Group 3"/>
          <p:cNvGraphicFramePr>
            <a:graphicFrameLocks noGrp="1"/>
          </p:cNvGraphicFramePr>
          <p:nvPr/>
        </p:nvGraphicFramePr>
        <p:xfrm>
          <a:off x="1600200" y="457200"/>
          <a:ext cx="6477000" cy="4876801"/>
        </p:xfrm>
        <a:graphic>
          <a:graphicData uri="http://schemas.openxmlformats.org/drawingml/2006/table">
            <a:tbl>
              <a:tblPr/>
              <a:tblGrid>
                <a:gridCol w="2443163"/>
                <a:gridCol w="4033837"/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return on investment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 new customers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 return on investment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 new customers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 return on investment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 new customers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819400" y="5562600"/>
            <a:ext cx="372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Example MOV Using Table Format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Goal 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Install new hardware and software to improve our customer service to world class levels.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Respond to 95% of our customers’ inquiries within 90 seconds with less than 5% callbacks about the same problem.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467100" y="3200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versus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Really Good Goal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87575"/>
            <a:ext cx="8229600" cy="1843088"/>
          </a:xfrm>
        </p:spPr>
        <p:txBody>
          <a:bodyPr/>
          <a:lstStyle/>
          <a:p>
            <a:pPr eaLnBrk="1" hangingPunct="1"/>
            <a:r>
              <a:rPr lang="en-US" sz="3600" smtClean="0"/>
              <a:t>Our goal is to land a man on the moon and return him safely by the end of the decade.</a:t>
            </a:r>
            <a:r>
              <a:rPr lang="en-US" smtClean="0"/>
              <a:t>                                                                             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8200" y="4419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John F. Kennedy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79629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Step 3: Identify Alternatives</a:t>
            </a:r>
          </a:p>
          <a:p>
            <a:pPr lvl="1" eaLnBrk="1" hangingPunct="1"/>
            <a:r>
              <a:rPr lang="en-US" dirty="0" smtClean="0"/>
              <a:t>Base Case Alternative</a:t>
            </a:r>
          </a:p>
          <a:p>
            <a:pPr lvl="1" eaLnBrk="1" hangingPunct="1"/>
            <a:r>
              <a:rPr lang="en-US" dirty="0" smtClean="0"/>
              <a:t>Possible Alternative Strategies</a:t>
            </a:r>
          </a:p>
          <a:p>
            <a:pPr lvl="2" eaLnBrk="1" hangingPunct="1"/>
            <a:r>
              <a:rPr lang="en-US" sz="2000" dirty="0" smtClean="0">
                <a:ea typeface="MS Mincho" panose="02020609040205080304" pitchFamily="49" charset="-128"/>
              </a:rPr>
              <a:t>Change existing process without investing in IT </a:t>
            </a:r>
          </a:p>
          <a:p>
            <a:pPr lvl="2" eaLnBrk="1" hangingPunct="1"/>
            <a:r>
              <a:rPr lang="en-US" sz="2000" dirty="0" smtClean="0">
                <a:ea typeface="MS Mincho" panose="02020609040205080304" pitchFamily="49" charset="-128"/>
              </a:rPr>
              <a:t>Adopt/Adapt systems from other organizational areas</a:t>
            </a:r>
          </a:p>
          <a:p>
            <a:pPr lvl="2" eaLnBrk="1" hangingPunct="1"/>
            <a:r>
              <a:rPr lang="en-US" sz="2000" dirty="0" smtClean="0">
                <a:ea typeface="MS Mincho" panose="02020609040205080304" pitchFamily="49" charset="-128"/>
              </a:rPr>
              <a:t>Reengineer Existing System</a:t>
            </a:r>
          </a:p>
          <a:p>
            <a:pPr lvl="2" eaLnBrk="1" hangingPunct="1"/>
            <a:r>
              <a:rPr lang="en-US" sz="2000" dirty="0" smtClean="0">
                <a:ea typeface="MS Mincho" panose="02020609040205080304" pitchFamily="49" charset="-128"/>
              </a:rPr>
              <a:t>Purchase off-the-shelf Applications package</a:t>
            </a:r>
          </a:p>
          <a:p>
            <a:pPr lvl="2" eaLnBrk="1" hangingPunct="1"/>
            <a:r>
              <a:rPr lang="en-US" sz="2000" dirty="0" smtClean="0">
                <a:ea typeface="MS Mincho" panose="02020609040205080304" pitchFamily="49" charset="-128"/>
              </a:rPr>
              <a:t>Custom Build New Solution</a:t>
            </a:r>
            <a:endParaRPr lang="en-US" sz="2000" dirty="0" smtClean="0">
              <a:cs typeface="Courier New" panose="02070309020205020404" pitchFamily="49" charset="0"/>
            </a:endParaRPr>
          </a:p>
          <a:p>
            <a:pPr lvl="2"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Step 4: Define Feasibility and Asses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Economic feasibility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Technical feasibility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Organizational feasibility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 feasibilities</a:t>
            </a:r>
            <a:endParaRPr lang="id-ID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Risk focus on</a:t>
            </a:r>
            <a:r>
              <a:rPr lang="id-ID" dirty="0" smtClean="0"/>
              <a:t> :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Identification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Assessment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2743200"/>
          </a:xfrm>
        </p:spPr>
        <p:txBody>
          <a:bodyPr/>
          <a:lstStyle/>
          <a:p>
            <a:pPr eaLnBrk="1" hangingPunct="1"/>
            <a:r>
              <a:rPr lang="en-US" dirty="0" smtClean="0"/>
              <a:t>Step 5: Define Total Cost of Ownership</a:t>
            </a:r>
          </a:p>
          <a:p>
            <a:pPr lvl="1" eaLnBrk="1" hangingPunct="1"/>
            <a:r>
              <a:rPr lang="en-US" dirty="0" smtClean="0"/>
              <a:t>Direct or Up-front costs</a:t>
            </a:r>
          </a:p>
          <a:p>
            <a:pPr lvl="1" eaLnBrk="1" hangingPunct="1"/>
            <a:r>
              <a:rPr lang="en-US" dirty="0" smtClean="0"/>
              <a:t>Ongoing Costs</a:t>
            </a:r>
          </a:p>
          <a:p>
            <a:pPr lvl="1" eaLnBrk="1" hangingPunct="1"/>
            <a:r>
              <a:rPr lang="en-US" dirty="0" smtClean="0"/>
              <a:t>Indirect Costs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Step 6: Define Total Benefits of Ownership</a:t>
            </a:r>
          </a:p>
          <a:p>
            <a:pPr lvl="1" eaLnBrk="1" hangingPunct="1"/>
            <a:r>
              <a:rPr lang="en-US" dirty="0" smtClean="0"/>
              <a:t>Increasing high-value work</a:t>
            </a:r>
          </a:p>
          <a:p>
            <a:pPr lvl="1" eaLnBrk="1" hangingPunct="1"/>
            <a:r>
              <a:rPr lang="en-US" dirty="0" smtClean="0"/>
              <a:t>Improving accuracy and efficiency</a:t>
            </a:r>
          </a:p>
          <a:p>
            <a:pPr lvl="1" eaLnBrk="1" hangingPunct="1"/>
            <a:r>
              <a:rPr lang="en-US" dirty="0" smtClean="0"/>
              <a:t>Improving decision-making</a:t>
            </a:r>
          </a:p>
          <a:p>
            <a:pPr lvl="1" eaLnBrk="1" hangingPunct="1"/>
            <a:r>
              <a:rPr lang="en-US" dirty="0" smtClean="0"/>
              <a:t>Improving customer service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Define what a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methodology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is and describe the role it serves in IT projects.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Identify the phases and infrastructure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that makes up the IT project methodology.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Develop and apply the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concept of a project</a:t>
            </a:r>
            <a:r>
              <a:rPr lang="en-US" sz="240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 measurable organizational value (MOV).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Describe and be able to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prepare a business case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Distinguish between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financial models and scoring models.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Describe the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project selection process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as well as the Balanced Scorecard approach.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Step 7: Analyze Alternatives using financial models and scoring models</a:t>
            </a:r>
          </a:p>
          <a:p>
            <a:pPr lvl="1" eaLnBrk="1" hangingPunct="1"/>
            <a:r>
              <a:rPr lang="en-US" dirty="0" smtClean="0"/>
              <a:t>Payback</a:t>
            </a:r>
            <a:r>
              <a:rPr lang="id-ID" dirty="0" smtClean="0"/>
              <a:t> :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		Payback Period = </a:t>
            </a:r>
            <a:r>
              <a:rPr lang="en-US" sz="2400" u="sng" dirty="0" smtClean="0"/>
              <a:t>Initial Investment</a:t>
            </a:r>
            <a:r>
              <a:rPr lang="en-US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		                               Net Cash Flow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		                          = </a:t>
            </a:r>
            <a:r>
              <a:rPr lang="en-US" sz="2400" u="sng" dirty="0" smtClean="0"/>
              <a:t>$100,000</a:t>
            </a:r>
            <a:r>
              <a:rPr lang="en-US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                     		        $20,000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		                          = 5 years</a:t>
            </a:r>
            <a:r>
              <a:rPr lang="en-US" sz="2000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105400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Break Even</a:t>
            </a:r>
            <a:r>
              <a:rPr lang="id-ID" sz="3200" dirty="0" smtClean="0"/>
              <a:t> :</a:t>
            </a:r>
            <a:endParaRPr lang="en-US" sz="32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30724" name="Group 4"/>
          <p:cNvGraphicFramePr>
            <a:graphicFrameLocks noGrp="1"/>
          </p:cNvGraphicFramePr>
          <p:nvPr/>
        </p:nvGraphicFramePr>
        <p:xfrm>
          <a:off x="1866900" y="2133600"/>
          <a:ext cx="5410200" cy="2494033"/>
        </p:xfrm>
        <a:graphic>
          <a:graphicData uri="http://schemas.openxmlformats.org/drawingml/2006/table">
            <a:tbl>
              <a:tblPr/>
              <a:tblGrid>
                <a:gridCol w="4483100"/>
                <a:gridCol w="927100"/>
              </a:tblGrid>
              <a:tr h="61269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Materials (putter head, shaft, grip, etc.)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$12.00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63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Labor (0.5 hours at $9.00/hr)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  4.50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9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Overhead (rent, insurance, utilities, taxes, etc.)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  8.50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63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$25.00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990600" y="4800600"/>
            <a:ext cx="78613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Verdana" panose="020B0604030504040204" pitchFamily="34" charset="0"/>
                <a:cs typeface="Times New Roman" panose="02020603050405020304" pitchFamily="18" charset="0"/>
              </a:rPr>
              <a:t>If you sell a golf putter for $30.00 and it costs $25.00 to make, you have a profit margin of $5.00:</a:t>
            </a:r>
          </a:p>
          <a:p>
            <a:endParaRPr lang="en-US" sz="16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600">
                <a:latin typeface="Verdana" panose="020B0604030504040204" pitchFamily="34" charset="0"/>
                <a:cs typeface="Times New Roman" panose="02020603050405020304" pitchFamily="18" charset="0"/>
              </a:rPr>
              <a:t>Breakeven Point = Initial Investment / Net Profit Margin</a:t>
            </a:r>
          </a:p>
          <a:p>
            <a:r>
              <a:rPr lang="en-US" sz="1600">
                <a:latin typeface="Verdana" panose="020B0604030504040204" pitchFamily="34" charset="0"/>
                <a:cs typeface="Times New Roman" panose="02020603050405020304" pitchFamily="18" charset="0"/>
              </a:rPr>
              <a:t>= $100,000 / $5.00</a:t>
            </a:r>
          </a:p>
          <a:p>
            <a:r>
              <a:rPr lang="en-US" sz="1600">
                <a:latin typeface="Verdana" panose="020B0604030504040204" pitchFamily="34" charset="0"/>
                <a:cs typeface="Times New Roman" panose="02020603050405020304" pitchFamily="18" charset="0"/>
              </a:rPr>
              <a:t>= 20,000 units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458200" cy="4495800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Return on Investment</a:t>
            </a:r>
            <a:r>
              <a:rPr lang="id-ID" sz="3200" dirty="0" smtClean="0"/>
              <a:t> :</a:t>
            </a:r>
            <a:endParaRPr lang="en-US" sz="3200" dirty="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" y="2286000"/>
            <a:ext cx="9144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Project ROI </a:t>
            </a: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=(total expected benefits – total expected costs)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                                      total expected costs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          = ($115,000 - $100,000)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                      $100,000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          = 15%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362200" y="2743200"/>
            <a:ext cx="670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590800" y="3733800"/>
            <a:ext cx="411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7788088" cy="609600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Net Present Value</a:t>
            </a:r>
            <a:r>
              <a:rPr lang="id-ID" sz="3200" dirty="0" smtClean="0"/>
              <a:t> :</a:t>
            </a:r>
            <a:endParaRPr lang="en-US" sz="32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32772" name="Group 4"/>
          <p:cNvGraphicFramePr>
            <a:graphicFrameLocks noGrp="1"/>
          </p:cNvGraphicFramePr>
          <p:nvPr/>
        </p:nvGraphicFramePr>
        <p:xfrm>
          <a:off x="457200" y="2133600"/>
          <a:ext cx="8305800" cy="2362200"/>
        </p:xfrm>
        <a:graphic>
          <a:graphicData uri="http://schemas.openxmlformats.org/drawingml/2006/table">
            <a:tbl>
              <a:tblPr/>
              <a:tblGrid>
                <a:gridCol w="2236788"/>
                <a:gridCol w="1336675"/>
                <a:gridCol w="1182687"/>
                <a:gridCol w="1184275"/>
                <a:gridCol w="1181100"/>
                <a:gridCol w="1184275"/>
              </a:tblGrid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Year 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 Cash Inflows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$150,000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$200,000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$250,000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$300,000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 Cash Outflows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$200,000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$85,000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$125,000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$150,000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$200,000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Net Cash Flow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($200,000)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$65,000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$75,000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$100,000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$100,000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1447800" y="4648200"/>
            <a:ext cx="56673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NPV = -I</a:t>
            </a:r>
            <a:r>
              <a:rPr lang="en-US" baseline="-25000" dirty="0">
                <a:solidFill>
                  <a:schemeClr val="tx2"/>
                </a:solidFill>
                <a:latin typeface="Verdana" panose="020B0604030504040204" pitchFamily="34" charset="0"/>
              </a:rPr>
              <a:t>0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 +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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</a:rPr>
              <a:t> (Net Cash Flow / (1 + r)</a:t>
            </a:r>
            <a:r>
              <a:rPr lang="en-US" baseline="30000" dirty="0">
                <a:solidFill>
                  <a:schemeClr val="tx2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t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)</a:t>
            </a:r>
          </a:p>
          <a:p>
            <a:pPr algn="ctr"/>
            <a:endParaRPr lang="en-US" i="1" dirty="0">
              <a:solidFill>
                <a:schemeClr val="tx2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i="1" dirty="0">
                <a:solidFill>
                  <a:schemeClr val="tx2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Where: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I = Total Cost or Investment of the Project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r = discount rate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t = time period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801100" cy="609600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Net Present Value</a:t>
            </a:r>
            <a:r>
              <a:rPr lang="id-ID" sz="3200" dirty="0" smtClean="0"/>
              <a:t> :</a:t>
            </a:r>
            <a:endParaRPr lang="en-US" sz="32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33796" name="Group 4"/>
          <p:cNvGraphicFramePr>
            <a:graphicFrameLocks noGrp="1"/>
          </p:cNvGraphicFramePr>
          <p:nvPr/>
        </p:nvGraphicFramePr>
        <p:xfrm>
          <a:off x="457200" y="2133600"/>
          <a:ext cx="8229600" cy="411638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011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Time Period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Calculation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Discounted Cash Flow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Year 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($200,000)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($200,000)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$65,000/(1 + .08)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$60,185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$75,000/(1 + .08)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$64,300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$100,000/(1 + .08)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$79,383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$100,000/(1 + .08)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$73,503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46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Net Present Value (NPV)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$77,371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0" y="0"/>
          <a:ext cx="9144000" cy="6848476"/>
        </p:xfrm>
        <a:graphic>
          <a:graphicData uri="http://schemas.openxmlformats.org/drawingml/2006/table">
            <a:tbl>
              <a:tblPr/>
              <a:tblGrid>
                <a:gridCol w="1676400"/>
                <a:gridCol w="2057400"/>
                <a:gridCol w="1143000"/>
                <a:gridCol w="1371600"/>
                <a:gridCol w="1447800"/>
                <a:gridCol w="1447800"/>
              </a:tblGrid>
              <a:tr h="57914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Criterion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Alternative 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Alternative 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Alternative 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7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ROI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Payback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NPV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30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Organizational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Alignment with strategic objectives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9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Likelihood of achieving project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 MOV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96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Availability of skilled team members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Maintainability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Time to develop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Risk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4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External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Customer satisfaction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4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Increased market share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 Score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2.65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4.85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6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171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17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Risk scores have a reverse scale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i.e., higher scores for risk imply lower levels of risk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924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Mincho" panose="02020609040205080304" pitchFamily="49" charset="-128"/>
              </a:rPr>
              <a:t>Developing the Business Case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343400"/>
          </a:xfrm>
        </p:spPr>
        <p:txBody>
          <a:bodyPr/>
          <a:lstStyle/>
          <a:p>
            <a:pPr eaLnBrk="1" hangingPunct="1"/>
            <a:r>
              <a:rPr lang="en-US" sz="3600" smtClean="0"/>
              <a:t>Step 8: Propose and Support the Recommendation</a:t>
            </a:r>
            <a:r>
              <a:rPr lang="en-US" smtClean="0"/>
              <a:t>                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Business Case Template</a:t>
            </a:r>
          </a:p>
        </p:txBody>
      </p:sp>
      <p:pic>
        <p:nvPicPr>
          <p:cNvPr id="38915" name="Picture 3" descr="c02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1" y="1371600"/>
            <a:ext cx="88470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Selection and Approval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IT Project Selection Process</a:t>
            </a:r>
          </a:p>
          <a:p>
            <a:pPr eaLnBrk="1" hangingPunct="1"/>
            <a:r>
              <a:rPr lang="en-US" smtClean="0"/>
              <a:t>The Project Selection Decision</a:t>
            </a:r>
          </a:p>
          <a:p>
            <a:pPr lvl="1" eaLnBrk="1" hangingPunct="1"/>
            <a:r>
              <a:rPr lang="en-US" smtClean="0"/>
              <a:t>IT project must map to organization goals</a:t>
            </a:r>
          </a:p>
          <a:p>
            <a:pPr lvl="1" eaLnBrk="1" hangingPunct="1"/>
            <a:r>
              <a:rPr lang="en-US" smtClean="0"/>
              <a:t>IT project must provide verifiable MOV</a:t>
            </a:r>
          </a:p>
          <a:p>
            <a:pPr lvl="1" eaLnBrk="1" hangingPunct="1"/>
            <a:r>
              <a:rPr lang="en-US" smtClean="0"/>
              <a:t>Selection should be based on diverse measures such as</a:t>
            </a:r>
          </a:p>
          <a:p>
            <a:pPr lvl="2" eaLnBrk="1" hangingPunct="1"/>
            <a:r>
              <a:rPr lang="en-US" smtClean="0"/>
              <a:t>tangible and intangible costs and benefits</a:t>
            </a:r>
          </a:p>
          <a:p>
            <a:pPr lvl="2" eaLnBrk="1" hangingPunct="1"/>
            <a:r>
              <a:rPr lang="en-US" smtClean="0"/>
              <a:t>various levels throughout the organization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Balanced Scorecard Approach</a:t>
            </a:r>
          </a:p>
        </p:txBody>
      </p:sp>
      <p:pic>
        <p:nvPicPr>
          <p:cNvPr id="40963" name="Picture 3" descr="c02f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0" y="1066800"/>
            <a:ext cx="6938780" cy="55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MS Mincho" panose="02020609040205080304" pitchFamily="49" charset="-128"/>
              </a:rPr>
              <a:t>Methodology</a:t>
            </a:r>
            <a:endParaRPr lang="en-US" smtClean="0"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z="2400" smtClean="0"/>
              <a:t>A strategic level plan for managing and controlling IT projects.</a:t>
            </a:r>
          </a:p>
          <a:p>
            <a:pPr eaLnBrk="1" hangingPunct="1"/>
            <a:r>
              <a:rPr lang="en-US" sz="2400" smtClean="0"/>
              <a:t>A template for initiating, planning and developing an information system.</a:t>
            </a:r>
          </a:p>
          <a:p>
            <a:pPr eaLnBrk="1" hangingPunct="1"/>
            <a:r>
              <a:rPr lang="en-US" sz="2400" smtClean="0"/>
              <a:t>Recommends:</a:t>
            </a:r>
          </a:p>
          <a:p>
            <a:pPr lvl="1" eaLnBrk="1" hangingPunct="1"/>
            <a:r>
              <a:rPr lang="en-US" sz="2000" smtClean="0"/>
              <a:t>phases</a:t>
            </a:r>
          </a:p>
          <a:p>
            <a:pPr lvl="1" eaLnBrk="1" hangingPunct="1"/>
            <a:r>
              <a:rPr lang="en-US" sz="2000" smtClean="0"/>
              <a:t>deliverables</a:t>
            </a:r>
          </a:p>
          <a:p>
            <a:pPr lvl="1" eaLnBrk="1" hangingPunct="1"/>
            <a:r>
              <a:rPr lang="en-US" sz="2000" smtClean="0"/>
              <a:t>processes</a:t>
            </a:r>
          </a:p>
          <a:p>
            <a:pPr lvl="1" eaLnBrk="1" hangingPunct="1"/>
            <a:r>
              <a:rPr lang="en-US" sz="2000" smtClean="0"/>
              <a:t>tools</a:t>
            </a:r>
          </a:p>
          <a:p>
            <a:pPr lvl="1" eaLnBrk="1" hangingPunct="1"/>
            <a:r>
              <a:rPr lang="en-US" sz="2000" smtClean="0"/>
              <a:t>knowledge areas </a:t>
            </a:r>
          </a:p>
          <a:p>
            <a:pPr eaLnBrk="1" hangingPunct="1"/>
            <a:r>
              <a:rPr lang="en-US" sz="2400" smtClean="0"/>
              <a:t>Must be flexible and include best “practices” learned from experiences over time.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Reasons Balanced Scorecard Approach Might Fail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Garamond" pitchFamily="18" charset="0"/>
                <a:ea typeface="MS Mincho" panose="02020609040205080304" pitchFamily="49" charset="-128"/>
              </a:rPr>
              <a:t>Non-financial variables incorrectly identified as primary drivers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Garamond" pitchFamily="18" charset="0"/>
                <a:ea typeface="MS Mincho" panose="02020609040205080304" pitchFamily="49" charset="-128"/>
              </a:rPr>
              <a:t>Metrics not properly defined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Garamond" pitchFamily="18" charset="0"/>
                <a:ea typeface="MS Mincho" panose="02020609040205080304" pitchFamily="49" charset="-128"/>
              </a:rPr>
              <a:t>Goals for improvements negotiated not based on requirements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Garamond" pitchFamily="18" charset="0"/>
                <a:ea typeface="MS Mincho" panose="02020609040205080304" pitchFamily="49" charset="-128"/>
              </a:rPr>
              <a:t>No systematic way to map high-level goals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Garamond" pitchFamily="18" charset="0"/>
                <a:ea typeface="MS Mincho" panose="02020609040205080304" pitchFamily="49" charset="-128"/>
              </a:rPr>
              <a:t>Reliance on trial and error as a methodology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Garamond" pitchFamily="18" charset="0"/>
                <a:ea typeface="MS Mincho" panose="02020609040205080304" pitchFamily="49" charset="-128"/>
              </a:rPr>
              <a:t>No quantitative linkage between non-financial and expected financial results</a:t>
            </a: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02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3900"/>
            <a:ext cx="560387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 and the Organization’s Scorecard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743200"/>
            <a:ext cx="6324600" cy="11430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id-ID" dirty="0" smtClean="0"/>
              <a:t>THANK YOU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55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n-US" smtClean="0"/>
              <a:t>An IT Project Methodology</a:t>
            </a:r>
          </a:p>
        </p:txBody>
      </p:sp>
      <p:pic>
        <p:nvPicPr>
          <p:cNvPr id="6147" name="Picture 3" descr="c02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Mincho" panose="02020609040205080304" pitchFamily="49" charset="-128"/>
              </a:rPr>
              <a:t>Phases</a:t>
            </a:r>
            <a:r>
              <a:rPr lang="en-US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Mincho" panose="02020609040205080304" pitchFamily="49" charset="-128"/>
              </a:rPr>
              <a:t>Phase 1: Conceptualize and Initialize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>
                <a:ea typeface="MS Mincho" panose="02020609040205080304" pitchFamily="49" charset="-128"/>
              </a:rPr>
              <a:t>Phase 2: Develop the Project Charter and Detailed Project Plan defined in terms of project</a:t>
            </a:r>
            <a:r>
              <a:rPr lang="en-US" smtClean="0">
                <a:latin typeface="Verdana" panose="020B0604030504040204" pitchFamily="34" charset="0"/>
                <a:ea typeface="MS Mincho" panose="02020609040205080304" pitchFamily="49" charset="-128"/>
              </a:rPr>
              <a:t>’</a:t>
            </a:r>
            <a:r>
              <a:rPr lang="en-US" smtClean="0">
                <a:ea typeface="MS Mincho" panose="02020609040205080304" pitchFamily="49" charset="-128"/>
              </a:rPr>
              <a:t>s:</a:t>
            </a:r>
          </a:p>
          <a:p>
            <a:pPr lvl="1" eaLnBrk="1" hangingPunct="1"/>
            <a:r>
              <a:rPr lang="en-US" smtClean="0"/>
              <a:t>scope</a:t>
            </a:r>
          </a:p>
          <a:p>
            <a:pPr lvl="1" eaLnBrk="1" hangingPunct="1"/>
            <a:r>
              <a:rPr lang="en-US" smtClean="0"/>
              <a:t>schedule</a:t>
            </a:r>
          </a:p>
          <a:p>
            <a:pPr lvl="1" eaLnBrk="1" hangingPunct="1"/>
            <a:r>
              <a:rPr lang="en-US" smtClean="0"/>
              <a:t>budget</a:t>
            </a:r>
          </a:p>
          <a:p>
            <a:pPr lvl="1" eaLnBrk="1" hangingPunct="1"/>
            <a:r>
              <a:rPr lang="en-US" smtClean="0"/>
              <a:t>quality objectives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Phases continued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MS Mincho" panose="02020609040205080304" pitchFamily="49" charset="-128"/>
              </a:rPr>
              <a:t>Phase 3: Execute and Control the Project using approach such as the SDLC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MS Mincho" panose="02020609040205080304" pitchFamily="49" charset="-128"/>
              </a:rPr>
              <a:t>Phase 4: Close Project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MS Mincho" panose="02020609040205080304" pitchFamily="49" charset="-128"/>
              </a:rPr>
              <a:t>Phase 5: Evaluate Project Success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MS Mincho" panose="02020609040205080304" pitchFamily="49" charset="-128"/>
              </a:rPr>
              <a:t>Post mortem by project manager and team of entire project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MS Mincho" panose="02020609040205080304" pitchFamily="49" charset="-128"/>
              </a:rPr>
              <a:t>Evaluation of team members by project manager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MS Mincho" panose="02020609040205080304" pitchFamily="49" charset="-128"/>
              </a:rPr>
              <a:t>Outside evaluation of project, project leader and team members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MS Mincho" panose="02020609040205080304" pitchFamily="49" charset="-128"/>
              </a:rPr>
              <a:t>Evaluate project</a:t>
            </a:r>
            <a:r>
              <a:rPr lang="en-US" sz="2400" smtClean="0">
                <a:latin typeface="Verdana" panose="020B0604030504040204" pitchFamily="34" charset="0"/>
                <a:ea typeface="MS Mincho" panose="02020609040205080304" pitchFamily="49" charset="-128"/>
              </a:rPr>
              <a:t>’</a:t>
            </a:r>
            <a:r>
              <a:rPr lang="en-US" sz="2400" smtClean="0">
                <a:ea typeface="MS Mincho" panose="02020609040205080304" pitchFamily="49" charset="-128"/>
              </a:rPr>
              <a:t>s organizational value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Mincho" panose="02020609040205080304" pitchFamily="49" charset="-128"/>
              </a:rPr>
              <a:t>IT Project Management Foundation</a:t>
            </a:r>
            <a:r>
              <a:rPr lang="en-US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70125"/>
            <a:ext cx="4033838" cy="3856038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MS Mincho" panose="02020609040205080304" pitchFamily="49" charset="-128"/>
              </a:rPr>
              <a:t>Project Management Processes</a:t>
            </a:r>
            <a:r>
              <a:rPr lang="en-US" sz="2800" smtClean="0"/>
              <a:t> </a:t>
            </a:r>
          </a:p>
          <a:p>
            <a:pPr lvl="1" eaLnBrk="1" hangingPunct="1"/>
            <a:r>
              <a:rPr lang="en-US" sz="2400" smtClean="0">
                <a:ea typeface="MS Mincho" panose="02020609040205080304" pitchFamily="49" charset="-128"/>
              </a:rPr>
              <a:t>Initiating processes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2400" smtClean="0">
                <a:ea typeface="MS Mincho" panose="02020609040205080304" pitchFamily="49" charset="-128"/>
              </a:rPr>
              <a:t>Planning processes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2400" smtClean="0">
                <a:ea typeface="MS Mincho" panose="02020609040205080304" pitchFamily="49" charset="-128"/>
              </a:rPr>
              <a:t>Executing processes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2400" smtClean="0">
                <a:ea typeface="MS Mincho" panose="02020609040205080304" pitchFamily="49" charset="-128"/>
              </a:rPr>
              <a:t>Controlling processes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2400" smtClean="0">
                <a:ea typeface="MS Mincho" panose="02020609040205080304" pitchFamily="49" charset="-128"/>
              </a:rPr>
              <a:t>Closing processes</a:t>
            </a:r>
          </a:p>
          <a:p>
            <a:pPr eaLnBrk="1" hangingPunct="1"/>
            <a:endParaRPr lang="en-US" sz="280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2270125"/>
            <a:ext cx="4033837" cy="3856038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MS Mincho" panose="02020609040205080304" pitchFamily="49" charset="-128"/>
              </a:rPr>
              <a:t>Project Objectives</a:t>
            </a:r>
            <a:r>
              <a:rPr lang="en-US" sz="2800" dirty="0" smtClean="0"/>
              <a:t> 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9221" name="Picture 5" descr="c02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3267075"/>
            <a:ext cx="39163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51025"/>
            <a:ext cx="8229600" cy="4275138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MS Mincho" panose="02020609040205080304" pitchFamily="49" charset="-128"/>
              </a:rPr>
              <a:t>Tools - </a:t>
            </a:r>
            <a:r>
              <a:rPr lang="en-US" sz="2800" dirty="0" smtClean="0"/>
              <a:t>e.g. CASE</a:t>
            </a:r>
            <a:r>
              <a:rPr lang="id-ID" sz="2800" dirty="0" smtClean="0"/>
              <a:t>, Visio, Microsoft Project, etc</a:t>
            </a:r>
            <a:endParaRPr lang="en-US" sz="2800" dirty="0" smtClean="0"/>
          </a:p>
          <a:p>
            <a:pPr eaLnBrk="1" hangingPunct="1"/>
            <a:r>
              <a:rPr lang="en-US" sz="2800" dirty="0" smtClean="0">
                <a:ea typeface="MS Mincho" panose="02020609040205080304" pitchFamily="49" charset="-128"/>
              </a:rPr>
              <a:t>Infrastructure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400" dirty="0" smtClean="0">
                <a:ea typeface="MS Mincho" panose="02020609040205080304" pitchFamily="49" charset="-128"/>
              </a:rPr>
              <a:t>Organizational Infrastructure</a:t>
            </a:r>
          </a:p>
          <a:p>
            <a:pPr lvl="1" eaLnBrk="1" hangingPunct="1"/>
            <a:r>
              <a:rPr lang="en-US" sz="2400" dirty="0" smtClean="0">
                <a:ea typeface="MS Mincho" panose="02020609040205080304" pitchFamily="49" charset="-128"/>
              </a:rPr>
              <a:t>Project Infrastructure </a:t>
            </a:r>
          </a:p>
          <a:p>
            <a:pPr lvl="2" eaLnBrk="1" hangingPunct="1"/>
            <a:r>
              <a:rPr lang="en-US" sz="2000" dirty="0" smtClean="0">
                <a:ea typeface="MS Mincho" panose="02020609040205080304" pitchFamily="49" charset="-128"/>
              </a:rPr>
              <a:t>Project Environment </a:t>
            </a:r>
          </a:p>
          <a:p>
            <a:pPr lvl="2" eaLnBrk="1" hangingPunct="1"/>
            <a:r>
              <a:rPr lang="en-US" sz="2000" dirty="0" smtClean="0">
                <a:ea typeface="MS Mincho" panose="02020609040205080304" pitchFamily="49" charset="-128"/>
              </a:rPr>
              <a:t>Roles and Responsibilities of team members </a:t>
            </a:r>
          </a:p>
          <a:p>
            <a:pPr lvl="2" eaLnBrk="1" hangingPunct="1"/>
            <a:r>
              <a:rPr lang="en-US" sz="2000" dirty="0" smtClean="0">
                <a:ea typeface="MS Mincho" panose="02020609040205080304" pitchFamily="49" charset="-128"/>
              </a:rPr>
              <a:t>Processes and Controls </a:t>
            </a:r>
          </a:p>
          <a:p>
            <a:pPr lvl="1" eaLnBrk="1" hangingPunct="1"/>
            <a:r>
              <a:rPr lang="en-US" sz="2400" dirty="0" smtClean="0">
                <a:ea typeface="MS Mincho" panose="02020609040205080304" pitchFamily="49" charset="-128"/>
              </a:rPr>
              <a:t>Technical Infrastructure </a:t>
            </a:r>
          </a:p>
          <a:p>
            <a:pPr eaLnBrk="1" hangingPunct="1"/>
            <a:r>
              <a:rPr lang="en-US" sz="2800" dirty="0" smtClean="0">
                <a:ea typeface="MS Mincho" panose="02020609040205080304" pitchFamily="49" charset="-128"/>
              </a:rPr>
              <a:t>Project Management Knowledge Areas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ea typeface="MS Mincho" panose="02020609040205080304" pitchFamily="49" charset="-128"/>
              </a:rPr>
              <a:t>IT Project Management Foundation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1411</Words>
  <Application>Microsoft Office PowerPoint</Application>
  <PresentationFormat>On-screen Show (4:3)</PresentationFormat>
  <Paragraphs>352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MS Mincho</vt:lpstr>
      <vt:lpstr>AGaramond</vt:lpstr>
      <vt:lpstr>Arial</vt:lpstr>
      <vt:lpstr>Courier New</vt:lpstr>
      <vt:lpstr>Symbol</vt:lpstr>
      <vt:lpstr>Times New Roman</vt:lpstr>
      <vt:lpstr>Verdana</vt:lpstr>
      <vt:lpstr>Wingdings</vt:lpstr>
      <vt:lpstr>Default Design</vt:lpstr>
      <vt:lpstr>Information Technology Project Management</vt:lpstr>
      <vt:lpstr>Chapter 2 Conceptualizing and Initializing The IT Project  (Business Case)</vt:lpstr>
      <vt:lpstr>Learning Objectives</vt:lpstr>
      <vt:lpstr>Methodology</vt:lpstr>
      <vt:lpstr>An IT Project Methodology</vt:lpstr>
      <vt:lpstr>Phases </vt:lpstr>
      <vt:lpstr>Phases continued</vt:lpstr>
      <vt:lpstr>IT Project Management Foundation </vt:lpstr>
      <vt:lpstr>IT Project Management Foundation </vt:lpstr>
      <vt:lpstr>The Business Case </vt:lpstr>
      <vt:lpstr> Process for Developing the Business Case</vt:lpstr>
      <vt:lpstr>Developing the Business Case</vt:lpstr>
      <vt:lpstr>Developing the Business Case</vt:lpstr>
      <vt:lpstr>Measurable Organizational Value (MOV)</vt:lpstr>
      <vt:lpstr>The IT Value Chain</vt:lpstr>
      <vt:lpstr>Process for Developing the MOV</vt:lpstr>
      <vt:lpstr>PowerPoint Presentation</vt:lpstr>
      <vt:lpstr>Process for Developing the MOV</vt:lpstr>
      <vt:lpstr>Process for Developing the MOV</vt:lpstr>
      <vt:lpstr>Process for Developing the MOV</vt:lpstr>
      <vt:lpstr>Process for Developing the MOV</vt:lpstr>
      <vt:lpstr>Process for Developing the MOV</vt:lpstr>
      <vt:lpstr>PowerPoint Presentation</vt:lpstr>
      <vt:lpstr>Project Goal ?</vt:lpstr>
      <vt:lpstr>A Really Good Goal</vt:lpstr>
      <vt:lpstr>Developing the Business Case</vt:lpstr>
      <vt:lpstr>Developing the Business Case</vt:lpstr>
      <vt:lpstr>Developing the Business Case</vt:lpstr>
      <vt:lpstr>Developing the Business Case</vt:lpstr>
      <vt:lpstr>Developing the Business Case</vt:lpstr>
      <vt:lpstr>Developing the Business Case</vt:lpstr>
      <vt:lpstr>Developing the Business Case</vt:lpstr>
      <vt:lpstr>Developing the Business Case</vt:lpstr>
      <vt:lpstr>Developing the Business Case</vt:lpstr>
      <vt:lpstr>PowerPoint Presentation</vt:lpstr>
      <vt:lpstr>Developing the Business Case</vt:lpstr>
      <vt:lpstr>Business Case Template</vt:lpstr>
      <vt:lpstr>Project Selection and Approval</vt:lpstr>
      <vt:lpstr>Balanced Scorecard Approach</vt:lpstr>
      <vt:lpstr>Reasons Balanced Scorecard Approach Might Fail</vt:lpstr>
      <vt:lpstr>MOV and the Organization’s Scorecard</vt:lpstr>
      <vt:lpstr>THANK YOU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Project Management</dc:title>
  <dc:creator>JTM; DGP</dc:creator>
  <cp:lastModifiedBy>Denny Ganjar Purnama</cp:lastModifiedBy>
  <cp:revision>17</cp:revision>
  <dcterms:created xsi:type="dcterms:W3CDTF">2005-10-13T16:49:33Z</dcterms:created>
  <dcterms:modified xsi:type="dcterms:W3CDTF">2014-04-02T02:51:03Z</dcterms:modified>
</cp:coreProperties>
</file>