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96" r:id="rId11"/>
    <p:sldId id="266" r:id="rId12"/>
    <p:sldId id="268" r:id="rId13"/>
    <p:sldId id="267" r:id="rId14"/>
    <p:sldId id="297" r:id="rId15"/>
    <p:sldId id="269" r:id="rId16"/>
    <p:sldId id="271" r:id="rId17"/>
    <p:sldId id="279" r:id="rId18"/>
    <p:sldId id="298" r:id="rId19"/>
    <p:sldId id="299" r:id="rId20"/>
    <p:sldId id="272" r:id="rId21"/>
    <p:sldId id="273" r:id="rId22"/>
    <p:sldId id="274" r:id="rId23"/>
    <p:sldId id="277" r:id="rId24"/>
    <p:sldId id="275" r:id="rId25"/>
    <p:sldId id="278" r:id="rId26"/>
    <p:sldId id="276" r:id="rId27"/>
    <p:sldId id="280" r:id="rId28"/>
    <p:sldId id="281" r:id="rId29"/>
    <p:sldId id="282" r:id="rId30"/>
    <p:sldId id="284" r:id="rId31"/>
    <p:sldId id="283" r:id="rId32"/>
    <p:sldId id="285" r:id="rId33"/>
    <p:sldId id="286" r:id="rId34"/>
    <p:sldId id="292" r:id="rId35"/>
    <p:sldId id="301" r:id="rId36"/>
    <p:sldId id="300" r:id="rId37"/>
    <p:sldId id="287" r:id="rId38"/>
    <p:sldId id="302" r:id="rId39"/>
    <p:sldId id="288" r:id="rId40"/>
    <p:sldId id="289" r:id="rId41"/>
    <p:sldId id="293" r:id="rId42"/>
    <p:sldId id="290" r:id="rId43"/>
    <p:sldId id="303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26">
            <a:extLst>
              <a:ext uri="{FF2B5EF4-FFF2-40B4-BE49-F238E27FC236}">
                <a16:creationId xmlns:a16="http://schemas.microsoft.com/office/drawing/2014/main" id="{947A0CEC-941A-43AC-B2E1-20627FF081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id-ID"/>
          </a:p>
        </p:txBody>
      </p:sp>
      <p:sp>
        <p:nvSpPr>
          <p:cNvPr id="104451" name="Rectangle 1027">
            <a:extLst>
              <a:ext uri="{FF2B5EF4-FFF2-40B4-BE49-F238E27FC236}">
                <a16:creationId xmlns:a16="http://schemas.microsoft.com/office/drawing/2014/main" id="{2B0C74C5-BF37-4E4C-BBC1-D02F7144823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id-ID"/>
          </a:p>
        </p:txBody>
      </p:sp>
      <p:sp>
        <p:nvSpPr>
          <p:cNvPr id="104452" name="Rectangle 1028">
            <a:extLst>
              <a:ext uri="{FF2B5EF4-FFF2-40B4-BE49-F238E27FC236}">
                <a16:creationId xmlns:a16="http://schemas.microsoft.com/office/drawing/2014/main" id="{81A000A6-9907-4273-B93F-CCE2AEE1B7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id-ID"/>
          </a:p>
        </p:txBody>
      </p:sp>
      <p:sp>
        <p:nvSpPr>
          <p:cNvPr id="104453" name="Rectangle 1029">
            <a:extLst>
              <a:ext uri="{FF2B5EF4-FFF2-40B4-BE49-F238E27FC236}">
                <a16:creationId xmlns:a16="http://schemas.microsoft.com/office/drawing/2014/main" id="{43FA00F8-5955-46B9-ACA5-235A036953B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284344-BD23-4114-BBB0-B5E13CC219B3}" type="slidenum">
              <a:rPr lang="en-US" altLang="id-ID"/>
              <a:pPr/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6B9D73C-3C76-4B4A-AF76-DA025849108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id-ID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54FC3AE-63BB-4B71-BFDC-5A102DFFEFE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id-ID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F0951CF-988C-422E-9B02-134551B31BD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25B49067-17AC-4A13-A6B9-A75DE7A420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text styles</a:t>
            </a:r>
          </a:p>
          <a:p>
            <a:pPr lvl="1"/>
            <a:r>
              <a:rPr lang="en-US" altLang="id-ID"/>
              <a:t>Second level</a:t>
            </a:r>
          </a:p>
          <a:p>
            <a:pPr lvl="2"/>
            <a:r>
              <a:rPr lang="en-US" altLang="id-ID"/>
              <a:t>Third level</a:t>
            </a:r>
          </a:p>
          <a:p>
            <a:pPr lvl="3"/>
            <a:r>
              <a:rPr lang="en-US" altLang="id-ID"/>
              <a:t>Fourth level</a:t>
            </a:r>
          </a:p>
          <a:p>
            <a:pPr lvl="4"/>
            <a:r>
              <a:rPr lang="en-US" altLang="id-ID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A8D725FC-1438-4CD4-A94B-51AA89F9EA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id-ID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60F9D951-EC68-44CB-ADC1-CFE90AB112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183048C8-33FA-4DD5-8548-17B66E313663}" type="slidenum">
              <a:rPr lang="en-US" altLang="id-ID"/>
              <a:pPr/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07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472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6435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2773"/>
            <a:ext cx="8229600" cy="5486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9"/>
            <a:ext cx="8121080" cy="35606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i="1" dirty="0" err="1">
                <a:solidFill>
                  <a:schemeClr val="bg1"/>
                </a:solidFill>
              </a:rPr>
              <a:t>Perancangan</a:t>
            </a:r>
            <a:r>
              <a:rPr lang="en-US" sz="1200" i="1" dirty="0">
                <a:solidFill>
                  <a:schemeClr val="bg1"/>
                </a:solidFill>
              </a:rPr>
              <a:t> Basis Data</a:t>
            </a:r>
          </a:p>
        </p:txBody>
      </p:sp>
    </p:spTree>
    <p:extLst>
      <p:ext uri="{BB962C8B-B14F-4D97-AF65-F5344CB8AC3E}">
        <p14:creationId xmlns:p14="http://schemas.microsoft.com/office/powerpoint/2010/main" val="249788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330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3391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1963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693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C815B4FD-92E0-4978-907F-923BCA868FE5}" type="datetimeFigureOut">
              <a:rPr lang="id-ID" smtClean="0"/>
              <a:t>22/11/2020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80596" y="726316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1126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339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11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71616" y="455873"/>
            <a:ext cx="8229600" cy="5486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5156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089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4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>
            <a:extLst>
              <a:ext uri="{FF2B5EF4-FFF2-40B4-BE49-F238E27FC236}">
                <a16:creationId xmlns:a16="http://schemas.microsoft.com/office/drawing/2014/main" id="{E66271C1-6660-4300-8872-024511E4CC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dirty="0"/>
              <a:t>Designing User Interfaces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FC3BC43-522B-48DB-AD2D-2981280256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id-ID" dirty="0"/>
              <a:t>Systems Analysis and Design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58A0D72A-8DBA-4A6F-8453-1ABD5B4D1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Advantages of Nested Menus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A188705-C45C-44CD-8281-BD356E3D49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 The advantages of nested menus are:</a:t>
            </a:r>
          </a:p>
          <a:p>
            <a:pPr lvl="1"/>
            <a:r>
              <a:rPr lang="en-US" altLang="id-ID"/>
              <a:t>Less cluttered screen.</a:t>
            </a:r>
          </a:p>
          <a:p>
            <a:pPr lvl="1"/>
            <a:r>
              <a:rPr lang="en-US" altLang="id-ID"/>
              <a:t>Eliminate menu options which do not interest a user.</a:t>
            </a:r>
          </a:p>
          <a:p>
            <a:pPr lvl="1"/>
            <a:r>
              <a:rPr lang="en-US" altLang="id-ID"/>
              <a:t>Allow users to move quickly through the program.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E03BD-759A-419C-A03C-30E63FF932A7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6DD9F-3F18-4C45-A688-2D0D90D3768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58C51-8E35-42DD-8B64-620A47582B2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1B7FA791-E366-464B-A479-7A7462C943CE}" type="slidenum">
              <a:rPr lang="en-US" altLang="id-ID"/>
              <a:pPr/>
              <a:t>10</a:t>
            </a:fld>
            <a:endParaRPr lang="en-US" altLang="id-ID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914CD63-4DD3-4396-BC42-E044DE6C2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Graphical User Interface (GUI) Menus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E2005E7-298A-4D53-B578-005C789BD4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 GUI menus guidelines:</a:t>
            </a:r>
          </a:p>
          <a:p>
            <a:pPr lvl="1"/>
            <a:r>
              <a:rPr lang="en-US" altLang="id-ID"/>
              <a:t>The main menu is always on the screen.</a:t>
            </a:r>
          </a:p>
          <a:p>
            <a:pPr lvl="1"/>
            <a:r>
              <a:rPr lang="en-US" altLang="id-ID"/>
              <a:t>The main menu uses single words.</a:t>
            </a:r>
          </a:p>
          <a:p>
            <a:pPr lvl="1"/>
            <a:r>
              <a:rPr lang="en-US" altLang="id-ID"/>
              <a:t>The main menu should have secondary menus grouped into similar features.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5A012-CFB3-40F5-92A9-4B067994D405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9A892-4311-44B4-A952-E5AB7C02757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03118-42FD-4B03-91FB-DC5DA308C4E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50BF4A00-0D1E-4FE5-A02F-0DA0EB19DD8E}" type="slidenum">
              <a:rPr lang="en-US" altLang="id-ID"/>
              <a:pPr/>
              <a:t>11</a:t>
            </a:fld>
            <a:endParaRPr lang="en-US" altLang="id-ID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03CB94D-E99F-4BB1-BF70-F26FBBF50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Graphical User Interface (GUI) Menus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D6BA65C-A4F4-491F-920B-9E036E7F92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 GUI menus guidelines (continued):</a:t>
            </a:r>
          </a:p>
          <a:p>
            <a:pPr lvl="1"/>
            <a:r>
              <a:rPr lang="en-US" altLang="id-ID"/>
              <a:t>The secondary drop-down menus often consist of more than one word.</a:t>
            </a:r>
          </a:p>
          <a:p>
            <a:pPr lvl="1"/>
            <a:r>
              <a:rPr lang="en-US" altLang="id-ID"/>
              <a:t>Secondary options perform actions or display additional menu options.</a:t>
            </a:r>
          </a:p>
          <a:p>
            <a:pPr lvl="1"/>
            <a:r>
              <a:rPr lang="en-US" altLang="id-ID"/>
              <a:t>Menu items in grey are unavailable for the current activity.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0067F-304A-467C-A4AD-231D97BF8505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0E901-D610-4C41-9A18-DA65A0CE4E6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8EFFF-1796-47A8-B779-7161F21BED2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49B2D865-C2AE-41E0-9DD2-246DD1D92140}" type="slidenum">
              <a:rPr lang="en-US" altLang="id-ID"/>
              <a:pPr/>
              <a:t>12</a:t>
            </a:fld>
            <a:endParaRPr lang="en-US" altLang="id-ID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5573E79-031B-46E0-AC82-D752C26D9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Form-Fill Interfaces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486CBAE-73DE-4B0C-8C26-26D4FF470A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Form-fill interfaces are onscreen forms displaying fields containing data items or parameters that need to be communicated to the user.</a:t>
            </a:r>
          </a:p>
          <a:p>
            <a:r>
              <a:rPr lang="en-US" altLang="id-ID"/>
              <a:t>Form-fill interfaces may be implemented using the Web.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86491-9B71-4165-BD2A-54F9B28C0333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B5563-54AF-49F2-B4F5-04DD50C87F9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B21AB-0B0C-4E15-A17C-5A5C48CECD8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6A89D1C1-F244-4351-AEFA-B688508C0636}" type="slidenum">
              <a:rPr lang="en-US" altLang="id-ID"/>
              <a:pPr/>
              <a:t>13</a:t>
            </a:fld>
            <a:endParaRPr lang="en-US" altLang="id-ID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F8F99D56-FFA2-4428-841D-5D4A29525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Advantages and Disadvantages of Web Forms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559D4E0F-DDCF-45E2-ABA6-E8F7360C67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sz="2800"/>
              <a:t>Advantages of using a Web-based form are:</a:t>
            </a:r>
          </a:p>
          <a:p>
            <a:pPr lvl="1"/>
            <a:r>
              <a:rPr lang="en-US" altLang="id-ID" sz="2400"/>
              <a:t>User enters the data.</a:t>
            </a:r>
          </a:p>
          <a:p>
            <a:pPr lvl="1"/>
            <a:r>
              <a:rPr lang="en-US" altLang="id-ID" sz="2400"/>
              <a:t>Data may be entered 24 hours a day, globally.</a:t>
            </a:r>
          </a:p>
          <a:p>
            <a:r>
              <a:rPr lang="en-US" altLang="id-ID" sz="2800"/>
              <a:t>Disadvantages of a Web-based form are:</a:t>
            </a:r>
          </a:p>
          <a:p>
            <a:pPr lvl="1"/>
            <a:r>
              <a:rPr lang="en-US" altLang="id-ID" sz="2400"/>
              <a:t>The experienced user may become impatient with input/output forms.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DC72F-C5E9-40AF-98A7-3D3D0EF22676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7E6B6-8810-437E-973B-D9F3DC2F644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D9D29-4E4F-4B0C-95F9-EB5F8B8AD29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5E3A4EBA-421C-4F1D-95DC-B3541233A19A}" type="slidenum">
              <a:rPr lang="en-US" altLang="id-ID"/>
              <a:pPr/>
              <a:t>14</a:t>
            </a:fld>
            <a:endParaRPr lang="en-US" altLang="id-ID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F573CA6-80CC-4301-9247-1F9B602B1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Command-Language Interfaces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E453C2E-37D0-47E8-B855-C04155E075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Allow the user to control the application with a series of keystrokes, commands, phrases, or some sequence of these.</a:t>
            </a:r>
          </a:p>
          <a:p>
            <a:r>
              <a:rPr lang="en-US" altLang="id-ID"/>
              <a:t>Require memorization of syntax rules.</a:t>
            </a:r>
          </a:p>
          <a:p>
            <a:r>
              <a:rPr lang="en-US" altLang="id-ID"/>
              <a:t>May be an obstacle for inexperienced users.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B7B82-F26D-4032-B4E0-F0E3819CE741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CD68E-222E-4B89-8818-C81BF69674F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6BD99-AF2A-4E88-BD0F-D05EFEEBCE4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B12DA639-4083-493E-B254-73EE38F15D4E}" type="slidenum">
              <a:rPr lang="en-US" altLang="id-ID"/>
              <a:pPr/>
              <a:t>15</a:t>
            </a:fld>
            <a:endParaRPr lang="en-US" altLang="id-ID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EAFA412-4B6F-4F40-82A5-E4B930203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Graphical User Interfaces (GUIs)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6634E5C-7871-4039-A4CB-7F683BFE52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Allow direct manipulation of the graphical representation on the screen.</a:t>
            </a:r>
          </a:p>
          <a:p>
            <a:pPr lvl="1"/>
            <a:r>
              <a:rPr lang="en-US" altLang="id-ID"/>
              <a:t>Can be accomplished with keyboard input, joystick, or mouse.</a:t>
            </a:r>
          </a:p>
          <a:p>
            <a:pPr lvl="1"/>
            <a:r>
              <a:rPr lang="en-US" altLang="id-ID"/>
              <a:t>Requires more system sophistication than other interfaces.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8385F-22BA-47CF-A275-B7001A890E53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15B83-210B-48F2-9CC3-CD4492463A0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9E20A-545B-4FEB-905B-66B1236FDF9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62436DF5-13CC-412B-B8F6-2C517A2F0A8B}" type="slidenum">
              <a:rPr lang="en-US" altLang="id-ID"/>
              <a:pPr/>
              <a:t>16</a:t>
            </a:fld>
            <a:endParaRPr lang="en-US" altLang="id-ID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87ABB64-4331-430A-A704-D51A315CD1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Voice or Speech Recognition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8C1C34D-B532-400A-AB00-FFEAF2D75F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/>
              <a:t>Voice or speech recognition systems are developing rapidly</a:t>
            </a:r>
          </a:p>
          <a:p>
            <a:pPr>
              <a:lnSpc>
                <a:spcPct val="90000"/>
              </a:lnSpc>
            </a:pPr>
            <a:r>
              <a:rPr lang="en-US" altLang="id-ID"/>
              <a:t>There are two different types of voice recognition: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Continuous speech systems, allowing for dictation.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Speaker independence, so people can enter commands or words at a given workstation.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04298-7529-4409-B297-C590A74FA57F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0A4EA-5900-438E-8070-7C1299D7927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0F568-B161-4E95-B421-1641440F3EA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BEDF8AA8-6F23-40FB-B30D-2F1FD11B6F21}" type="slidenum">
              <a:rPr lang="en-US" altLang="id-ID"/>
              <a:pPr/>
              <a:t>17</a:t>
            </a:fld>
            <a:endParaRPr lang="en-US" altLang="id-ID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147BD51E-7722-48A4-B5FF-D3B17B8E95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Evaluating User Interfaces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ACCA5C67-F4D9-4A7F-9C43-211C64E4FE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The five useful standards in evaluating the interfaces are:</a:t>
            </a:r>
          </a:p>
          <a:p>
            <a:pPr lvl="1"/>
            <a:r>
              <a:rPr lang="en-US" altLang="id-ID"/>
              <a:t>The training period for users should be acceptably short.</a:t>
            </a:r>
          </a:p>
          <a:p>
            <a:pPr lvl="1"/>
            <a:r>
              <a:rPr lang="en-US" altLang="id-ID"/>
              <a:t>Users early in their training should be able to enter commands without thinking about them, or referring to a help menu or manual.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4BEAF-BDFE-4B8E-8E1C-55DDFBAEE70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9AB02-898F-46B1-8BFB-B7D68849EB0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727F8-0276-4BFF-BC5A-A05948CF82E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60007FD8-B4E8-43BC-9ECC-13C9500F19C3}" type="slidenum">
              <a:rPr lang="en-US" altLang="id-ID"/>
              <a:pPr/>
              <a:t>18</a:t>
            </a:fld>
            <a:endParaRPr lang="en-US" altLang="id-ID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EE374AA-1C9E-480C-AB90-AE164EFA5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Evaluating User Interfaces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82F87113-7FC1-4FA0-A19E-7BBBF7BFFA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 sz="2800"/>
              <a:t>  The five useful standards in evaluating the interfaces are (continued):</a:t>
            </a:r>
          </a:p>
          <a:p>
            <a:pPr lvl="1"/>
            <a:r>
              <a:rPr lang="en-US" altLang="id-ID" sz="2400"/>
              <a:t>The interface should be seamless so that errors are few, and those that do occur are not occurring because of poor design.</a:t>
            </a:r>
          </a:p>
          <a:p>
            <a:pPr lvl="1"/>
            <a:r>
              <a:rPr lang="en-US" altLang="id-ID" sz="2400"/>
              <a:t>Time necessary for users and the system to bounce back from errors should be short.</a:t>
            </a:r>
          </a:p>
          <a:p>
            <a:pPr lvl="1"/>
            <a:r>
              <a:rPr lang="en-US" altLang="id-ID" sz="2400"/>
              <a:t>Infrequent users should be able to relearn the system quickly.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FFA12-0CE7-4DEB-8BB1-B3FD281A5073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31320-EE22-4877-95C3-B0DA3A2FBB4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37D70-EB41-48AE-9FAD-BCF6310B4C5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C466269D-BB71-4BFB-86C4-854832531035}" type="slidenum">
              <a:rPr lang="en-US" altLang="id-ID"/>
              <a:pPr/>
              <a:t>19</a:t>
            </a:fld>
            <a:endParaRPr lang="en-US" alt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extLst>
              <a:ext uri="{FF2B5EF4-FFF2-40B4-BE49-F238E27FC236}">
                <a16:creationId xmlns:a16="http://schemas.microsoft.com/office/drawing/2014/main" id="{F7A04C93-5CE6-48A8-AD02-26A08ED79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Major Topics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E1C2DF9-04FC-49D7-8D52-8B574CA0E6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User interfaces</a:t>
            </a:r>
          </a:p>
          <a:p>
            <a:r>
              <a:rPr lang="en-US" altLang="id-ID"/>
              <a:t>Dialogue guidelines</a:t>
            </a:r>
          </a:p>
          <a:p>
            <a:r>
              <a:rPr lang="en-US" altLang="id-ID"/>
              <a:t>Feedback</a:t>
            </a:r>
          </a:p>
          <a:p>
            <a:r>
              <a:rPr lang="en-US" altLang="id-ID"/>
              <a:t>Help</a:t>
            </a:r>
          </a:p>
          <a:p>
            <a:r>
              <a:rPr lang="en-US" altLang="id-ID"/>
              <a:t>Ecommerce dialogue</a:t>
            </a:r>
          </a:p>
          <a:p>
            <a:r>
              <a:rPr lang="en-US" altLang="id-ID"/>
              <a:t>Data mining</a:t>
            </a:r>
          </a:p>
          <a:p>
            <a:r>
              <a:rPr lang="en-US" altLang="id-ID"/>
              <a:t>Ergonomics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5FCD6-B92C-4DBB-81E0-86E3A4BFAEBF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2D8F5-3664-41C1-8220-507125A8062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20891-2A05-4EB4-8B14-A43B96B110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A0986CA7-83C7-48C0-BB77-59E71E0E902E}" type="slidenum">
              <a:rPr lang="en-US" altLang="id-ID"/>
              <a:pPr/>
              <a:t>2</a:t>
            </a:fld>
            <a:endParaRPr lang="en-US" altLang="id-ID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DD5CF50-F8DD-4F85-99D5-CD9BCB428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Dialog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E4A1AB7-735D-4119-B05E-B9045B77DE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Dialog is the communication between a person and the computer</a:t>
            </a:r>
          </a:p>
          <a:p>
            <a:r>
              <a:rPr lang="en-US" altLang="id-ID"/>
              <a:t>Three key points to be considered are:</a:t>
            </a:r>
          </a:p>
          <a:p>
            <a:pPr lvl="1"/>
            <a:r>
              <a:rPr lang="en-US" altLang="id-ID"/>
              <a:t>Meaningful communication.</a:t>
            </a:r>
          </a:p>
          <a:p>
            <a:pPr lvl="1"/>
            <a:r>
              <a:rPr lang="en-US" altLang="id-ID"/>
              <a:t>Minimal user action.</a:t>
            </a:r>
          </a:p>
          <a:p>
            <a:pPr lvl="1"/>
            <a:r>
              <a:rPr lang="en-US" altLang="id-ID"/>
              <a:t>Standard operation and consistency.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E8464-CCF9-4CE1-BAE5-831188FD4434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10D4E-517B-4629-BE88-626C5E7F34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2CD58-9060-4DFE-9BB0-1007D050D3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D27984E1-A99A-498D-8723-496E713033BD}" type="slidenum">
              <a:rPr lang="en-US" altLang="id-ID"/>
              <a:pPr/>
              <a:t>20</a:t>
            </a:fld>
            <a:endParaRPr lang="en-US" altLang="id-ID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39BCCF4-481A-4ED8-A480-7460D27A8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Communication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D7EFD8B-3242-4BC4-9F90-D83BB7E32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Communication means that the user understands the information that is being presented</a:t>
            </a:r>
          </a:p>
          <a:p>
            <a:r>
              <a:rPr lang="en-US" altLang="id-ID"/>
              <a:t>Users with less skill require a greater amount of communication</a:t>
            </a:r>
          </a:p>
          <a:p>
            <a:r>
              <a:rPr lang="en-US" altLang="id-ID"/>
              <a:t>Provide easy to use help screens</a:t>
            </a:r>
          </a:p>
          <a:p>
            <a:r>
              <a:rPr lang="en-US" altLang="id-ID"/>
              <a:t>Often these contain hyperlinks to other related help topics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6FCDD-DD69-49EC-8481-CD3AB9E9E517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75CE8-66A2-47B8-A4AE-E555F34D2E1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470B-D129-4C6E-BAFB-50064FE2C47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EEA69345-B944-48F8-B979-16D5AEC753CC}" type="slidenum">
              <a:rPr lang="en-US" altLang="id-ID"/>
              <a:pPr/>
              <a:t>21</a:t>
            </a:fld>
            <a:endParaRPr lang="en-US" altLang="id-ID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B5F72BC-7C10-4837-B1A4-8972A7D2A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Minimal User Action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1944BA1-C85C-4EEC-9F0F-6D43ADD6E1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 Minimal user action is achieved by:</a:t>
            </a:r>
          </a:p>
          <a:p>
            <a:pPr lvl="1"/>
            <a:r>
              <a:rPr lang="en-US" altLang="id-ID"/>
              <a:t>Entering codes instead of code meanings.</a:t>
            </a:r>
          </a:p>
          <a:p>
            <a:pPr lvl="1"/>
            <a:r>
              <a:rPr lang="en-US" altLang="id-ID"/>
              <a:t>Enter only data that are not stored on files.</a:t>
            </a:r>
          </a:p>
          <a:p>
            <a:pPr lvl="1"/>
            <a:r>
              <a:rPr lang="en-US" altLang="id-ID"/>
              <a:t>Not requiring users to enter editing characters.</a:t>
            </a:r>
          </a:p>
          <a:p>
            <a:pPr lvl="1"/>
            <a:r>
              <a:rPr lang="en-US" altLang="id-ID"/>
              <a:t>Supplying default values on entry screens.</a:t>
            </a:r>
          </a:p>
          <a:p>
            <a:pPr lvl="1"/>
            <a:r>
              <a:rPr lang="en-US" altLang="id-ID"/>
              <a:t>Providing inquiry, change, or delete programs with short entry fields.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3CA8-AEAD-4F49-BC69-E08305E4EB4D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7CCF6-A9F6-4382-BC32-C1BCFDD1695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0F504-32F0-4E03-AF61-9CFC67FC840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3ABBFE83-1471-4648-B195-21CC5A52307D}" type="slidenum">
              <a:rPr lang="en-US" altLang="id-ID"/>
              <a:pPr/>
              <a:t>22</a:t>
            </a:fld>
            <a:endParaRPr lang="en-US" altLang="id-ID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8877F38-C2B7-4498-AE72-FE9773DD9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Minimal User Action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3A10C7D-5005-4D1F-A224-68867E78EF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Minimal user action is achieved by:</a:t>
            </a:r>
          </a:p>
          <a:p>
            <a:pPr>
              <a:buClr>
                <a:srgbClr val="CC0000"/>
              </a:buClr>
            </a:pPr>
            <a:r>
              <a:rPr lang="en-US" altLang="id-ID"/>
              <a:t>   </a:t>
            </a:r>
            <a:r>
              <a:rPr lang="en-US" altLang="id-ID" sz="2800"/>
              <a:t>Providing keystrokes for selecting menu options that are normally selected using a mouse</a:t>
            </a:r>
          </a:p>
          <a:p>
            <a:pPr>
              <a:buClr>
                <a:srgbClr val="CC0000"/>
              </a:buClr>
            </a:pPr>
            <a:r>
              <a:rPr lang="en-US" altLang="id-ID"/>
              <a:t>Selecting codes from a pull-down menu on a GUI screen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2D251-DB73-4C20-BCC4-2C1C30FF7932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8DAFB-1902-4671-897E-BEB96907AAC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DA695-7CE0-4332-9F38-9601C32418B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733F15B6-9862-4DC8-A391-2A2CAFD6A457}" type="slidenum">
              <a:rPr lang="en-US" altLang="id-ID"/>
              <a:pPr/>
              <a:t>23</a:t>
            </a:fld>
            <a:endParaRPr lang="en-US" altLang="id-ID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C575E40-4191-4F49-9DE8-9C154CAC3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Standard Operation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20ED0F7-12B6-4FC3-818A-335869FBD1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Standard operation is achieved by:</a:t>
            </a:r>
          </a:p>
          <a:p>
            <a:pPr lvl="1"/>
            <a:r>
              <a:rPr lang="en-US" altLang="id-ID"/>
              <a:t>Keeping header and footer information in the same locations for all screens.</a:t>
            </a:r>
          </a:p>
          <a:p>
            <a:pPr lvl="1"/>
            <a:r>
              <a:rPr lang="en-US" altLang="id-ID"/>
              <a:t>Using the same keystrokes to exit a program.</a:t>
            </a:r>
          </a:p>
          <a:p>
            <a:pPr lvl="1"/>
            <a:r>
              <a:rPr lang="en-US" altLang="id-ID"/>
              <a:t>Using the same keystroke to cancel a transaction.</a:t>
            </a:r>
          </a:p>
          <a:p>
            <a:pPr lvl="1"/>
            <a:r>
              <a:rPr lang="en-US" altLang="id-ID"/>
              <a:t>Using a standard key for obtaining help.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2386D-F8A7-468D-AC8A-885447C84AFD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0583-DFED-4471-97DB-8D7336D73E9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61F6F-895A-48F0-8AB4-533C7D7072E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C6872136-BF84-4BEF-B820-A605DA5AC0E4}" type="slidenum">
              <a:rPr lang="en-US" altLang="id-ID"/>
              <a:pPr/>
              <a:t>24</a:t>
            </a:fld>
            <a:endParaRPr lang="en-US" altLang="id-ID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1807D5C-512E-4B2A-88B5-5CA88CFF8B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Standard Operation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D1B0598-E698-43CE-837F-6FF5E601EE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sz="2800"/>
              <a:t>Standard operation is achieved by (continued):</a:t>
            </a:r>
          </a:p>
          <a:p>
            <a:pPr lvl="1">
              <a:lnSpc>
                <a:spcPct val="90000"/>
              </a:lnSpc>
            </a:pPr>
            <a:r>
              <a:rPr lang="en-US" altLang="id-ID" sz="2400"/>
              <a:t>Standardized use of icons when using graphical user interface screens.</a:t>
            </a:r>
          </a:p>
          <a:p>
            <a:pPr lvl="1">
              <a:lnSpc>
                <a:spcPct val="90000"/>
              </a:lnSpc>
            </a:pPr>
            <a:r>
              <a:rPr lang="en-US" altLang="id-ID" sz="2400"/>
              <a:t>Consistent use of terminology within a screen or Web site.</a:t>
            </a:r>
          </a:p>
          <a:p>
            <a:pPr lvl="1">
              <a:lnSpc>
                <a:spcPct val="90000"/>
              </a:lnSpc>
            </a:pPr>
            <a:r>
              <a:rPr lang="en-US" altLang="id-ID" sz="2400"/>
              <a:t>Providing a consistent way to navigate through the dialog.</a:t>
            </a:r>
          </a:p>
          <a:p>
            <a:pPr lvl="1">
              <a:lnSpc>
                <a:spcPct val="90000"/>
              </a:lnSpc>
            </a:pPr>
            <a:r>
              <a:rPr lang="en-US" altLang="id-ID" sz="2400"/>
              <a:t>Consistent font alignment, size, and color on a Web page.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DF366-62CA-454E-8D62-4BFB4202C43D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7D40-DDDD-4B9C-916D-5C2AA63FE3D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56E7E-05FA-4AD1-BF08-BA7A14FE8DC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A83FBDFF-89F6-49B0-A333-3781DA45FFB9}" type="slidenum">
              <a:rPr lang="en-US" altLang="id-ID"/>
              <a:pPr/>
              <a:t>25</a:t>
            </a:fld>
            <a:endParaRPr lang="en-US" altLang="id-ID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8559DD8-B054-4C00-B54A-57772CAA5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Tab Control Dialogue Boxes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B1324F0-17CF-468E-A115-C0AFB06D9C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Tab control dialog boxes are a feature of GUI design.</a:t>
            </a:r>
          </a:p>
          <a:p>
            <a:r>
              <a:rPr lang="en-US" altLang="id-ID"/>
              <a:t>They should have logically grouped functions on each tab.</a:t>
            </a:r>
          </a:p>
          <a:p>
            <a:r>
              <a:rPr lang="en-US" altLang="id-ID"/>
              <a:t>Each tab dialog box should have OK, Cancel or Apply, and perhaps Help buttons.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AC8A8-D493-4727-B7CB-27F3A2B84422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9F004-B49F-4563-8C23-D4865222786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56D79-382F-4DC2-AFEF-9303A69F4FD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B71BC2CB-ECEA-499B-B348-2AD6BA67F1F1}" type="slidenum">
              <a:rPr lang="en-US" altLang="id-ID"/>
              <a:pPr/>
              <a:t>26</a:t>
            </a:fld>
            <a:endParaRPr lang="en-US" altLang="id-ID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FAF2C82-A5D0-43AA-AAF8-A54975A65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Feedback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5560410-5A06-418B-85DF-148AE03259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All systems require feedback in order to monitor and change behavior by:</a:t>
            </a:r>
          </a:p>
          <a:p>
            <a:pPr lvl="1"/>
            <a:r>
              <a:rPr lang="en-US" altLang="id-ID"/>
              <a:t>Comparing current behavior with predetermined goals.</a:t>
            </a:r>
          </a:p>
          <a:p>
            <a:pPr lvl="1"/>
            <a:r>
              <a:rPr lang="en-US" altLang="id-ID"/>
              <a:t>Giving back information describing the gap between actual and intended performance.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64A6A-C771-465F-A51F-49C0CEECAC9C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C5C43-3E79-4F52-A3B2-8500A8574A0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0893F-1AE2-4463-A0B3-9B599025789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832937EB-A72E-44CE-9BA2-524C51771F05}" type="slidenum">
              <a:rPr lang="en-US" altLang="id-ID"/>
              <a:pPr/>
              <a:t>27</a:t>
            </a:fld>
            <a:endParaRPr lang="en-US" altLang="id-ID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5C1449CC-8DCC-4132-BBC3-14272EFF60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Types of Feedback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84F6743-420F-4C84-B6FA-42468408F4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19200" y="18288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id-ID" sz="2800"/>
              <a:t>  Feedback to the user is necessary in seven distinct situations:</a:t>
            </a:r>
          </a:p>
          <a:p>
            <a:pPr lvl="1"/>
            <a:r>
              <a:rPr lang="en-US" altLang="id-ID" sz="2400"/>
              <a:t>The computer has accepted the input.</a:t>
            </a:r>
          </a:p>
          <a:p>
            <a:pPr lvl="1"/>
            <a:r>
              <a:rPr lang="en-US" altLang="id-ID" sz="2400"/>
              <a:t>The input is in the correct form.</a:t>
            </a:r>
          </a:p>
          <a:p>
            <a:pPr lvl="1"/>
            <a:r>
              <a:rPr lang="en-US" altLang="id-ID" sz="2400"/>
              <a:t>The input is not in the correct form.</a:t>
            </a:r>
          </a:p>
          <a:p>
            <a:pPr lvl="1"/>
            <a:r>
              <a:rPr lang="en-US" altLang="id-ID" sz="2400"/>
              <a:t>There will be a delay in processing.</a:t>
            </a:r>
          </a:p>
          <a:p>
            <a:pPr lvl="1"/>
            <a:r>
              <a:rPr lang="en-US" altLang="id-ID" sz="2400"/>
              <a:t>The request has been completed.</a:t>
            </a:r>
          </a:p>
          <a:p>
            <a:pPr lvl="1"/>
            <a:r>
              <a:rPr lang="en-US" altLang="id-ID" sz="2400"/>
              <a:t>The computer cannot complete the request.</a:t>
            </a:r>
          </a:p>
          <a:p>
            <a:pPr lvl="1"/>
            <a:r>
              <a:rPr lang="en-US" altLang="id-ID" sz="2400"/>
              <a:t>More detailed feedback is available.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A9BC2-1683-41A8-83B0-26DF8512237F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2000F-00E1-4F70-B3E7-74C7C45F157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077E6-FBAD-4F84-9D52-588E7FC544E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A615CE2D-77EB-4A0D-A95F-9FB055AE8795}" type="slidenum">
              <a:rPr lang="en-US" altLang="id-ID"/>
              <a:pPr/>
              <a:t>28</a:t>
            </a:fld>
            <a:endParaRPr lang="en-US" altLang="id-ID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4DAD3883-3050-47EB-AC5F-5735EF889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Program Help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DB8F5AF-9F0C-4A1B-836A-83FD4067A4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Program help comes in a variety of ways:</a:t>
            </a:r>
          </a:p>
          <a:p>
            <a:pPr lvl="1"/>
            <a:r>
              <a:rPr lang="en-US" altLang="id-ID"/>
              <a:t>Pressing a function key, such as F1.</a:t>
            </a:r>
          </a:p>
          <a:p>
            <a:pPr lvl="1"/>
            <a:r>
              <a:rPr lang="en-US" altLang="id-ID"/>
              <a:t>A GUI pull-down menu.</a:t>
            </a:r>
          </a:p>
          <a:p>
            <a:pPr lvl="1"/>
            <a:r>
              <a:rPr lang="en-US" altLang="id-ID"/>
              <a:t>Context-sensitive help, specific for the operation being performed.</a:t>
            </a:r>
          </a:p>
          <a:p>
            <a:pPr lvl="1"/>
            <a:r>
              <a:rPr lang="en-US" altLang="id-ID"/>
              <a:t>Iconic help, obtained when a cursor is left over an icon for a few seconds.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8AA85-7C33-4AC9-B60F-367F6D4B1FF0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28DB1-264D-49E3-828B-411E97A60BC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3C4B6-2953-4F88-8846-C5895BF6313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1EDBF5CB-43AA-4DB5-A5BA-A57FAF1B2FC1}" type="slidenum">
              <a:rPr lang="en-US" altLang="id-ID"/>
              <a:pPr/>
              <a:t>29</a:t>
            </a:fld>
            <a:endParaRPr lang="en-US" altLang="id-ID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72BD2516-983D-49C1-A238-4029E1184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The User Interface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6AAC0254-ED2E-49AD-9A2C-65AEAC49A5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The user interface is the system that helps users communicate with the computer system and/or the application system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DD3ED-E101-4904-88FA-AFB9D181CC3A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D6FE3-F48B-4435-97D1-E3F16E2B255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E7B0B-CD77-4F5A-A422-6F1AB7254F8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D41ED513-A725-4464-9144-90854D2DF938}" type="slidenum">
              <a:rPr lang="en-US" altLang="id-ID"/>
              <a:pPr/>
              <a:t>3</a:t>
            </a:fld>
            <a:endParaRPr lang="en-US" altLang="id-ID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0ED83548-FB8F-4DD2-989E-4A9AAB9A2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Program Help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37216E5-F456-425C-A814-25482125CD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id-ID" sz="2800"/>
              <a:t>  Program help comes in a variety of ways (continued):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en-US" altLang="id-ID" sz="2800"/>
              <a:t> Wizards, which provide a series of questions and answers when trying to perform an operation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en-US" altLang="id-ID" sz="2800"/>
              <a:t>Telephone help desks provided by the software manufacturer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en-US" altLang="id-ID" sz="2800"/>
              <a:t>Software forums on nation wide bulletin boards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D2FF4-1172-48BF-A629-03F1888DE37D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45CF0-EE71-4667-94BB-6B836FBD04F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2D702-C3F8-4085-9971-60D942BDF5E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29006750-08FA-43FA-879D-32DD65C0CC91}" type="slidenum">
              <a:rPr lang="en-US" altLang="id-ID"/>
              <a:pPr/>
              <a:t>30</a:t>
            </a:fld>
            <a:endParaRPr lang="en-US" altLang="id-ID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BE96630-511A-48FA-9E2E-4159AC827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Ecommerce Dialog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04D03A39-FCB3-4F9C-A155-34E5AF66C2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Extra considerations are needed when developing ecommerce Web sites.</a:t>
            </a:r>
          </a:p>
          <a:p>
            <a:r>
              <a:rPr lang="en-US" altLang="id-ID"/>
              <a:t>Feedback needs to be solicited from customers, using either of two methods:</a:t>
            </a:r>
          </a:p>
          <a:p>
            <a:pPr lvl="1"/>
            <a:r>
              <a:rPr lang="en-US" altLang="id-ID"/>
              <a:t>Launch the user’s email program.</a:t>
            </a:r>
          </a:p>
          <a:p>
            <a:pPr lvl="1"/>
            <a:r>
              <a:rPr lang="en-US" altLang="id-ID"/>
              <a:t>Create a blank feedback template with a submit button labeled “feedback”.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8BC2D-F28E-44EE-ADA6-5C39A73C39E9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77976-CE60-43A7-9185-EB7482B230B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BEB23-4B45-4848-9926-B4EA37A4C96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F77AB02A-EAC5-4D41-9C8C-EAF88E8DBD19}" type="slidenum">
              <a:rPr lang="en-US" altLang="id-ID"/>
              <a:pPr/>
              <a:t>31</a:t>
            </a:fld>
            <a:endParaRPr lang="en-US" altLang="id-ID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50C591E7-3612-4C47-9571-04D00C4E8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Intuitive Navigation for Ecommerce Sites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5C4DE808-465A-4E4E-BC60-CFBE970BC5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 sz="2800"/>
              <a:t> Intuitive navigation should be designed for:</a:t>
            </a:r>
          </a:p>
          <a:p>
            <a:pPr lvl="1"/>
            <a:r>
              <a:rPr lang="en-US" altLang="id-ID" sz="2400"/>
              <a:t>Creating a rollover menu.</a:t>
            </a:r>
          </a:p>
          <a:p>
            <a:pPr lvl="1"/>
            <a:r>
              <a:rPr lang="en-US" altLang="id-ID" sz="2400"/>
              <a:t>Building a collection of hierarchical links.</a:t>
            </a:r>
          </a:p>
          <a:p>
            <a:pPr lvl="1"/>
            <a:r>
              <a:rPr lang="en-US" altLang="id-ID" sz="2400"/>
              <a:t>Placing a site map on the home page and emphasizing the link to it from every page on the site.</a:t>
            </a:r>
          </a:p>
          <a:p>
            <a:pPr lvl="1"/>
            <a:r>
              <a:rPr lang="en-US" altLang="id-ID" sz="2400"/>
              <a:t>Placing a navigational bar on every inside page that repeats the categories used on the entry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8F7F-9B97-4911-AC4F-C466B1AFED9D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BADE-AE47-43AC-AD10-2DF6770E19A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40846-0E24-49F7-82E8-5CD19CF61B1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A306983F-0F96-4F12-8594-C4E4C8268654}" type="slidenum">
              <a:rPr lang="en-US" altLang="id-ID"/>
              <a:pPr/>
              <a:t>32</a:t>
            </a:fld>
            <a:endParaRPr lang="en-US" altLang="id-ID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882C052D-F4B3-4FD8-9126-EF0431282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Types of Queries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7647FD8-1ACE-4CFA-915A-77C1C215FA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The six different types of queries are :</a:t>
            </a:r>
          </a:p>
          <a:p>
            <a:pPr lvl="1"/>
            <a:r>
              <a:rPr lang="en-US" altLang="id-ID"/>
              <a:t>Obtain specified data for a particular entity.</a:t>
            </a:r>
          </a:p>
          <a:p>
            <a:pPr lvl="1"/>
            <a:r>
              <a:rPr lang="en-US" altLang="id-ID"/>
              <a:t>Find a group of entities that have certain characteristics.</a:t>
            </a:r>
          </a:p>
          <a:p>
            <a:pPr lvl="1"/>
            <a:r>
              <a:rPr lang="en-US" altLang="id-ID"/>
              <a:t>Find attributes for an entity for certain characteristics.</a:t>
            </a:r>
          </a:p>
          <a:p>
            <a:pPr lvl="1"/>
            <a:r>
              <a:rPr lang="en-US" altLang="id-ID"/>
              <a:t>Display all the attributes for a certain entity.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558F7-5204-4358-961B-43795D39FB5A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91AF5-9CBF-4D5A-9870-6C752B9B16F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078DF-4CAD-4FB3-BF57-F8A2FA6EA00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2C032B93-1823-4920-BC0D-CCF68C8075E7}" type="slidenum">
              <a:rPr lang="en-US" altLang="id-ID"/>
              <a:pPr/>
              <a:t>33</a:t>
            </a:fld>
            <a:endParaRPr lang="en-US" altLang="id-ID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1CC7C59A-7046-47B8-9392-EFB8429C31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Types of Queries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3952360C-27E1-48F6-B8B9-42035A7C29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The different types of queries are (continued):</a:t>
            </a:r>
          </a:p>
          <a:p>
            <a:pPr lvl="1"/>
            <a:r>
              <a:rPr lang="en-US" altLang="id-ID"/>
              <a:t>Find all entities with a certain characteristic.</a:t>
            </a:r>
          </a:p>
          <a:p>
            <a:pPr lvl="1"/>
            <a:r>
              <a:rPr lang="en-US" altLang="id-ID"/>
              <a:t>List attributes for all entities for certain characteristics.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C4D93-3332-4F09-B9DB-66356191101B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44F4F-8437-4590-8A68-61B372929DF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16351-5077-4FFC-8E99-7C96017C0C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7531AA65-6F47-4969-BF1A-6DA30C8E5195}" type="slidenum">
              <a:rPr lang="en-US" altLang="id-ID"/>
              <a:pPr/>
              <a:t>34</a:t>
            </a:fld>
            <a:endParaRPr lang="en-US" altLang="id-ID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F9D07212-B1D4-49A8-B766-D5FE9D2FC2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Entities, Attributes, and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32411-36E2-4394-9198-45F8F3DC990B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27A96-8A73-4B27-8057-56508C5373E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86BFF-6A41-48C5-82C4-BC539885828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31C07CE5-AF63-4771-B66B-3C0A7868BF60}" type="slidenum">
              <a:rPr lang="en-US" altLang="id-ID"/>
              <a:pPr/>
              <a:t>35</a:t>
            </a:fld>
            <a:endParaRPr lang="en-US" altLang="id-ID"/>
          </a:p>
        </p:txBody>
      </p:sp>
      <p:pic>
        <p:nvPicPr>
          <p:cNvPr id="99333" name="Picture 5">
            <a:extLst>
              <a:ext uri="{FF2B5EF4-FFF2-40B4-BE49-F238E27FC236}">
                <a16:creationId xmlns:a16="http://schemas.microsoft.com/office/drawing/2014/main" id="{570310D0-CBA1-49F2-8199-06EF406A0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8988"/>
            <a:ext cx="5638800" cy="422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30F3CD4B-468E-4368-BA42-6792D4ACF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Query Notation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A4D82D74-4EB6-4B12-9F40-1EB2CCB704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id-ID"/>
              <a:t>  V is value, E is entity, A is attributes, variables in parentheses are given: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Query type 1: V  &lt;---  (E,A)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Query type 2: E  &lt;---  (V,A)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Query type 3: A  &lt;---  (V,E)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Query type 4: V  &lt;---  (E, all A)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Query type 5: E  &lt;---  (V, all A)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Query type 6: A  &lt;---  (V, all 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DAB5C-EB05-4BDD-8048-0AD9FC02D305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85B07-8D73-498C-A709-DAE4857EE2F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13CC2-6318-4CD6-AA73-3FDC39E9714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77358287-32DF-4EBC-B7F3-1C7DBFCA6FB0}" type="slidenum">
              <a:rPr lang="en-US" altLang="id-ID"/>
              <a:pPr/>
              <a:t>36</a:t>
            </a:fld>
            <a:endParaRPr lang="en-US" altLang="id-ID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59C831AC-EDAF-41FB-B64F-51EA38C65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Methods for Implementing Queries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19A68854-9DAE-45E6-A1B1-B59F0569A4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id-ID"/>
              <a:t>  There are two methods for implementing database queries: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Query By Example (QBE), which allows users to select fields and specify conditions using a grid.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Structured Query Language (SQL), which uses a series of keywords and commands to select the rows and columns that should be displayed.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5188B-3AE4-4927-823A-2EE876F852B7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4823C-DD89-403F-A8FC-8177B02E608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524C9-7656-4186-8085-1B9D47AA97C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6AAE90A2-D31F-43D1-AA6B-6ABB6E0B99AA}" type="slidenum">
              <a:rPr lang="en-US" altLang="id-ID"/>
              <a:pPr/>
              <a:t>37</a:t>
            </a:fld>
            <a:endParaRPr lang="en-US" altLang="id-ID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021681D5-E28A-4C57-ACBF-4B19B46EC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SQL Example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EC639-0A04-45AA-8F0E-6675636C4E5B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5C6F6-105B-443C-B474-B9C3614F443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9ACDD-E06A-484B-A774-71BD3D63CA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8E0C723B-FF8C-4936-A29B-57695729D991}" type="slidenum">
              <a:rPr lang="en-US" altLang="id-ID"/>
              <a:pPr/>
              <a:t>38</a:t>
            </a:fld>
            <a:endParaRPr lang="en-US" altLang="id-ID"/>
          </a:p>
        </p:txBody>
      </p:sp>
      <p:pic>
        <p:nvPicPr>
          <p:cNvPr id="100357" name="Picture 5">
            <a:extLst>
              <a:ext uri="{FF2B5EF4-FFF2-40B4-BE49-F238E27FC236}">
                <a16:creationId xmlns:a16="http://schemas.microsoft.com/office/drawing/2014/main" id="{453321F0-D6F2-4BC6-B76F-6D55450D0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3" y="1951038"/>
            <a:ext cx="4471987" cy="433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EB48A988-B632-4F85-871B-AF4F740D3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Parameter Queries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F15633F-6DAD-42B2-BA31-D0ED9787C0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A parameter query allows users to enter a value to select records without changing the query syntax.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42135-2CD5-4FCC-A5CB-6B82D98483A1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1F471-28A9-4D9A-AEA3-AC27DD7FDA4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B65B7-F20F-46D7-ADA0-065C65299A1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30196126-2FA7-44DA-BB9C-C8F608D5E4C4}" type="slidenum">
              <a:rPr lang="en-US" altLang="id-ID"/>
              <a:pPr/>
              <a:t>39</a:t>
            </a:fld>
            <a:endParaRPr lang="en-US" alt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B7072F3-FAF2-43A0-8894-BFEFEC442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User Interface Design Objectives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DA2DD1D-48E3-4320-94D2-5887A3EBEB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 dirty="0"/>
              <a:t>  To design a better user interface, use the following objectives:</a:t>
            </a:r>
          </a:p>
          <a:p>
            <a:pPr lvl="1"/>
            <a:r>
              <a:rPr lang="en-US" altLang="id-ID" dirty="0"/>
              <a:t>Match the user interface to the task.</a:t>
            </a:r>
          </a:p>
          <a:p>
            <a:pPr lvl="1"/>
            <a:r>
              <a:rPr lang="en-US" altLang="id-ID" dirty="0"/>
              <a:t>Make the user interface efficient.</a:t>
            </a:r>
          </a:p>
          <a:p>
            <a:pPr lvl="1"/>
            <a:r>
              <a:rPr lang="en-US" altLang="id-ID" dirty="0"/>
              <a:t>Provide appropriate feedback to users.</a:t>
            </a:r>
          </a:p>
          <a:p>
            <a:pPr lvl="1"/>
            <a:r>
              <a:rPr lang="en-US" altLang="id-ID" dirty="0"/>
              <a:t>Generate usable queries.</a:t>
            </a:r>
          </a:p>
          <a:p>
            <a:pPr lvl="1"/>
            <a:r>
              <a:rPr lang="en-US" altLang="id-ID" dirty="0"/>
              <a:t>Improve productivity of knowledge workers.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AA0FA-53EB-46B5-BEEA-73CD87D5ECD6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4F336-FED0-44C8-B010-2C4C740CFDD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0946B-5E8D-4527-8B67-4E4FCF1E1A3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6315B64A-58D3-467D-AEA6-B68063B47176}" type="slidenum">
              <a:rPr lang="en-US" altLang="id-ID"/>
              <a:pPr/>
              <a:t>4</a:t>
            </a:fld>
            <a:endParaRPr lang="en-US" altLang="id-ID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7B78EB96-3AC1-4E57-B454-C0CACB106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Web Searches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9153F977-9A97-41BD-A0FF-1388135316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Web searches uses search engines to answer a query.</a:t>
            </a:r>
          </a:p>
          <a:p>
            <a:r>
              <a:rPr lang="en-US" altLang="id-ID"/>
              <a:t>Guidelines for searching the Web are:</a:t>
            </a:r>
          </a:p>
          <a:p>
            <a:pPr lvl="1"/>
            <a:r>
              <a:rPr lang="en-US" altLang="id-ID"/>
              <a:t>Decide whether to search or surf the Web.</a:t>
            </a:r>
          </a:p>
          <a:p>
            <a:pPr lvl="1"/>
            <a:r>
              <a:rPr lang="en-US" altLang="id-ID"/>
              <a:t>Think of the key terms before searching.</a:t>
            </a:r>
          </a:p>
          <a:p>
            <a:pPr lvl="1"/>
            <a:r>
              <a:rPr lang="en-US" altLang="id-ID"/>
              <a:t>Construct the search questions logically, with attention to the use of AND and OR search logic.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A8A68-3D6E-4718-AFA4-317D0D36FA07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58738-EAB7-4332-96EC-85B4D5D6AB7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98D7D-AD62-4FE4-BA66-DB869D41DC1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5829A155-0217-4DBC-A23E-CC221BDD8344}" type="slidenum">
              <a:rPr lang="en-US" altLang="id-ID"/>
              <a:pPr/>
              <a:t>40</a:t>
            </a:fld>
            <a:endParaRPr lang="en-US" altLang="id-ID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0A1A34B7-BAA0-4C3D-8466-F45332F73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Web Searches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625F18A-44BA-40AD-89AB-D03D336CF2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Guidelines for searching the Web are (continued):</a:t>
            </a:r>
          </a:p>
          <a:p>
            <a:pPr lvl="1"/>
            <a:r>
              <a:rPr lang="en-US" altLang="id-ID"/>
              <a:t>Use a metasearch engine that saves your searches</a:t>
            </a:r>
          </a:p>
          <a:p>
            <a:pPr lvl="1"/>
            <a:r>
              <a:rPr lang="en-US" altLang="id-ID"/>
              <a:t>Use a search engine that informs you of changes in the Web sites you select</a:t>
            </a:r>
          </a:p>
          <a:p>
            <a:pPr lvl="1"/>
            <a:r>
              <a:rPr lang="en-US" altLang="id-ID"/>
              <a:t>Look for new search engines periodically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83032-D74E-471C-9586-E57D04F51419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7DAD0-B2F9-46EB-8459-BF761CCDFFC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E35F6-258E-4198-9406-428B40E4D90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3E979A56-EF89-447B-AB22-902C6B147118}" type="slidenum">
              <a:rPr lang="en-US" altLang="id-ID"/>
              <a:pPr/>
              <a:t>41</a:t>
            </a:fld>
            <a:endParaRPr lang="en-US" altLang="id-ID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25421C3D-52EF-41CD-A60A-DB8661054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Data Mining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D486236-8F86-44FC-8CEE-B46F22E00E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Data mining is gathering a large amount of information about a person and their habits and using that information as a predictor of future behavior.</a:t>
            </a:r>
          </a:p>
          <a:p>
            <a:r>
              <a:rPr lang="en-US" altLang="id-ID"/>
              <a:t>It must be carefully and ethically used to avoid infringing on an individual’s privacy.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84FC9-6E49-4B37-B6BC-C0ABE4BB1907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87A6E-BAAB-4CBA-8E7E-5CC2FC48207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C8297-1962-404F-9F54-96FFB5423F6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FB651957-237C-470F-AB8E-9CA27CA93366}" type="slidenum">
              <a:rPr lang="en-US" altLang="id-ID"/>
              <a:pPr/>
              <a:t>42</a:t>
            </a:fld>
            <a:endParaRPr lang="en-US" altLang="id-ID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1C0DB177-3063-46F0-A9A0-74C3887E0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Data Mining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5EDBB-F0A3-47BC-AE35-15C7B182A8C5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990DB-98C8-4731-8C34-ED0B110E6CE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C1DCD-86F0-4B94-965B-2CF50FF2947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74283596-E078-4FC4-BFE1-9CA7789DA16A}" type="slidenum">
              <a:rPr lang="en-US" altLang="id-ID"/>
              <a:pPr/>
              <a:t>43</a:t>
            </a:fld>
            <a:endParaRPr lang="en-US" altLang="id-ID"/>
          </a:p>
        </p:txBody>
      </p:sp>
      <p:pic>
        <p:nvPicPr>
          <p:cNvPr id="102405" name="Picture 5">
            <a:extLst>
              <a:ext uri="{FF2B5EF4-FFF2-40B4-BE49-F238E27FC236}">
                <a16:creationId xmlns:a16="http://schemas.microsoft.com/office/drawing/2014/main" id="{91EFE2AF-E86F-4E49-B2DF-F7C8D5425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3911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1E3129E-DACF-4D02-9F04-16F3A78E3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Components of the User Interface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D55EB9D-29AD-453D-80CC-68C3128744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The user interface has two main components:</a:t>
            </a:r>
          </a:p>
          <a:p>
            <a:pPr lvl="1"/>
            <a:r>
              <a:rPr lang="en-US" altLang="id-ID"/>
              <a:t>Presentation language, which is the computer-to-human part of the transaction.</a:t>
            </a:r>
          </a:p>
          <a:p>
            <a:pPr lvl="1"/>
            <a:r>
              <a:rPr lang="en-US" altLang="id-ID"/>
              <a:t>Action language that characterizes the human-to-computer portion.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30720-1F38-41B2-84CA-0AB378E15E03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AA456-7D85-4856-B88F-22871322FBB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A536A-C2BF-4A3E-A1B4-D4B5777D8D8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01F67357-E0B5-4497-AE72-4A3DD5F2DAFC}" type="slidenum">
              <a:rPr lang="en-US" altLang="id-ID"/>
              <a:pPr/>
              <a:t>5</a:t>
            </a:fld>
            <a:endParaRPr lang="en-US" altLang="id-ID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626E489-4F4D-41B4-97B1-FA76342C1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Types of User Interfaces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B37613D-7BD0-44AE-BDB3-FF065E06C1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id-ID"/>
              <a:t>  There are several types of user interfaces: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Natural-language interfaces.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Question-and-answer interfaces.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A menu interface.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Form-fill interfaces.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Command-language interfaces.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Graphical User Interfaces (GUIs).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EBDDC-D750-461B-B2A8-E67683B8E497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AD8E6-60DB-40E8-B875-C3CAA3BFA7C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B4F09-0FC2-45C3-9225-584C8C7210C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E6C3BAE4-5BCD-4929-8AF7-2C0E91AEC9CE}" type="slidenum">
              <a:rPr lang="en-US" altLang="id-ID"/>
              <a:pPr/>
              <a:t>6</a:t>
            </a:fld>
            <a:endParaRPr lang="en-US" altLang="id-ID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65AAEBF-7C70-4DBD-AEAD-3D059309D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Natural-Language Interfaces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7132C41-C05B-4C7B-B250-92D6FEF32E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id-ID"/>
              <a:t>  Natural-language interfaces permit users to interact with the computer in their everyday or "natural" language.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157B3-44C3-423F-901D-10200662FFE0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F41CD-8240-45A8-AD47-86196D2795E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B74FA-0C93-4224-ADB9-1D52D3D1033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CF70DCBF-0C8B-46A2-A5D7-5D16479AFC16}" type="slidenum">
              <a:rPr lang="en-US" altLang="id-ID"/>
              <a:pPr/>
              <a:t>7</a:t>
            </a:fld>
            <a:endParaRPr lang="en-US" altLang="id-ID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192EC76-4B6E-4D48-B698-06DDF13C2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Question-and-Answer Interfaces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0FFFD5A-1AED-4C09-85B6-99E4D06BCD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id-ID"/>
              <a:t>The computer displays a question for the user on the screen.</a:t>
            </a:r>
          </a:p>
          <a:p>
            <a:pPr lvl="1"/>
            <a:r>
              <a:rPr lang="en-US" altLang="id-ID"/>
              <a:t>The user enters an answer via the keyboard or a mouse click.</a:t>
            </a:r>
          </a:p>
          <a:p>
            <a:pPr lvl="1"/>
            <a:r>
              <a:rPr lang="en-US" altLang="id-ID"/>
              <a:t>The computer acts on that input information in a preprogrammed manner.</a:t>
            </a:r>
          </a:p>
          <a:p>
            <a:pPr lvl="1"/>
            <a:r>
              <a:rPr lang="en-US" altLang="id-ID"/>
              <a:t>New users may find the question-and-answer interface most comfortable.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00688-4401-45F7-AB75-0170EF72099B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873F7-AB4D-42EE-9334-F1DAA721BB7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C3167-471C-4843-8E55-061D329507B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1C26ABC9-016E-4351-A240-8028288DDA47}" type="slidenum">
              <a:rPr lang="en-US" altLang="id-ID"/>
              <a:pPr/>
              <a:t>8</a:t>
            </a:fld>
            <a:endParaRPr lang="en-US" altLang="id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7067847-4EEB-4A8B-8DF1-F63698ED7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id-ID"/>
              <a:t>A Menu Interface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5152853-B5AE-44C0-980A-17E9942F8C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/>
              <a:t>A menu interface, that provides the user with an onscreen list of available selections.</a:t>
            </a:r>
          </a:p>
          <a:p>
            <a:r>
              <a:rPr lang="en-US" altLang="id-ID"/>
              <a:t>A nested menu is a menu that can be reached through another menu.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D2BA5-A34E-492F-8C27-2CFE7D179420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24600"/>
            <a:ext cx="19050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AC28C-2774-457C-8173-284A5D2BFA9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484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altLang="id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7DF24-DBB4-43DA-BC4A-FAF8E30251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14-</a:t>
            </a:r>
            <a:fld id="{F6A0D0B1-25A0-47C5-AABB-1628DEB538DA}" type="slidenum">
              <a:rPr lang="en-US" altLang="id-ID"/>
              <a:pPr/>
              <a:t>9</a:t>
            </a:fld>
            <a:endParaRPr lang="en-US" altLang="id-ID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1751</Words>
  <Application>Microsoft Office PowerPoint</Application>
  <PresentationFormat>On-screen Show (4:3)</PresentationFormat>
  <Paragraphs>243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Times New Roman</vt:lpstr>
      <vt:lpstr>Tahoma</vt:lpstr>
      <vt:lpstr>Wingdings</vt:lpstr>
      <vt:lpstr>Urban</vt:lpstr>
      <vt:lpstr>Designing User Interfaces</vt:lpstr>
      <vt:lpstr>Major Topics</vt:lpstr>
      <vt:lpstr>The User Interface</vt:lpstr>
      <vt:lpstr>User Interface Design Objectives </vt:lpstr>
      <vt:lpstr>Components of the User Interface</vt:lpstr>
      <vt:lpstr>Types of User Interfaces</vt:lpstr>
      <vt:lpstr>Natural-Language Interfaces</vt:lpstr>
      <vt:lpstr>Question-and-Answer Interfaces</vt:lpstr>
      <vt:lpstr>A Menu Interface</vt:lpstr>
      <vt:lpstr>Advantages of Nested Menus</vt:lpstr>
      <vt:lpstr>Graphical User Interface (GUI) Menus</vt:lpstr>
      <vt:lpstr>Graphical User Interface (GUI) Menus </vt:lpstr>
      <vt:lpstr>Form-Fill Interfaces</vt:lpstr>
      <vt:lpstr>Advantages and Disadvantages of Web Forms</vt:lpstr>
      <vt:lpstr>Command-Language Interfaces</vt:lpstr>
      <vt:lpstr>Graphical User Interfaces (GUIs)</vt:lpstr>
      <vt:lpstr>Voice or Speech Recognition</vt:lpstr>
      <vt:lpstr>Evaluating User Interfaces</vt:lpstr>
      <vt:lpstr>Evaluating User Interfaces</vt:lpstr>
      <vt:lpstr>Dialog</vt:lpstr>
      <vt:lpstr>Communication</vt:lpstr>
      <vt:lpstr>Minimal User Action</vt:lpstr>
      <vt:lpstr>Minimal User Action</vt:lpstr>
      <vt:lpstr>Standard Operation</vt:lpstr>
      <vt:lpstr>Standard Operation</vt:lpstr>
      <vt:lpstr>Tab Control Dialogue Boxes</vt:lpstr>
      <vt:lpstr>Feedback</vt:lpstr>
      <vt:lpstr>Types of Feedback</vt:lpstr>
      <vt:lpstr>Program Help</vt:lpstr>
      <vt:lpstr>Program Help</vt:lpstr>
      <vt:lpstr>Ecommerce Dialog</vt:lpstr>
      <vt:lpstr>Intuitive Navigation for Ecommerce Sites</vt:lpstr>
      <vt:lpstr>Types of Queries</vt:lpstr>
      <vt:lpstr>Types of Queries</vt:lpstr>
      <vt:lpstr>Entities, Attributes, and Values</vt:lpstr>
      <vt:lpstr>Query Notation</vt:lpstr>
      <vt:lpstr>Methods for Implementing Queries</vt:lpstr>
      <vt:lpstr>SQL Example</vt:lpstr>
      <vt:lpstr>Parameter Queries</vt:lpstr>
      <vt:lpstr>Web Searches</vt:lpstr>
      <vt:lpstr>Web Searches</vt:lpstr>
      <vt:lpstr>Data Mining</vt:lpstr>
      <vt:lpstr>Data Mining</vt:lpstr>
    </vt:vector>
  </TitlesOfParts>
  <Company>MATC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18 Designing The User Interface</dc:title>
  <dc:creator>Allen Schmidt</dc:creator>
  <cp:lastModifiedBy>Marcello Singadji</cp:lastModifiedBy>
  <cp:revision>41</cp:revision>
  <dcterms:created xsi:type="dcterms:W3CDTF">2001-06-11T21:02:05Z</dcterms:created>
  <dcterms:modified xsi:type="dcterms:W3CDTF">2020-11-22T15:22:08Z</dcterms:modified>
</cp:coreProperties>
</file>