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90" r:id="rId21"/>
    <p:sldId id="28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94"/>
    <a:srgbClr val="595A6D"/>
    <a:srgbClr val="606174"/>
    <a:srgbClr val="6C6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14" autoAdjust="0"/>
  </p:normalViewPr>
  <p:slideViewPr>
    <p:cSldViewPr>
      <p:cViewPr varScale="1">
        <p:scale>
          <a:sx n="54" d="100"/>
          <a:sy n="54" d="100"/>
        </p:scale>
        <p:origin x="127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10/03/2016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Kelebihan</a:t>
            </a:r>
            <a:r>
              <a:rPr lang="id-ID" baseline="0" dirty="0" smtClean="0"/>
              <a:t> dan kekurangan Komputer?</a:t>
            </a:r>
          </a:p>
          <a:p>
            <a:r>
              <a:rPr lang="id-ID" dirty="0" smtClean="0"/>
              <a:t>Kelebihan</a:t>
            </a:r>
            <a:r>
              <a:rPr lang="id-ID" baseline="0" dirty="0" smtClean="0"/>
              <a:t> dan kekurangan Manusia?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Dapat siswa memberikan contoh-contoh bagaimana TI telah menantang beberapa bidang etika, kehidupan sosial, atau pengaturan hukum?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63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692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63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0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1617" y="1922418"/>
            <a:ext cx="12204681" cy="45719"/>
            <a:chOff x="-12681" y="1772810"/>
            <a:chExt cx="12204681" cy="15773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455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556791"/>
            <a:ext cx="1219200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  <a:latin typeface="Eras Medium ITC" panose="020B0602030504020804" pitchFamily="34" charset="0"/>
              </a:defRPr>
            </a:lvl2pPr>
            <a:lvl3pPr>
              <a:buClr>
                <a:srgbClr val="C00000"/>
              </a:buClr>
              <a:defRPr>
                <a:solidFill>
                  <a:srgbClr val="C00000"/>
                </a:solidFill>
                <a:latin typeface="Eras Medium ITC" panose="020B0602030504020804" pitchFamily="34" charset="0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75000"/>
                  </a:schemeClr>
                </a:solidFill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6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52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7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93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3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27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41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27382" y="6575567"/>
            <a:ext cx="3259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Sistem Informasi Manajemen – Marcello Singadji 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1617" y="1524000"/>
            <a:ext cx="12204681" cy="45720"/>
            <a:chOff x="-12681" y="1772813"/>
            <a:chExt cx="12204681" cy="157734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-12681" y="1772827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4439816" y="1772813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904312" y="1781414"/>
              <a:ext cx="3287688" cy="149126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Footer Placeholder 8"/>
          <p:cNvSpPr txBox="1">
            <a:spLocks/>
          </p:cNvSpPr>
          <p:nvPr userDrawn="1"/>
        </p:nvSpPr>
        <p:spPr bwMode="auto">
          <a:xfrm>
            <a:off x="10097589" y="6606086"/>
            <a:ext cx="28956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9pPr>
          </a:lstStyle>
          <a:p>
            <a:pPr eaLnBrk="1" hangingPunct="1"/>
            <a:r>
              <a:rPr lang="en-US" altLang="id-ID" sz="1100" dirty="0" smtClean="0">
                <a:solidFill>
                  <a:schemeClr val="bg1"/>
                </a:solidFill>
              </a:rPr>
              <a:t>©  Prentice Hall 201</a:t>
            </a:r>
            <a:r>
              <a:rPr lang="id-ID" altLang="id-ID" sz="1100" dirty="0" smtClean="0">
                <a:solidFill>
                  <a:schemeClr val="bg1"/>
                </a:solidFill>
              </a:rPr>
              <a:t>4</a:t>
            </a:r>
            <a:endParaRPr lang="en-US" alt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id-ID" dirty="0" smtClean="0">
                <a:latin typeface="Eras Bold ITC" panose="020B0907030504020204" pitchFamily="34" charset="0"/>
              </a:rPr>
              <a:t>Etika &amp; Isu Sosial dalam Sistem Informasi</a:t>
            </a:r>
            <a:endParaRPr lang="en-US" altLang="id-ID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Pertemuan 4 </a:t>
            </a:r>
          </a:p>
          <a:p>
            <a:pPr eaLnBrk="1" hangingPunct="1"/>
            <a:r>
              <a:rPr lang="id-ID" altLang="id-ID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 Informasi Manajemen</a:t>
            </a:r>
          </a:p>
          <a:p>
            <a:pPr eaLnBrk="1" hangingPunct="1"/>
            <a:r>
              <a:rPr lang="en-US" altLang="id-ID" sz="1200" i="0" dirty="0" smtClean="0">
                <a:solidFill>
                  <a:schemeClr val="accent6"/>
                </a:solidFill>
              </a:rPr>
              <a:t>Marcello Singadji</a:t>
            </a:r>
            <a:r>
              <a:rPr lang="id-ID" altLang="id-ID" sz="1200" i="0" dirty="0" smtClean="0">
                <a:solidFill>
                  <a:schemeClr val="accent6"/>
                </a:solidFill>
              </a:rPr>
              <a:t> – marcello.singadji@upj.ac.id</a:t>
            </a:r>
            <a:endParaRPr lang="en-US" altLang="id-ID" sz="1200" i="0" dirty="0" smtClean="0">
              <a:solidFill>
                <a:schemeClr val="accent6"/>
              </a:solidFill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 bwMode="auto">
          <a:xfrm>
            <a:off x="9282332" y="4365625"/>
            <a:ext cx="197074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11" charset="-128"/>
                <a:cs typeface="+mn-cs"/>
              </a:defRPr>
            </a:lvl9pPr>
          </a:lstStyle>
          <a:p>
            <a:pPr eaLnBrk="1" hangingPunct="1"/>
            <a:r>
              <a:rPr lang="en-US" altLang="id-ID" sz="1400" dirty="0" smtClean="0">
                <a:solidFill>
                  <a:schemeClr val="bg1"/>
                </a:solidFill>
              </a:rPr>
              <a:t>©  Prentice Hall 201</a:t>
            </a:r>
            <a:r>
              <a:rPr lang="id-ID" altLang="id-ID" sz="1400" dirty="0" smtClean="0">
                <a:solidFill>
                  <a:schemeClr val="bg1"/>
                </a:solidFill>
              </a:rPr>
              <a:t>4</a:t>
            </a:r>
            <a:endParaRPr lang="en-US" altLang="id-ID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Memahami Etika dan Isu Sosial dalam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 smtClean="0"/>
              <a:t>4 isu etika: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dirty="0">
                <a:solidFill>
                  <a:srgbClr val="C00000"/>
                </a:solidFill>
              </a:rPr>
              <a:t>Isu privasi</a:t>
            </a:r>
            <a:r>
              <a:rPr lang="id-ID" sz="2000" dirty="0"/>
              <a:t>: Privasi informasi adalah hak untuk menentukan </a:t>
            </a:r>
            <a:r>
              <a:rPr lang="id-ID" sz="2000" dirty="0" smtClean="0"/>
              <a:t>kapan, dan </a:t>
            </a:r>
            <a:r>
              <a:rPr lang="id-ID" sz="2000" dirty="0"/>
              <a:t>sejauh mana informasi mengenai diri sendiri </a:t>
            </a:r>
            <a:r>
              <a:rPr lang="id-ID" sz="2000" dirty="0" smtClean="0"/>
              <a:t>dapat dikomunikasikan </a:t>
            </a:r>
            <a:r>
              <a:rPr lang="id-ID" sz="2000" dirty="0"/>
              <a:t>kepada pihak lain. Hak ini berlaku untuk </a:t>
            </a:r>
            <a:r>
              <a:rPr lang="id-ID" sz="2000" dirty="0" smtClean="0"/>
              <a:t>individu, kelompok</a:t>
            </a:r>
            <a:r>
              <a:rPr lang="id-ID" sz="2000" dirty="0"/>
              <a:t>, dan institusi</a:t>
            </a:r>
            <a:r>
              <a:rPr lang="id-ID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/>
          </a:p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solidFill>
                  <a:srgbClr val="C00000"/>
                </a:solidFill>
              </a:rPr>
              <a:t>Isu </a:t>
            </a:r>
            <a:r>
              <a:rPr lang="id-ID" sz="2000" b="1" dirty="0">
                <a:solidFill>
                  <a:srgbClr val="C00000"/>
                </a:solidFill>
              </a:rPr>
              <a:t>akurasi</a:t>
            </a:r>
            <a:r>
              <a:rPr lang="id-ID" sz="2000" dirty="0"/>
              <a:t>: autentikasi, kebenaran, dan akurasi informasi </a:t>
            </a:r>
            <a:r>
              <a:rPr lang="id-ID" sz="2000" dirty="0" smtClean="0"/>
              <a:t>yang dikumpulkan </a:t>
            </a:r>
            <a:r>
              <a:rPr lang="id-ID" sz="2000" dirty="0"/>
              <a:t>serta diproses. Siapa yang bertanggung jawab </a:t>
            </a:r>
            <a:r>
              <a:rPr lang="id-ID" sz="2000" dirty="0" smtClean="0"/>
              <a:t>atas berbagai </a:t>
            </a:r>
            <a:r>
              <a:rPr lang="id-ID" sz="2000" dirty="0"/>
              <a:t>kesalahan dalam informasi dan kompensasi apa </a:t>
            </a:r>
            <a:r>
              <a:rPr lang="id-ID" sz="2000" dirty="0" smtClean="0"/>
              <a:t>yang seharusnya </a:t>
            </a:r>
            <a:r>
              <a:rPr lang="id-ID" sz="2000" dirty="0"/>
              <a:t>diberikan kepada pihak yang dirugikan</a:t>
            </a:r>
            <a:r>
              <a:rPr lang="id-ID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/>
          </a:p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solidFill>
                  <a:srgbClr val="C00000"/>
                </a:solidFill>
              </a:rPr>
              <a:t>Isu </a:t>
            </a:r>
            <a:r>
              <a:rPr lang="id-ID" sz="2000" b="1" dirty="0">
                <a:solidFill>
                  <a:srgbClr val="C00000"/>
                </a:solidFill>
              </a:rPr>
              <a:t>properti</a:t>
            </a:r>
            <a:r>
              <a:rPr lang="id-ID" sz="2000" dirty="0"/>
              <a:t>: kepemilikan dan nilai informasi (hak cipta intelektual</a:t>
            </a:r>
            <a:r>
              <a:rPr lang="id-ID" sz="2000" dirty="0" smtClean="0"/>
              <a:t>). Hak </a:t>
            </a:r>
            <a:r>
              <a:rPr lang="id-ID" sz="2000" dirty="0"/>
              <a:t>cipta intelektual yang paling umum berkaitan dengan TI </a:t>
            </a:r>
            <a:r>
              <a:rPr lang="id-ID" sz="2000" dirty="0" smtClean="0"/>
              <a:t>adalah perangkat </a:t>
            </a:r>
            <a:r>
              <a:rPr lang="id-ID" sz="2000" dirty="0"/>
              <a:t>lunak</a:t>
            </a:r>
            <a:r>
              <a:rPr lang="id-ID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id-ID" sz="2000" dirty="0"/>
          </a:p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solidFill>
                  <a:srgbClr val="C00000"/>
                </a:solidFill>
              </a:rPr>
              <a:t>Isu </a:t>
            </a:r>
            <a:r>
              <a:rPr lang="id-ID" sz="2000" b="1" dirty="0">
                <a:solidFill>
                  <a:srgbClr val="C00000"/>
                </a:solidFill>
              </a:rPr>
              <a:t>aksesibilitas</a:t>
            </a:r>
            <a:r>
              <a:rPr lang="id-ID" sz="2000" dirty="0"/>
              <a:t>: hak untuk mengakses infomasi dan </a:t>
            </a:r>
            <a:r>
              <a:rPr lang="id-ID" sz="2000" dirty="0" smtClean="0"/>
              <a:t>pembayaran biaya </a:t>
            </a:r>
            <a:r>
              <a:rPr lang="id-ID" sz="2000" dirty="0"/>
              <a:t>untuk mengaksesnya. Hal ini juga menyangkut </a:t>
            </a:r>
            <a:r>
              <a:rPr lang="id-ID" sz="2000" dirty="0" smtClean="0"/>
              <a:t>masalah keamanan </a:t>
            </a:r>
            <a:r>
              <a:rPr lang="id-ID" sz="2000" dirty="0"/>
              <a:t>sistem dan informasi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599735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Memahami Etika dan Isu Sosial dalam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Tren teknologi yang mengangkat Isu Etika:</a:t>
            </a:r>
          </a:p>
          <a:p>
            <a:pPr marL="0" indent="0">
              <a:buNone/>
            </a:pPr>
            <a:endParaRPr lang="id-ID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33624"/>
              </p:ext>
            </p:extLst>
          </p:nvPr>
        </p:nvGraphicFramePr>
        <p:xfrm>
          <a:off x="683684" y="2133600"/>
          <a:ext cx="10837333" cy="427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533"/>
                <a:gridCol w="6908800"/>
              </a:tblGrid>
              <a:tr h="498463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TREN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PEGARUH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</a:tr>
              <a:tr h="860361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Kecepatan komputasi berlipat dua kali setiap 18 bulan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Banyak organisasi bergantung pada sistem komputer untuk operasi yang penting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</a:tr>
              <a:tr h="860361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Biaya penyimpanan data menurun dengan cepat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Perusahaan dapat dengan mudah memelihara secara terperinci masingmasing basis datanya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</a:tr>
              <a:tr h="102926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Kemajuan analisis data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>
                          <a:latin typeface="Eras Medium ITC" panose="020B0602030504020804" pitchFamily="34" charset="0"/>
                        </a:rPr>
                        <a:t>Perusahaan dapat menganalisis data</a:t>
                      </a:r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sv-SE" sz="2000" dirty="0" smtClean="0">
                          <a:latin typeface="Eras Medium ITC" panose="020B0602030504020804" pitchFamily="34" charset="0"/>
                        </a:rPr>
                        <a:t>berukuran besar yang diperoleh secara</a:t>
                      </a:r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sv-SE" sz="2000" dirty="0" smtClean="0">
                          <a:latin typeface="Eras Medium ITC" panose="020B0602030504020804" pitchFamily="34" charset="0"/>
                        </a:rPr>
                        <a:t>terpisah untuk mengembangkan profil</a:t>
                      </a:r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sv-SE" sz="2000" dirty="0" smtClean="0">
                          <a:latin typeface="Eras Medium ITC" panose="020B0602030504020804" pitchFamily="34" charset="0"/>
                        </a:rPr>
                        <a:t>yang terperinci atas perilaku individu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</a:tr>
              <a:tr h="102926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Kemajuan jaringan dan internet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Eras Medium ITC" panose="020B0602030504020804" pitchFamily="34" charset="0"/>
                        </a:rPr>
                        <a:t>Menyalin data dari satu lokasi kelokasi yang lain dan mendapatkan data pribadi dari lokasi yang jauh menjadi sangat mudah</a:t>
                      </a:r>
                      <a:endParaRPr lang="id-ID" sz="2000" dirty="0">
                        <a:latin typeface="Eras Medium ITC" panose="020B06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NONOBVIOUS RELATIONSHIP AWARENESS (NORA)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7001"/>
            <a:ext cx="5257800" cy="493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98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Etika dalam Masyarakat Informasi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Tanggung Jawab </a:t>
            </a:r>
            <a:r>
              <a:rPr lang="id-ID" i="1" dirty="0"/>
              <a:t>(responsibility)</a:t>
            </a:r>
          </a:p>
          <a:p>
            <a:pPr lvl="1"/>
            <a:r>
              <a:rPr lang="id-ID" dirty="0" smtClean="0"/>
              <a:t>Sebuah </a:t>
            </a:r>
            <a:r>
              <a:rPr lang="id-ID" dirty="0"/>
              <a:t>elemen penting dari tindakan etika. Tanggung jawab berarti bahwa </a:t>
            </a:r>
            <a:r>
              <a:rPr lang="id-ID" dirty="0" smtClean="0"/>
              <a:t>anda menerima </a:t>
            </a:r>
            <a:r>
              <a:rPr lang="id-ID" dirty="0"/>
              <a:t>semua biaya, kewajiban dan keharusan yang akan muncul </a:t>
            </a:r>
            <a:r>
              <a:rPr lang="id-ID" dirty="0" smtClean="0"/>
              <a:t>sebagai konsekuensi </a:t>
            </a:r>
            <a:r>
              <a:rPr lang="id-ID" dirty="0"/>
              <a:t>dari keputusan yang anda </a:t>
            </a:r>
            <a:r>
              <a:rPr lang="id-ID" dirty="0" smtClean="0"/>
              <a:t>buat</a:t>
            </a:r>
          </a:p>
          <a:p>
            <a:r>
              <a:rPr lang="id-ID" b="1" dirty="0"/>
              <a:t>Akuntabilitas </a:t>
            </a:r>
            <a:r>
              <a:rPr lang="id-ID" i="1" dirty="0"/>
              <a:t>(Accountability)</a:t>
            </a:r>
          </a:p>
          <a:p>
            <a:pPr lvl="1"/>
            <a:r>
              <a:rPr lang="id-ID" dirty="0" smtClean="0"/>
              <a:t>Adalah </a:t>
            </a:r>
            <a:r>
              <a:rPr lang="id-ID" dirty="0"/>
              <a:t>ciri-ciri dari sistem dan institusi sosial; ini berarti bahwa ada </a:t>
            </a:r>
            <a:r>
              <a:rPr lang="id-ID" dirty="0" smtClean="0"/>
              <a:t>mekanisme yang </a:t>
            </a:r>
            <a:r>
              <a:rPr lang="id-ID" dirty="0"/>
              <a:t>menentukan siapa yang melakukan tindakan dan siapa yang </a:t>
            </a:r>
            <a:r>
              <a:rPr lang="id-ID" dirty="0" smtClean="0"/>
              <a:t>bertanggung jawab.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3924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Etika dalam Masyarakat Informasi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Liabilitas </a:t>
            </a:r>
            <a:r>
              <a:rPr lang="id-ID" i="1" dirty="0"/>
              <a:t>(Liability)</a:t>
            </a:r>
          </a:p>
          <a:p>
            <a:pPr lvl="1"/>
            <a:r>
              <a:rPr lang="sv-SE" dirty="0" smtClean="0"/>
              <a:t>Adalah </a:t>
            </a:r>
            <a:r>
              <a:rPr lang="sv-SE" dirty="0"/>
              <a:t>ciri-ciri sistem politis dimana suatu badan hukum mengambil </a:t>
            </a:r>
            <a:r>
              <a:rPr lang="sv-SE" dirty="0" smtClean="0"/>
              <a:t>peranan</a:t>
            </a:r>
            <a:r>
              <a:rPr lang="id-ID" dirty="0" smtClean="0"/>
              <a:t> yang </a:t>
            </a:r>
            <a:r>
              <a:rPr lang="id-ID" dirty="0"/>
              <a:t>memberi izin kepada individu untuk memperbaiki kerugian </a:t>
            </a:r>
            <a:r>
              <a:rPr lang="id-ID" dirty="0" smtClean="0"/>
              <a:t>yang </a:t>
            </a:r>
            <a:r>
              <a:rPr lang="fi-FI" dirty="0" smtClean="0"/>
              <a:t>disebabkan </a:t>
            </a:r>
            <a:r>
              <a:rPr lang="fi-FI" dirty="0"/>
              <a:t>oleh pelaku, sistem atau organisasi lain.</a:t>
            </a:r>
          </a:p>
          <a:p>
            <a:r>
              <a:rPr lang="id-ID" dirty="0"/>
              <a:t> </a:t>
            </a:r>
            <a:r>
              <a:rPr lang="id-ID" b="1" dirty="0"/>
              <a:t>Proses Wajib </a:t>
            </a:r>
            <a:r>
              <a:rPr lang="id-ID" i="1" dirty="0"/>
              <a:t>(due process)</a:t>
            </a:r>
          </a:p>
          <a:p>
            <a:pPr lvl="1"/>
            <a:r>
              <a:rPr lang="id-ID" dirty="0" smtClean="0"/>
              <a:t>Adalah </a:t>
            </a:r>
            <a:r>
              <a:rPr lang="id-ID" dirty="0"/>
              <a:t>ciri yang terkait dari masyarakat hukum dan merupakan sebuah </a:t>
            </a:r>
            <a:r>
              <a:rPr lang="id-ID" dirty="0" smtClean="0"/>
              <a:t>proses </a:t>
            </a:r>
            <a:r>
              <a:rPr lang="nl-NL" dirty="0" smtClean="0"/>
              <a:t>dimana </a:t>
            </a:r>
            <a:r>
              <a:rPr lang="nl-NL" dirty="0"/>
              <a:t>hukum diketahui dan dipahami dengan baik dan ada kemampuan </a:t>
            </a:r>
            <a:r>
              <a:rPr lang="nl-NL" dirty="0" smtClean="0"/>
              <a:t>untuk</a:t>
            </a:r>
            <a:r>
              <a:rPr lang="id-ID" dirty="0" smtClean="0"/>
              <a:t> naik </a:t>
            </a:r>
            <a:r>
              <a:rPr lang="id-ID" dirty="0"/>
              <a:t>banding ke pihak yang memiliki wewenang lebih tinggi untuk </a:t>
            </a:r>
            <a:r>
              <a:rPr lang="id-ID" dirty="0" smtClean="0"/>
              <a:t>memastikan bahwa </a:t>
            </a:r>
            <a:r>
              <a:rPr lang="id-ID" dirty="0"/>
              <a:t>hukum ditegakkan.</a:t>
            </a:r>
          </a:p>
        </p:txBody>
      </p:sp>
    </p:spTree>
    <p:extLst>
      <p:ext uri="{BB962C8B-B14F-4D97-AF65-F5344CB8AC3E}">
        <p14:creationId xmlns:p14="http://schemas.microsoft.com/office/powerpoint/2010/main" val="3260270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Langkah-langkah Analisi Etika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Indentifikasi dan jelaskan faktanya dengan </a:t>
            </a:r>
            <a:r>
              <a:rPr lang="sv-SE" dirty="0" smtClean="0"/>
              <a:t>jelas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Definisikan </a:t>
            </a:r>
            <a:r>
              <a:rPr lang="id-ID" dirty="0"/>
              <a:t>konflik atau dilemanya dan indetifikasi </a:t>
            </a:r>
            <a:r>
              <a:rPr lang="id-ID" dirty="0" smtClean="0"/>
              <a:t>nilai-nilai luhur </a:t>
            </a:r>
            <a:r>
              <a:rPr lang="id-ID" dirty="0"/>
              <a:t>yang terlibat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Indetifikasi </a:t>
            </a:r>
            <a:r>
              <a:rPr lang="id-ID" dirty="0"/>
              <a:t>pihak-pihak yang berkepentingan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Indentifikasi </a:t>
            </a:r>
            <a:r>
              <a:rPr lang="id-ID" dirty="0"/>
              <a:t>pilihan yang dapat anda ambil dengan beralasan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Indetifikasi </a:t>
            </a:r>
            <a:r>
              <a:rPr lang="fi-FI" dirty="0"/>
              <a:t>potensi konsekuensi dari pilihan anda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843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Etika Kandidat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Golden </a:t>
            </a:r>
            <a:r>
              <a:rPr lang="id-ID" b="1" dirty="0" smtClean="0"/>
              <a:t>Rule</a:t>
            </a:r>
          </a:p>
          <a:p>
            <a:pPr lvl="1"/>
            <a:r>
              <a:rPr lang="id-ID" dirty="0" smtClean="0"/>
              <a:t>Perlakukan </a:t>
            </a:r>
            <a:r>
              <a:rPr lang="id-ID" dirty="0"/>
              <a:t>orang lain seperti apa yang anda harapkan orang lain </a:t>
            </a:r>
            <a:r>
              <a:rPr lang="id-ID" dirty="0" smtClean="0"/>
              <a:t>perlakukan anda</a:t>
            </a:r>
          </a:p>
          <a:p>
            <a:r>
              <a:rPr lang="id-ID" b="1" dirty="0"/>
              <a:t>Imanuel Kant’s Categorical Imperative</a:t>
            </a:r>
          </a:p>
          <a:p>
            <a:pPr lvl="1"/>
            <a:r>
              <a:rPr lang="id-ID" dirty="0" smtClean="0"/>
              <a:t>Jika </a:t>
            </a:r>
            <a:r>
              <a:rPr lang="id-ID" dirty="0"/>
              <a:t>sebuah tindakan tidak baik untuk dilakukan oleh semua orang, tindakan </a:t>
            </a:r>
            <a:r>
              <a:rPr lang="id-ID" dirty="0" smtClean="0"/>
              <a:t>itu tidak </a:t>
            </a:r>
            <a:r>
              <a:rPr lang="id-ID" dirty="0"/>
              <a:t>baik untuk dilakukan oleh siapapun </a:t>
            </a:r>
            <a:r>
              <a:rPr lang="id-ID" dirty="0" smtClean="0"/>
              <a:t>juga</a:t>
            </a:r>
          </a:p>
          <a:p>
            <a:r>
              <a:rPr lang="id-ID" b="1" dirty="0"/>
              <a:t>Dercates Rule Of Change</a:t>
            </a:r>
          </a:p>
          <a:p>
            <a:pPr lvl="1"/>
            <a:r>
              <a:rPr lang="id-ID" dirty="0" smtClean="0"/>
              <a:t>Jika </a:t>
            </a:r>
            <a:r>
              <a:rPr lang="id-ID" dirty="0"/>
              <a:t>sebuah tindakan tidak dapat dilakukan berulang-ulang, tindakan ini tidak </a:t>
            </a:r>
            <a:r>
              <a:rPr lang="id-ID" dirty="0" smtClean="0"/>
              <a:t>tepat untuk </a:t>
            </a:r>
            <a:r>
              <a:rPr lang="id-ID" dirty="0"/>
              <a:t>diambil</a:t>
            </a:r>
            <a:r>
              <a:rPr lang="id-ID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447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Etika Kandidat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Utilitarian </a:t>
            </a:r>
            <a:r>
              <a:rPr lang="id-ID" b="1" dirty="0"/>
              <a:t>Principle</a:t>
            </a:r>
          </a:p>
          <a:p>
            <a:pPr lvl="1"/>
            <a:r>
              <a:rPr lang="id-ID" dirty="0" smtClean="0"/>
              <a:t>Ambil </a:t>
            </a:r>
            <a:r>
              <a:rPr lang="id-ID" dirty="0"/>
              <a:t>tindakan yang dapat mencapai sebuah nilai yang lebih besar </a:t>
            </a:r>
            <a:r>
              <a:rPr lang="id-ID" dirty="0" smtClean="0"/>
              <a:t>atau luhur</a:t>
            </a:r>
          </a:p>
          <a:p>
            <a:r>
              <a:rPr lang="id-ID" b="1" dirty="0"/>
              <a:t>Risk Aversion Principle</a:t>
            </a:r>
          </a:p>
          <a:p>
            <a:pPr lvl="1"/>
            <a:r>
              <a:rPr lang="id-ID" dirty="0" smtClean="0"/>
              <a:t>Ambil </a:t>
            </a:r>
            <a:r>
              <a:rPr lang="id-ID" dirty="0"/>
              <a:t>sebuah tindakan yang menghasilkan potensi bahaya atau </a:t>
            </a:r>
            <a:r>
              <a:rPr lang="id-ID" dirty="0" smtClean="0"/>
              <a:t>biaya paling sedikit</a:t>
            </a:r>
          </a:p>
          <a:p>
            <a:r>
              <a:rPr lang="en-US" b="1" dirty="0"/>
              <a:t>Ethical “No Free </a:t>
            </a:r>
            <a:r>
              <a:rPr lang="en-US" b="1" dirty="0" err="1"/>
              <a:t>Lunc</a:t>
            </a:r>
            <a:r>
              <a:rPr lang="en-US" b="1" dirty="0"/>
              <a:t> “ Rule</a:t>
            </a:r>
          </a:p>
          <a:p>
            <a:pPr lvl="1"/>
            <a:r>
              <a:rPr lang="id-ID" dirty="0" smtClean="0"/>
              <a:t>Asumsikan </a:t>
            </a:r>
            <a:r>
              <a:rPr lang="id-ID" dirty="0"/>
              <a:t>bahwa sebenarnya semua obyek nyata dan tidak nyata dimiliki </a:t>
            </a:r>
            <a:r>
              <a:rPr lang="id-ID" dirty="0" smtClean="0"/>
              <a:t>oleh seseorang </a:t>
            </a:r>
            <a:r>
              <a:rPr lang="id-ID" dirty="0"/>
              <a:t>kecuali jika ada pernyataan khusus yang lain</a:t>
            </a:r>
            <a:endParaRPr lang="id-ID" sz="9600" dirty="0"/>
          </a:p>
        </p:txBody>
      </p:sp>
    </p:spTree>
    <p:extLst>
      <p:ext uri="{BB962C8B-B14F-4D97-AF65-F5344CB8AC3E}">
        <p14:creationId xmlns:p14="http://schemas.microsoft.com/office/powerpoint/2010/main" val="3425846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Kejahatan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4" y="1556791"/>
            <a:ext cx="5936191" cy="4824537"/>
          </a:xfrm>
        </p:spPr>
        <p:txBody>
          <a:bodyPr/>
          <a:lstStyle/>
          <a:p>
            <a:r>
              <a:rPr lang="id-ID" dirty="0"/>
              <a:t>Kejahatan Komputer </a:t>
            </a:r>
            <a:r>
              <a:rPr lang="id-ID" i="1" dirty="0"/>
              <a:t>(Computer Crime) </a:t>
            </a:r>
            <a:r>
              <a:rPr lang="id-ID" dirty="0"/>
              <a:t>adalah </a:t>
            </a:r>
            <a:r>
              <a:rPr lang="id-ID" dirty="0" smtClean="0"/>
              <a:t>tindakan melanggar </a:t>
            </a:r>
            <a:r>
              <a:rPr lang="id-ID" dirty="0"/>
              <a:t>hukum melalui penggunaan komputer </a:t>
            </a:r>
            <a:r>
              <a:rPr lang="id-ID" dirty="0" smtClean="0"/>
              <a:t>atau tindakan </a:t>
            </a:r>
            <a:r>
              <a:rPr lang="id-ID" dirty="0"/>
              <a:t>menyerang suatu sistem komputer.</a:t>
            </a:r>
          </a:p>
          <a:p>
            <a:r>
              <a:rPr lang="id-ID" dirty="0" smtClean="0"/>
              <a:t>Penyalahgunaan </a:t>
            </a:r>
            <a:r>
              <a:rPr lang="id-ID" dirty="0"/>
              <a:t>komputer </a:t>
            </a:r>
            <a:r>
              <a:rPr lang="id-ID" i="1" dirty="0"/>
              <a:t>(Computer abuse) </a:t>
            </a:r>
            <a:r>
              <a:rPr lang="id-ID" dirty="0" smtClean="0"/>
              <a:t>adalah tindakan </a:t>
            </a:r>
            <a:r>
              <a:rPr lang="id-ID" dirty="0"/>
              <a:t>menggunakan komputer yang mungkin </a:t>
            </a:r>
            <a:r>
              <a:rPr lang="id-ID" dirty="0" smtClean="0"/>
              <a:t>legal tetapi </a:t>
            </a:r>
            <a:r>
              <a:rPr lang="id-ID" dirty="0"/>
              <a:t>dianggap tidak beretika.</a:t>
            </a:r>
            <a:endParaRPr lang="id-ID" dirty="0"/>
          </a:p>
        </p:txBody>
      </p:sp>
      <p:pic>
        <p:nvPicPr>
          <p:cNvPr id="7170" name="Picture 2" descr="http://www.upload-law.ir/uploads/13582750284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570238"/>
            <a:ext cx="3657600" cy="27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ryunk.files.wordpress.com/2009/12/10ilus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800" y="3352800"/>
            <a:ext cx="25662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16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Resiko Kesehatan Penggunaan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Cedera</a:t>
            </a:r>
            <a:r>
              <a:rPr lang="en-US" sz="2400" b="1" dirty="0"/>
              <a:t> </a:t>
            </a:r>
            <a:r>
              <a:rPr lang="en-US" sz="2400" b="1" dirty="0" err="1"/>
              <a:t>stres</a:t>
            </a:r>
            <a:r>
              <a:rPr lang="en-US" sz="2400" b="1" dirty="0"/>
              <a:t> </a:t>
            </a:r>
            <a:r>
              <a:rPr lang="en-US" sz="2400" b="1" dirty="0" err="1"/>
              <a:t>berulang</a:t>
            </a:r>
            <a:r>
              <a:rPr lang="en-US" sz="2400" b="1" i="1" dirty="0"/>
              <a:t>; Repetitive stress injury </a:t>
            </a:r>
            <a:r>
              <a:rPr lang="en-US" sz="2400" b="1" dirty="0"/>
              <a:t>(RSI)</a:t>
            </a:r>
          </a:p>
          <a:p>
            <a:pPr lvl="1"/>
            <a:r>
              <a:rPr lang="id-ID" sz="2000" dirty="0"/>
              <a:t>Terjadi ketika sekelompok otot dipaksa melakukan tindakan berulang-ulang </a:t>
            </a:r>
            <a:r>
              <a:rPr lang="id-ID" sz="2000" dirty="0" smtClean="0"/>
              <a:t>dan dengan </a:t>
            </a:r>
            <a:r>
              <a:rPr lang="id-ID" sz="2000" dirty="0"/>
              <a:t>beban yang tinggi atau puluhan ribu kali perulangan dengan beban </a:t>
            </a:r>
            <a:r>
              <a:rPr lang="id-ID" sz="2000" dirty="0" smtClean="0"/>
              <a:t>ringan.</a:t>
            </a:r>
          </a:p>
          <a:p>
            <a:pPr lvl="1"/>
            <a:r>
              <a:rPr lang="id-ID" sz="2000" dirty="0" smtClean="0"/>
              <a:t>Penyebab </a:t>
            </a:r>
            <a:r>
              <a:rPr lang="id-ID" sz="2000" dirty="0"/>
              <a:t>yang terbesar adalah Keyboard Komputer Contoh : CTS (carpal </a:t>
            </a:r>
            <a:r>
              <a:rPr lang="id-ID" sz="2000" dirty="0" smtClean="0"/>
              <a:t>tunnel syndrom</a:t>
            </a:r>
            <a:r>
              <a:rPr lang="id-ID" sz="2000" dirty="0"/>
              <a:t>)</a:t>
            </a:r>
          </a:p>
          <a:p>
            <a:pPr lvl="1"/>
            <a:r>
              <a:rPr lang="id-ID" sz="2000" dirty="0"/>
              <a:t> Gejala CTS : mati rasa, nyeri yang menyentak, kesemutan dll.</a:t>
            </a:r>
          </a:p>
          <a:p>
            <a:r>
              <a:rPr lang="id-ID" sz="2400" b="1" dirty="0"/>
              <a:t>Sindrom penglihatan komputer </a:t>
            </a:r>
            <a:r>
              <a:rPr lang="id-ID" sz="2400" b="1" i="1" dirty="0"/>
              <a:t>; Computer </a:t>
            </a:r>
            <a:r>
              <a:rPr lang="id-ID" sz="2400" b="1" i="1" dirty="0" smtClean="0"/>
              <a:t>Vision Syndrome </a:t>
            </a:r>
            <a:r>
              <a:rPr lang="id-ID" sz="2400" b="1" dirty="0"/>
              <a:t>(CVS</a:t>
            </a:r>
            <a:r>
              <a:rPr lang="id-ID" sz="2400" b="1" dirty="0" smtClean="0"/>
              <a:t>)</a:t>
            </a:r>
          </a:p>
          <a:p>
            <a:pPr lvl="1"/>
            <a:r>
              <a:rPr lang="id-ID" sz="2000" dirty="0"/>
              <a:t>Kondisi mata yang tegang karena melihat layar monitor komputer untuk </a:t>
            </a:r>
            <a:r>
              <a:rPr lang="id-ID" sz="2000" dirty="0" smtClean="0"/>
              <a:t>waktu yang </a:t>
            </a:r>
            <a:r>
              <a:rPr lang="id-ID" sz="2000" dirty="0"/>
              <a:t>lama</a:t>
            </a:r>
          </a:p>
          <a:p>
            <a:pPr lvl="1"/>
            <a:r>
              <a:rPr lang="fi-FI" sz="2000" dirty="0"/>
              <a:t> Gejala CVS : Sakit kepala, pandangan kabur, serta mata kering dan </a:t>
            </a:r>
            <a:r>
              <a:rPr lang="fi-FI" sz="2000" dirty="0" smtClean="0"/>
              <a:t>iritasi</a:t>
            </a:r>
            <a:endParaRPr lang="id-ID" sz="2000" dirty="0" smtClean="0"/>
          </a:p>
          <a:p>
            <a:r>
              <a:rPr lang="id-ID" sz="2400" b="1" i="1" dirty="0" smtClean="0"/>
              <a:t>Technostress</a:t>
            </a:r>
          </a:p>
          <a:p>
            <a:pPr lvl="1"/>
            <a:r>
              <a:rPr lang="da-DK" sz="2000" dirty="0" smtClean="0"/>
              <a:t>Stres yang timbul dari penggunaan komputer</a:t>
            </a:r>
          </a:p>
          <a:p>
            <a:pPr lvl="1"/>
            <a:r>
              <a:rPr lang="id-ID" sz="2000" dirty="0" smtClean="0"/>
              <a:t>Gejala </a:t>
            </a:r>
            <a:r>
              <a:rPr lang="id-ID" sz="2000" dirty="0"/>
              <a:t>: mudah marah, perasaan tidak bersahabat dengan orang lain, tidak </a:t>
            </a:r>
            <a:r>
              <a:rPr lang="id-ID" sz="2000" dirty="0" smtClean="0"/>
              <a:t>sabaran dan </a:t>
            </a:r>
            <a:r>
              <a:rPr lang="id-ID" sz="2000" dirty="0"/>
              <a:t>keletihan.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805851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saat ini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5" y="1556791"/>
            <a:ext cx="6021915" cy="4824537"/>
          </a:xfrm>
        </p:spPr>
        <p:txBody>
          <a:bodyPr/>
          <a:lstStyle/>
          <a:p>
            <a:r>
              <a:rPr lang="id-ID" dirty="0" smtClean="0"/>
              <a:t>Tahun 2013 tercacat</a:t>
            </a:r>
          </a:p>
          <a:p>
            <a:pPr lvl="1"/>
            <a:r>
              <a:rPr lang="pt-BR" dirty="0"/>
              <a:t>pengiriman data mencapai 104.000 jam video di Youtube per </a:t>
            </a:r>
            <a:r>
              <a:rPr lang="pt-BR" dirty="0" smtClean="0"/>
              <a:t>hari</a:t>
            </a:r>
            <a:endParaRPr lang="id-ID" dirty="0" smtClean="0"/>
          </a:p>
          <a:p>
            <a:pPr lvl="1"/>
            <a:r>
              <a:rPr lang="it-IT" dirty="0"/>
              <a:t>45 miliar email terkirim per </a:t>
            </a:r>
            <a:r>
              <a:rPr lang="it-IT" dirty="0" smtClean="0"/>
              <a:t>hari</a:t>
            </a:r>
            <a:endParaRPr lang="id-ID" dirty="0" smtClean="0"/>
          </a:p>
          <a:p>
            <a:pPr lvl="1"/>
            <a:r>
              <a:rPr lang="id-ID" dirty="0"/>
              <a:t>540 juta SMS terkirim per </a:t>
            </a:r>
            <a:r>
              <a:rPr lang="id-ID" dirty="0" smtClean="0"/>
              <a:t>hari</a:t>
            </a:r>
          </a:p>
          <a:p>
            <a:pPr lvl="1"/>
            <a:r>
              <a:rPr lang="id-ID" dirty="0"/>
              <a:t>400 juta twitter terkirim per </a:t>
            </a:r>
            <a:r>
              <a:rPr lang="id-ID" dirty="0" smtClean="0"/>
              <a:t>hari</a:t>
            </a:r>
          </a:p>
          <a:p>
            <a:pPr lvl="1"/>
            <a:r>
              <a:rPr lang="it-IT" dirty="0"/>
              <a:t>360 juta foto diunggah di Facebook per </a:t>
            </a:r>
            <a:r>
              <a:rPr lang="it-IT" dirty="0" smtClean="0"/>
              <a:t>hari</a:t>
            </a:r>
            <a:endParaRPr lang="id-ID" dirty="0" smtClean="0"/>
          </a:p>
          <a:p>
            <a:pPr lvl="1"/>
            <a:r>
              <a:rPr lang="id-ID" dirty="0"/>
              <a:t>9.000 artikel diunggah di Wikipedia per </a:t>
            </a:r>
            <a:r>
              <a:rPr lang="id-ID" dirty="0" smtClean="0"/>
              <a:t>hari</a:t>
            </a:r>
          </a:p>
          <a:p>
            <a:pPr lvl="1"/>
            <a:r>
              <a:rPr lang="id-ID" dirty="0" smtClean="0"/>
              <a:t>140.000 </a:t>
            </a:r>
            <a:r>
              <a:rPr lang="id-ID" dirty="0"/>
              <a:t>website/lama baru per hari</a:t>
            </a:r>
          </a:p>
        </p:txBody>
      </p:sp>
      <p:pic>
        <p:nvPicPr>
          <p:cNvPr id="1026" name="Picture 2" descr="http://mangcara.com/wp-content/uploads/2016/02/Riset-Keyw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70567"/>
            <a:ext cx="3362325" cy="1998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 bwMode="auto">
          <a:xfrm>
            <a:off x="1981200" y="2445058"/>
            <a:ext cx="7620000" cy="3048000"/>
          </a:xfrm>
          <a:prstGeom prst="irregularSeal2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d-ID" sz="36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ras Bold ITC" panose="020B0907030504020204" pitchFamily="34" charset="0"/>
                <a:cs typeface="Arial" charset="0"/>
              </a:rPr>
              <a:t>BANJIR INFORMASI</a:t>
            </a:r>
            <a:endParaRPr kumimoji="0" lang="id-ID" sz="36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ras Bold ITC" panose="020B0907030504020204" pitchFamily="34" charset="0"/>
              <a:cs typeface="Arial" charset="0"/>
            </a:endParaRPr>
          </a:p>
        </p:txBody>
      </p:sp>
      <p:pic>
        <p:nvPicPr>
          <p:cNvPr id="1028" name="Picture 4" descr="http://panduanhidupsehat.com/wp-content/uploads/2015/06/Handphone-knoa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4055176"/>
            <a:ext cx="2984037" cy="25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7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600" i="0" dirty="0" smtClean="0">
                <a:latin typeface="Eras Bold ITC" panose="020B0907030504020204" pitchFamily="34" charset="0"/>
              </a:rPr>
              <a:t>Selesai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Era Informasi dan Pengetahuan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0" y="1556791"/>
            <a:ext cx="2667000" cy="4824537"/>
          </a:xfrm>
        </p:spPr>
        <p:txBody>
          <a:bodyPr/>
          <a:lstStyle/>
          <a:p>
            <a:pPr>
              <a:buClr>
                <a:srgbClr val="C00000"/>
              </a:buClr>
            </a:pPr>
            <a:endParaRPr lang="id-ID" sz="32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id-ID" sz="32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</a:t>
            </a:r>
          </a:p>
          <a:p>
            <a:pPr>
              <a:buClr>
                <a:srgbClr val="C00000"/>
              </a:buClr>
            </a:pP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</a:p>
          <a:p>
            <a:pPr>
              <a:buClr>
                <a:srgbClr val="C00000"/>
              </a:buClr>
            </a:pP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Jaringan</a:t>
            </a:r>
            <a:endParaRPr lang="id-I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assets-a2.kompasiana.com/statics/crawl/552bd7296ea83486388b4567.jpeg?t=o&amp;v=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3" y="1770935"/>
            <a:ext cx="9067800" cy="45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9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 vs 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5" y="1556791"/>
            <a:ext cx="6783916" cy="4824537"/>
          </a:xfrm>
        </p:spPr>
        <p:txBody>
          <a:bodyPr/>
          <a:lstStyle/>
          <a:p>
            <a:r>
              <a:rPr lang="id-ID" dirty="0"/>
              <a:t>Karenanya, dengan </a:t>
            </a:r>
            <a:r>
              <a:rPr lang="id-ID" dirty="0" smtClean="0"/>
              <a:t>alasan ekonomis</a:t>
            </a:r>
            <a:r>
              <a:rPr lang="id-ID" dirty="0"/>
              <a:t>, kecenderungan </a:t>
            </a:r>
            <a:r>
              <a:rPr lang="id-ID" dirty="0" smtClean="0"/>
              <a:t>untuk mengganti </a:t>
            </a:r>
            <a:r>
              <a:rPr lang="id-ID" dirty="0"/>
              <a:t>manusia </a:t>
            </a:r>
            <a:r>
              <a:rPr lang="id-ID" dirty="0" smtClean="0"/>
              <a:t>dengan komputer </a:t>
            </a:r>
            <a:r>
              <a:rPr lang="id-ID" dirty="0"/>
              <a:t>sangat </a:t>
            </a:r>
            <a:r>
              <a:rPr lang="id-ID" dirty="0" smtClean="0"/>
              <a:t>tinggi</a:t>
            </a:r>
          </a:p>
          <a:p>
            <a:endParaRPr lang="id-ID" dirty="0"/>
          </a:p>
          <a:p>
            <a:r>
              <a:rPr lang="id-ID" dirty="0" smtClean="0"/>
              <a:t>Para </a:t>
            </a:r>
            <a:r>
              <a:rPr lang="id-ID" dirty="0"/>
              <a:t>karyawan atau </a:t>
            </a:r>
            <a:r>
              <a:rPr lang="id-ID" dirty="0" smtClean="0"/>
              <a:t>profesional mengakui </a:t>
            </a:r>
            <a:r>
              <a:rPr lang="id-ID" dirty="0"/>
              <a:t>bahwa komputer </a:t>
            </a:r>
            <a:r>
              <a:rPr lang="id-ID" dirty="0" smtClean="0"/>
              <a:t>dapat melakukan </a:t>
            </a:r>
            <a:r>
              <a:rPr lang="id-ID" dirty="0"/>
              <a:t>beberapa </a:t>
            </a:r>
            <a:r>
              <a:rPr lang="id-ID" dirty="0" smtClean="0"/>
              <a:t>tugas mereka </a:t>
            </a:r>
            <a:r>
              <a:rPr lang="id-ID" dirty="0"/>
              <a:t>lebih efektif.</a:t>
            </a:r>
          </a:p>
        </p:txBody>
      </p:sp>
      <p:pic>
        <p:nvPicPr>
          <p:cNvPr id="3074" name="Picture 2" descr="http://1.bp.blogspot.com/-bl-PJjr2gCw/VDQFukPT8ZI/AAAAAAAAEB0/VVcEp2vVujk/s1600/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0"/>
            <a:ext cx="3962400" cy="290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90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 </a:t>
            </a:r>
            <a:r>
              <a:rPr lang="id-ID" b="1" dirty="0" smtClean="0">
                <a:solidFill>
                  <a:srgbClr val="00B0F0"/>
                </a:solidFill>
              </a:rPr>
              <a:t>“sebagai pengganti” </a:t>
            </a:r>
            <a:r>
              <a:rPr lang="id-ID" dirty="0" smtClean="0"/>
              <a:t>manusia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85" y="1556791"/>
            <a:ext cx="4116916" cy="4824537"/>
          </a:xfrm>
        </p:spPr>
        <p:txBody>
          <a:bodyPr/>
          <a:lstStyle/>
          <a:p>
            <a:r>
              <a:rPr lang="id-ID" dirty="0" smtClean="0"/>
              <a:t>Sopir </a:t>
            </a:r>
            <a:r>
              <a:rPr lang="id-ID" b="1" dirty="0" smtClean="0">
                <a:solidFill>
                  <a:srgbClr val="C00000"/>
                </a:solidFill>
              </a:rPr>
              <a:t>“dilengkapi”</a:t>
            </a:r>
            <a:r>
              <a:rPr lang="id-ID" dirty="0" smtClean="0"/>
              <a:t> dengan auto pilot</a:t>
            </a:r>
          </a:p>
          <a:p>
            <a:r>
              <a:rPr lang="id-ID" dirty="0" smtClean="0"/>
              <a:t>Warung nasi </a:t>
            </a:r>
            <a:r>
              <a:rPr lang="id-ID" b="1" dirty="0">
                <a:solidFill>
                  <a:srgbClr val="C00000"/>
                </a:solidFill>
              </a:rPr>
              <a:t>“dilengkapi”</a:t>
            </a:r>
            <a:r>
              <a:rPr lang="id-ID" dirty="0"/>
              <a:t> </a:t>
            </a:r>
            <a:r>
              <a:rPr lang="id-ID" dirty="0" smtClean="0"/>
              <a:t>dengan mesin minuman</a:t>
            </a:r>
          </a:p>
          <a:p>
            <a:endParaRPr lang="id-ID" dirty="0"/>
          </a:p>
          <a:p>
            <a:pPr marL="0" indent="0" algn="ctr">
              <a:buNone/>
            </a:pPr>
            <a:endParaRPr lang="id-ID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d-ID" sz="4000" b="1" dirty="0" smtClean="0">
                <a:solidFill>
                  <a:srgbClr val="C00000"/>
                </a:solidFill>
              </a:rPr>
              <a:t>Manusia 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610" y="3429000"/>
            <a:ext cx="3832390" cy="3200400"/>
          </a:xfrm>
          <a:prstGeom prst="rect">
            <a:avLst/>
          </a:prstGeom>
        </p:spPr>
      </p:pic>
      <p:pic>
        <p:nvPicPr>
          <p:cNvPr id="4098" name="Picture 2" descr="http://images.hgmsites.net/med/bmw_10036131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556791"/>
            <a:ext cx="4949825" cy="2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82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Memahami Etika dan Isu Sosial dalam Sistem Informasi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556791"/>
            <a:ext cx="5882217" cy="4824537"/>
          </a:xfrm>
        </p:spPr>
        <p:txBody>
          <a:bodyPr/>
          <a:lstStyle/>
          <a:p>
            <a:r>
              <a:rPr lang="id-ID" b="1" dirty="0">
                <a:solidFill>
                  <a:srgbClr val="C00000"/>
                </a:solidFill>
              </a:rPr>
              <a:t>Etika (Ethics) </a:t>
            </a:r>
            <a:r>
              <a:rPr lang="id-ID" dirty="0"/>
              <a:t>Merujuk pada sebuah prinsip benar dan salah </a:t>
            </a:r>
            <a:r>
              <a:rPr lang="id-ID" dirty="0" smtClean="0"/>
              <a:t>yang digunakan </a:t>
            </a:r>
            <a:r>
              <a:rPr lang="id-ID" dirty="0"/>
              <a:t>seseorang, yang bertindak sebagai pelaku moral </a:t>
            </a:r>
            <a:r>
              <a:rPr lang="id-ID" dirty="0" smtClean="0"/>
              <a:t>yang bebas</a:t>
            </a:r>
            <a:r>
              <a:rPr lang="id-ID" dirty="0"/>
              <a:t>, untuk membuat keputusan untuk mengarahkan perilakunya</a:t>
            </a:r>
            <a:r>
              <a:rPr lang="id-ID" dirty="0" smtClean="0"/>
              <a:t>.</a:t>
            </a:r>
          </a:p>
          <a:p>
            <a:r>
              <a:rPr lang="id-ID" dirty="0" smtClean="0"/>
              <a:t>Teknologi Informasi hadir memberikan dampak </a:t>
            </a:r>
            <a:r>
              <a:rPr lang="id-ID" b="1" dirty="0" smtClean="0">
                <a:solidFill>
                  <a:srgbClr val="C00000"/>
                </a:solidFill>
              </a:rPr>
              <a:t>positif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dan </a:t>
            </a:r>
            <a:r>
              <a:rPr lang="id-ID" b="1" dirty="0" smtClean="0">
                <a:solidFill>
                  <a:srgbClr val="C00000"/>
                </a:solidFill>
              </a:rPr>
              <a:t>negatif </a:t>
            </a:r>
            <a:endParaRPr lang="id-ID" dirty="0" smtClean="0"/>
          </a:p>
          <a:p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ceruringringring.files.wordpress.com/2014/06/ilustrasi-akibat-positif-dan-negatif-kemajuan-tekno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561165" cy="308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67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.bp.blogspot.com/-sgckwz3cxko/USIKrhrUbyI/AAAAAAAAA-k/R38ZVFdUgdM/s1600/pengaruh+jejaring+sos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3757"/>
            <a:ext cx="4210051" cy="34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Memahami Etika dan Isu Sosial dalam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Informasi </a:t>
            </a:r>
            <a:r>
              <a:rPr lang="id-ID" dirty="0"/>
              <a:t>menimbulkan </a:t>
            </a:r>
            <a:r>
              <a:rPr lang="id-ID" b="1" dirty="0" smtClean="0"/>
              <a:t>masalah etika </a:t>
            </a:r>
            <a:r>
              <a:rPr lang="id-ID" b="1" dirty="0"/>
              <a:t>baru </a:t>
            </a:r>
            <a:r>
              <a:rPr lang="id-ID" dirty="0"/>
              <a:t>karena </a:t>
            </a:r>
            <a:r>
              <a:rPr lang="id-ID" dirty="0" smtClean="0"/>
              <a:t>menciptakan </a:t>
            </a:r>
            <a:r>
              <a:rPr lang="id-ID" dirty="0"/>
              <a:t>peluang </a:t>
            </a:r>
            <a:r>
              <a:rPr lang="id-ID" dirty="0" smtClean="0"/>
              <a:t>untuk:</a:t>
            </a:r>
          </a:p>
          <a:p>
            <a:pPr lvl="1"/>
            <a:r>
              <a:rPr lang="id-ID" dirty="0" smtClean="0"/>
              <a:t>perubahan </a:t>
            </a:r>
            <a:r>
              <a:rPr lang="id-ID" dirty="0"/>
              <a:t>sosial yang intens, mengancam distribusi kekuasaan yang ada, uang, hak, dan </a:t>
            </a:r>
            <a:r>
              <a:rPr lang="id-ID" dirty="0" smtClean="0"/>
              <a:t>kewajiban</a:t>
            </a:r>
          </a:p>
          <a:p>
            <a:pPr lvl="1"/>
            <a:r>
              <a:rPr lang="id-ID" dirty="0" smtClean="0"/>
              <a:t>jenis </a:t>
            </a:r>
            <a:r>
              <a:rPr lang="id-ID" dirty="0"/>
              <a:t>kejahatan baru</a:t>
            </a:r>
          </a:p>
        </p:txBody>
      </p:sp>
      <p:pic>
        <p:nvPicPr>
          <p:cNvPr id="6146" name="Picture 2" descr="http://2.bp.blogspot.com/-5y0sO7UtMpA/U1Zt6R88gBI/AAAAAAAAAEE/HPguK-lnvPU/s1600/page10-264jqz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9" y="4114799"/>
            <a:ext cx="4178770" cy="2089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52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Memahami Etika dan Isu Sosial dalam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Kerangka berpikir terhadap etika, isu sosial dan politik</a:t>
            </a:r>
          </a:p>
          <a:p>
            <a:pPr lvl="1"/>
            <a:r>
              <a:rPr lang="id-ID" dirty="0" smtClean="0"/>
              <a:t>Masyarakat sebagai kolam air yang tenang</a:t>
            </a:r>
          </a:p>
          <a:p>
            <a:pPr lvl="1"/>
            <a:r>
              <a:rPr lang="id-ID" dirty="0" smtClean="0"/>
              <a:t>TI bagaikan batu yang jatuh ke kolam air, menciptakan situasi baru (riak)</a:t>
            </a:r>
          </a:p>
          <a:p>
            <a:pPr lvl="1"/>
            <a:r>
              <a:rPr lang="id-ID" dirty="0" smtClean="0"/>
              <a:t>Lembaga sosial dan politik tidak dapat menangani situasi ini dengan cepat dalam hal etika dan penanganan hukum</a:t>
            </a:r>
          </a:p>
          <a:p>
            <a:pPr lvl="2"/>
            <a:r>
              <a:rPr lang="id-ID" dirty="0" smtClean="0"/>
              <a:t>Memerlukan pemahaman terhadap etika untuk menentukan pilihan yang berkaitan dengan masalah hukum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5362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Memahami Etika dan Isu Sosial dalam Sistem Informasi</a:t>
            </a:r>
          </a:p>
        </p:txBody>
      </p:sp>
      <p:pic>
        <p:nvPicPr>
          <p:cNvPr id="4" name="Picture 7" descr="D:\Chapter 12\fig12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65681"/>
            <a:ext cx="5093164" cy="383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Isu Etika, sosial dan politis utama yang muncul oleh adanya </a:t>
            </a:r>
            <a:r>
              <a:rPr lang="id-ID" dirty="0" smtClean="0"/>
              <a:t>sistem informasi </a:t>
            </a:r>
            <a:r>
              <a:rPr lang="id-ID" dirty="0"/>
              <a:t>mencakup dimensi moral berikut 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Hak </a:t>
            </a:r>
            <a:r>
              <a:rPr lang="id-ID" dirty="0"/>
              <a:t>dan Kewajiban </a:t>
            </a:r>
            <a:r>
              <a:rPr lang="id-ID" dirty="0" smtClean="0"/>
              <a:t>Informasi</a:t>
            </a:r>
          </a:p>
          <a:p>
            <a:pPr lvl="2"/>
            <a:r>
              <a:rPr lang="id-ID" dirty="0" smtClean="0"/>
              <a:t>Privasi </a:t>
            </a:r>
            <a:r>
              <a:rPr lang="id-ID" dirty="0"/>
              <a:t>dan kebebasan di Era </a:t>
            </a:r>
            <a:r>
              <a:rPr lang="id-ID" dirty="0" smtClean="0"/>
              <a:t>Internet</a:t>
            </a:r>
          </a:p>
          <a:p>
            <a:pPr lvl="1"/>
            <a:r>
              <a:rPr lang="id-ID" dirty="0" smtClean="0"/>
              <a:t>Kepemilikan </a:t>
            </a:r>
            <a:r>
              <a:rPr lang="id-ID" dirty="0"/>
              <a:t>Hak dan </a:t>
            </a:r>
            <a:r>
              <a:rPr lang="id-ID" dirty="0" smtClean="0"/>
              <a:t>Kewajiban</a:t>
            </a:r>
          </a:p>
          <a:p>
            <a:pPr lvl="2"/>
            <a:r>
              <a:rPr lang="id-ID" dirty="0" smtClean="0"/>
              <a:t>Kekayaan </a:t>
            </a:r>
            <a:r>
              <a:rPr lang="id-ID" dirty="0"/>
              <a:t>Intelektual : Hak Cipta, Hak </a:t>
            </a:r>
            <a:r>
              <a:rPr lang="id-ID" dirty="0" smtClean="0"/>
              <a:t>Paten</a:t>
            </a:r>
          </a:p>
          <a:p>
            <a:pPr lvl="1"/>
            <a:r>
              <a:rPr lang="id-ID" dirty="0" smtClean="0"/>
              <a:t>Akuntabilitas</a:t>
            </a:r>
            <a:r>
              <a:rPr lang="id-ID" dirty="0"/>
              <a:t>, Liabilitas dan </a:t>
            </a:r>
            <a:r>
              <a:rPr lang="id-ID" dirty="0" smtClean="0"/>
              <a:t>Pengendalian</a:t>
            </a:r>
          </a:p>
          <a:p>
            <a:pPr lvl="2"/>
            <a:r>
              <a:rPr lang="id-ID" dirty="0" smtClean="0"/>
              <a:t>Siapa </a:t>
            </a:r>
            <a:r>
              <a:rPr lang="id-ID" dirty="0"/>
              <a:t>yang bertanggung Jawab ?</a:t>
            </a:r>
          </a:p>
          <a:p>
            <a:pPr lvl="1"/>
            <a:r>
              <a:rPr lang="id-ID" dirty="0" smtClean="0"/>
              <a:t>Kualitas </a:t>
            </a:r>
            <a:r>
              <a:rPr lang="id-ID" dirty="0"/>
              <a:t>Sistem</a:t>
            </a:r>
          </a:p>
          <a:p>
            <a:pPr lvl="2"/>
            <a:r>
              <a:rPr lang="id-ID" dirty="0" smtClean="0"/>
              <a:t>Kualitas </a:t>
            </a:r>
            <a:r>
              <a:rPr lang="id-ID" dirty="0"/>
              <a:t>data dan Kesalahan Sistem</a:t>
            </a:r>
          </a:p>
          <a:p>
            <a:pPr lvl="1"/>
            <a:r>
              <a:rPr lang="id-ID" dirty="0" smtClean="0"/>
              <a:t>Kualitas Hidup</a:t>
            </a:r>
            <a:endParaRPr lang="id-ID" dirty="0"/>
          </a:p>
          <a:p>
            <a:pPr lvl="2"/>
            <a:r>
              <a:rPr lang="id-ID" dirty="0" smtClean="0"/>
              <a:t>Ekuitas</a:t>
            </a:r>
            <a:r>
              <a:rPr lang="id-ID" dirty="0"/>
              <a:t>, Akses dan batasan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277474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4529</TotalTime>
  <Words>1096</Words>
  <Application>Microsoft Office PowerPoint</Application>
  <PresentationFormat>Widescreen</PresentationFormat>
  <Paragraphs>136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Kaiti Std R</vt:lpstr>
      <vt:lpstr>Arial</vt:lpstr>
      <vt:lpstr>Calibri</vt:lpstr>
      <vt:lpstr>Eras Bold ITC</vt:lpstr>
      <vt:lpstr>Eras Medium ITC</vt:lpstr>
      <vt:lpstr>Helvetica87-CondensedHeavy</vt:lpstr>
      <vt:lpstr>Lucida Sans Unicode</vt:lpstr>
      <vt:lpstr>ＭＳ Ｐゴシック</vt:lpstr>
      <vt:lpstr>Times New Roman</vt:lpstr>
      <vt:lpstr>2_Office Theme</vt:lpstr>
      <vt:lpstr>Etika &amp; Isu Sosial dalam Sistem Informasi</vt:lpstr>
      <vt:lpstr>Kondisi saat ini</vt:lpstr>
      <vt:lpstr>Era Informasi dan Pengetahuan</vt:lpstr>
      <vt:lpstr>Komputer vs Manusia</vt:lpstr>
      <vt:lpstr>Komputer “sebagai pengganti” manusia </vt:lpstr>
      <vt:lpstr>Memahami Etika dan Isu Sosial dalam Sistem Informasi</vt:lpstr>
      <vt:lpstr>Memahami Etika dan Isu Sosial dalam Sistem Informasi</vt:lpstr>
      <vt:lpstr>Memahami Etika dan Isu Sosial dalam Sistem Informasi</vt:lpstr>
      <vt:lpstr>Memahami Etika dan Isu Sosial dalam Sistem Informasi</vt:lpstr>
      <vt:lpstr>Memahami Etika dan Isu Sosial dalam Sistem Informasi</vt:lpstr>
      <vt:lpstr>Memahami Etika dan Isu Sosial dalam Sistem Informasi</vt:lpstr>
      <vt:lpstr>NONOBVIOUS RELATIONSHIP AWARENESS (NORA)</vt:lpstr>
      <vt:lpstr>Etika dalam Masyarakat Informasi</vt:lpstr>
      <vt:lpstr>Etika dalam Masyarakat Informasi</vt:lpstr>
      <vt:lpstr>Langkah-langkah Analisi Etika</vt:lpstr>
      <vt:lpstr>Prinsip Etika Kandidat</vt:lpstr>
      <vt:lpstr>Prinsip Etika Kandidat</vt:lpstr>
      <vt:lpstr>Kejahatan Komputer</vt:lpstr>
      <vt:lpstr>Resiko Kesehatan Penggunaan Komputer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610</cp:revision>
  <dcterms:created xsi:type="dcterms:W3CDTF">2006-09-20T02:32:44Z</dcterms:created>
  <dcterms:modified xsi:type="dcterms:W3CDTF">2016-03-10T03:30:35Z</dcterms:modified>
</cp:coreProperties>
</file>