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23"/>
  </p:notesMasterIdLst>
  <p:sldIdLst>
    <p:sldId id="256" r:id="rId2"/>
    <p:sldId id="291" r:id="rId3"/>
    <p:sldId id="302" r:id="rId4"/>
    <p:sldId id="292" r:id="rId5"/>
    <p:sldId id="293" r:id="rId6"/>
    <p:sldId id="294" r:id="rId7"/>
    <p:sldId id="295" r:id="rId8"/>
    <p:sldId id="296" r:id="rId9"/>
    <p:sldId id="297" r:id="rId10"/>
    <p:sldId id="298" r:id="rId11"/>
    <p:sldId id="299" r:id="rId12"/>
    <p:sldId id="300" r:id="rId13"/>
    <p:sldId id="301" r:id="rId14"/>
    <p:sldId id="303" r:id="rId15"/>
    <p:sldId id="304" r:id="rId16"/>
    <p:sldId id="306" r:id="rId17"/>
    <p:sldId id="305" r:id="rId18"/>
    <p:sldId id="307" r:id="rId19"/>
    <p:sldId id="308" r:id="rId20"/>
    <p:sldId id="290" r:id="rId21"/>
    <p:sldId id="283"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7B94"/>
    <a:srgbClr val="595A6D"/>
    <a:srgbClr val="606174"/>
    <a:srgbClr val="6C6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78" autoAdjust="0"/>
  </p:normalViewPr>
  <p:slideViewPr>
    <p:cSldViewPr>
      <p:cViewPr varScale="1">
        <p:scale>
          <a:sx n="55" d="100"/>
          <a:sy n="55" d="100"/>
        </p:scale>
        <p:origin x="1236" y="12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E6344-5119-4F26-82E7-346D76A1DE05}" type="datetimeFigureOut">
              <a:rPr lang="id-ID" smtClean="0"/>
              <a:t>02/03/2016</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FE341-91A5-4558-9C55-170A3713D150}" type="slidenum">
              <a:rPr lang="id-ID" smtClean="0"/>
              <a:t>‹#›</a:t>
            </a:fld>
            <a:endParaRPr lang="id-ID"/>
          </a:p>
        </p:txBody>
      </p:sp>
    </p:spTree>
    <p:extLst>
      <p:ext uri="{BB962C8B-B14F-4D97-AF65-F5344CB8AC3E}">
        <p14:creationId xmlns:p14="http://schemas.microsoft.com/office/powerpoint/2010/main" val="3545124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0BFE341-91A5-4558-9C55-170A3713D150}" type="slidenum">
              <a:rPr lang="id-ID" smtClean="0"/>
              <a:t>1</a:t>
            </a:fld>
            <a:endParaRPr lang="id-ID"/>
          </a:p>
        </p:txBody>
      </p:sp>
    </p:spTree>
    <p:extLst>
      <p:ext uri="{BB962C8B-B14F-4D97-AF65-F5344CB8AC3E}">
        <p14:creationId xmlns:p14="http://schemas.microsoft.com/office/powerpoint/2010/main" val="924603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Apakah siswa setuju dengan klasifikasi jenis struktur organisasi? </a:t>
            </a:r>
          </a:p>
          <a:p>
            <a:r>
              <a:rPr lang="id-ID" dirty="0" smtClean="0"/>
              <a:t>Berikan</a:t>
            </a:r>
            <a:r>
              <a:rPr lang="id-ID" baseline="0" dirty="0" smtClean="0"/>
              <a:t> </a:t>
            </a:r>
            <a:r>
              <a:rPr lang="id-ID" dirty="0" smtClean="0"/>
              <a:t>contoh untuk setiap jenis organisasi?</a:t>
            </a:r>
            <a:endParaRPr lang="id-ID" dirty="0"/>
          </a:p>
        </p:txBody>
      </p:sp>
      <p:sp>
        <p:nvSpPr>
          <p:cNvPr id="4" name="Slide Number Placeholder 3"/>
          <p:cNvSpPr>
            <a:spLocks noGrp="1"/>
          </p:cNvSpPr>
          <p:nvPr>
            <p:ph type="sldNum" sz="quarter" idx="10"/>
          </p:nvPr>
        </p:nvSpPr>
        <p:spPr/>
        <p:txBody>
          <a:bodyPr/>
          <a:lstStyle/>
          <a:p>
            <a:fld id="{70BFE341-91A5-4558-9C55-170A3713D150}" type="slidenum">
              <a:rPr lang="id-ID" smtClean="0"/>
              <a:t>12</a:t>
            </a:fld>
            <a:endParaRPr lang="id-ID"/>
          </a:p>
        </p:txBody>
      </p:sp>
    </p:spTree>
    <p:extLst>
      <p:ext uri="{BB962C8B-B14F-4D97-AF65-F5344CB8AC3E}">
        <p14:creationId xmlns:p14="http://schemas.microsoft.com/office/powerpoint/2010/main" val="3571869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id-ID" dirty="0" smtClean="0"/>
          </a:p>
        </p:txBody>
      </p:sp>
      <p:sp>
        <p:nvSpPr>
          <p:cNvPr id="4" name="Slide Number Placeholder 3"/>
          <p:cNvSpPr>
            <a:spLocks noGrp="1"/>
          </p:cNvSpPr>
          <p:nvPr>
            <p:ph type="sldNum" sz="quarter" idx="10"/>
          </p:nvPr>
        </p:nvSpPr>
        <p:spPr/>
        <p:txBody>
          <a:bodyPr/>
          <a:lstStyle/>
          <a:p>
            <a:fld id="{70BFE341-91A5-4558-9C55-170A3713D150}" type="slidenum">
              <a:rPr lang="id-ID" smtClean="0"/>
              <a:t>2</a:t>
            </a:fld>
            <a:endParaRPr lang="id-ID"/>
          </a:p>
        </p:txBody>
      </p:sp>
    </p:spTree>
    <p:extLst>
      <p:ext uri="{BB962C8B-B14F-4D97-AF65-F5344CB8AC3E}">
        <p14:creationId xmlns:p14="http://schemas.microsoft.com/office/powerpoint/2010/main" val="22116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 	</a:t>
            </a:r>
            <a:endParaRPr lang="id-ID" dirty="0"/>
          </a:p>
        </p:txBody>
      </p:sp>
      <p:sp>
        <p:nvSpPr>
          <p:cNvPr id="4" name="Slide Number Placeholder 3"/>
          <p:cNvSpPr>
            <a:spLocks noGrp="1"/>
          </p:cNvSpPr>
          <p:nvPr>
            <p:ph type="sldNum" sz="quarter" idx="10"/>
          </p:nvPr>
        </p:nvSpPr>
        <p:spPr/>
        <p:txBody>
          <a:bodyPr/>
          <a:lstStyle/>
          <a:p>
            <a:fld id="{70BFE341-91A5-4558-9C55-170A3713D150}" type="slidenum">
              <a:rPr lang="id-ID" smtClean="0"/>
              <a:t>3</a:t>
            </a:fld>
            <a:endParaRPr lang="id-ID"/>
          </a:p>
        </p:txBody>
      </p:sp>
    </p:spTree>
    <p:extLst>
      <p:ext uri="{BB962C8B-B14F-4D97-AF65-F5344CB8AC3E}">
        <p14:creationId xmlns:p14="http://schemas.microsoft.com/office/powerpoint/2010/main" val="2672680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Meminta siswa untuk menjelaskan bagaimana masing-masing faktor dapat mempengaruhi hubungan antara organisasi dan teknologi informasi. Tekankan kepada siswa bahwa hubungan antara dua dan dampaknya ini pada masa depan bisnis yang sulit diprediksi. Misalnya, sangat sedikit orang yang bisa meramalkan keunggulan e-mail dan pesan instan dalam komunikasi bisnis 15 tahun yang lalu.</a:t>
            </a:r>
            <a:endParaRPr lang="en-US" altLang="id-ID" dirty="0" smtClean="0"/>
          </a:p>
          <a:p>
            <a:endParaRPr lang="id-ID" dirty="0"/>
          </a:p>
        </p:txBody>
      </p:sp>
      <p:sp>
        <p:nvSpPr>
          <p:cNvPr id="4" name="Slide Number Placeholder 3"/>
          <p:cNvSpPr>
            <a:spLocks noGrp="1"/>
          </p:cNvSpPr>
          <p:nvPr>
            <p:ph type="sldNum" sz="quarter" idx="10"/>
          </p:nvPr>
        </p:nvSpPr>
        <p:spPr/>
        <p:txBody>
          <a:bodyPr/>
          <a:lstStyle/>
          <a:p>
            <a:fld id="{70BFE341-91A5-4558-9C55-170A3713D150}" type="slidenum">
              <a:rPr lang="id-ID" smtClean="0"/>
              <a:t>4</a:t>
            </a:fld>
            <a:endParaRPr lang="id-ID"/>
          </a:p>
        </p:txBody>
      </p:sp>
    </p:spTree>
    <p:extLst>
      <p:ext uri="{BB962C8B-B14F-4D97-AF65-F5344CB8AC3E}">
        <p14:creationId xmlns:p14="http://schemas.microsoft.com/office/powerpoint/2010/main" val="3982794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Tanyakan kepada siswa apa masukan dari lingkungan? Apa yang dihasilkan organisasi (barang dan jasa). Dalam pandangan ini, organisasi atau perusahaan bisnis agak mudah berubah, dan mudah dibentuk. Organisasi adalah kumpulan dari bagian-bagian, seperti mesin, yang dapat disusun kembali sesuai kebutuhan. Tidak ada manusia dalam model ini, atau jika ada, mereka dianggap relatif sederhana.</a:t>
            </a:r>
            <a:endParaRPr lang="id-ID" dirty="0"/>
          </a:p>
        </p:txBody>
      </p:sp>
      <p:sp>
        <p:nvSpPr>
          <p:cNvPr id="4" name="Slide Number Placeholder 3"/>
          <p:cNvSpPr>
            <a:spLocks noGrp="1"/>
          </p:cNvSpPr>
          <p:nvPr>
            <p:ph type="sldNum" sz="quarter" idx="10"/>
          </p:nvPr>
        </p:nvSpPr>
        <p:spPr/>
        <p:txBody>
          <a:bodyPr/>
          <a:lstStyle/>
          <a:p>
            <a:fld id="{70BFE341-91A5-4558-9C55-170A3713D150}" type="slidenum">
              <a:rPr lang="id-ID" smtClean="0"/>
              <a:t>7</a:t>
            </a:fld>
            <a:endParaRPr lang="id-ID"/>
          </a:p>
        </p:txBody>
      </p:sp>
    </p:spTree>
    <p:extLst>
      <p:ext uri="{BB962C8B-B14F-4D97-AF65-F5344CB8AC3E}">
        <p14:creationId xmlns:p14="http://schemas.microsoft.com/office/powerpoint/2010/main" val="121172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Dalam pandangan ini, perusahaan bisnis adalah sedikit lebih sulit untuk berubah dengan cepat atau perintah karena merupakan mesin yang sangat kompleks diisi dengan manusia. Perusahaan beroperasi dengan hirarki yang ada, definisi pekerjaan, aturan bisnis, kontrak hukum, prosedur, dan proses. organisasi yang efisien menjadi sangat baik pada unsur-unsur bisnis. Mengubah elemen ini membutuhkan waktu lebih lama.</a:t>
            </a:r>
            <a:endParaRPr lang="id-ID" dirty="0"/>
          </a:p>
        </p:txBody>
      </p:sp>
      <p:sp>
        <p:nvSpPr>
          <p:cNvPr id="4" name="Slide Number Placeholder 3"/>
          <p:cNvSpPr>
            <a:spLocks noGrp="1"/>
          </p:cNvSpPr>
          <p:nvPr>
            <p:ph type="sldNum" sz="quarter" idx="10"/>
          </p:nvPr>
        </p:nvSpPr>
        <p:spPr/>
        <p:txBody>
          <a:bodyPr/>
          <a:lstStyle/>
          <a:p>
            <a:fld id="{70BFE341-91A5-4558-9C55-170A3713D150}" type="slidenum">
              <a:rPr lang="id-ID" smtClean="0"/>
              <a:t>8</a:t>
            </a:fld>
            <a:endParaRPr lang="id-ID"/>
          </a:p>
        </p:txBody>
      </p:sp>
    </p:spTree>
    <p:extLst>
      <p:ext uri="{BB962C8B-B14F-4D97-AF65-F5344CB8AC3E}">
        <p14:creationId xmlns:p14="http://schemas.microsoft.com/office/powerpoint/2010/main" val="2893082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Politik Organisasi: </a:t>
            </a:r>
          </a:p>
          <a:p>
            <a:pPr marL="171450" indent="-171450">
              <a:buFont typeface="Arial" panose="020B0604020202020204" pitchFamily="34" charset="0"/>
              <a:buChar char="•"/>
            </a:pPr>
            <a:r>
              <a:rPr lang="id-ID" dirty="0" smtClean="0"/>
              <a:t>sudut pandang yang berbeda menyebabkan perjuangan politik, persaingan, dan konflik.</a:t>
            </a:r>
          </a:p>
          <a:p>
            <a:pPr marL="171450" indent="-171450">
              <a:buFont typeface="Arial" panose="020B0604020202020204" pitchFamily="34" charset="0"/>
              <a:buChar char="•"/>
            </a:pPr>
            <a:r>
              <a:rPr lang="id-ID" dirty="0" smtClean="0"/>
              <a:t>perlawanan politik sangat menghambat perubahan organisasi.</a:t>
            </a:r>
          </a:p>
          <a:p>
            <a:pPr marL="0" indent="0">
              <a:buFont typeface="Arial" panose="020B0604020202020204" pitchFamily="34" charset="0"/>
              <a:buNone/>
            </a:pPr>
            <a:endParaRPr lang="id-ID" dirty="0" smtClean="0"/>
          </a:p>
          <a:p>
            <a:pPr marL="0" indent="0">
              <a:buFont typeface="Arial" panose="020B0604020202020204" pitchFamily="34" charset="0"/>
              <a:buNone/>
            </a:pPr>
            <a:r>
              <a:rPr lang="id-ID" dirty="0" smtClean="0"/>
              <a:t>Budaya</a:t>
            </a:r>
            <a:r>
              <a:rPr lang="id-ID" baseline="0" dirty="0" smtClean="0"/>
              <a:t> organisasi:</a:t>
            </a:r>
          </a:p>
          <a:p>
            <a:pPr rtl="0"/>
            <a:r>
              <a:rPr lang="id-ID" dirty="0" smtClean="0">
                <a:effectLst/>
              </a:rPr>
              <a:t>Budaya mungkin tampak seperti ide yang cukup abstrak untuk banyak siswa. Di sisi lain, siswa dengan pengalaman kerja akan dengan mudah dapat menggambarkan budaya perusahaan di mana mereka bekerja. Meminta siswa untuk menggambarkan budaya organisasi yang mereka alami sementara pada pekerjaan, atau area lain dari kehidupan mereka. Apa jenis budaya organisasi yang siswa sukai dan mengapa? Meminta siswa untuk menggambarkan berbagai jenis budaya dan apa jenis perusahaan lebih mungkin untuk memiliki mereka.</a:t>
            </a:r>
          </a:p>
          <a:p>
            <a:pPr marL="0" indent="0">
              <a:buFont typeface="Arial" panose="020B0604020202020204" pitchFamily="34" charset="0"/>
              <a:buNone/>
            </a:pPr>
            <a:endParaRPr lang="id-ID" baseline="0" dirty="0" smtClean="0"/>
          </a:p>
        </p:txBody>
      </p:sp>
      <p:sp>
        <p:nvSpPr>
          <p:cNvPr id="4" name="Slide Number Placeholder 3"/>
          <p:cNvSpPr>
            <a:spLocks noGrp="1"/>
          </p:cNvSpPr>
          <p:nvPr>
            <p:ph type="sldNum" sz="quarter" idx="10"/>
          </p:nvPr>
        </p:nvSpPr>
        <p:spPr/>
        <p:txBody>
          <a:bodyPr/>
          <a:lstStyle/>
          <a:p>
            <a:fld id="{70BFE341-91A5-4558-9C55-170A3713D150}" type="slidenum">
              <a:rPr lang="id-ID" smtClean="0"/>
              <a:t>9</a:t>
            </a:fld>
            <a:endParaRPr lang="id-ID"/>
          </a:p>
        </p:txBody>
      </p:sp>
    </p:spTree>
    <p:extLst>
      <p:ext uri="{BB962C8B-B14F-4D97-AF65-F5344CB8AC3E}">
        <p14:creationId xmlns:p14="http://schemas.microsoft.com/office/powerpoint/2010/main" val="2232580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70BFE341-91A5-4558-9C55-170A3713D150}" type="slidenum">
              <a:rPr lang="id-ID" smtClean="0"/>
              <a:t>10</a:t>
            </a:fld>
            <a:endParaRPr lang="id-ID"/>
          </a:p>
        </p:txBody>
      </p:sp>
    </p:spTree>
    <p:extLst>
      <p:ext uri="{BB962C8B-B14F-4D97-AF65-F5344CB8AC3E}">
        <p14:creationId xmlns:p14="http://schemas.microsoft.com/office/powerpoint/2010/main" val="3364508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effectLst/>
              </a:rPr>
              <a:t>Pastikan bahwa siswa memahami bahwa algoritma PageRank adalah teknologi yang mendasari di balik pencarian Google. Tanyakan kepada siswa apakah mereka dapat memberikan contoh setiap penggerak pertama yang menemukan teknologi mengganggu, namun gagal bertahan (contoh mungkin termasuk komputer pribadi Altair, Internet Browser Netscape Navigator, dll).</a:t>
            </a:r>
          </a:p>
          <a:p>
            <a:endParaRPr lang="id-ID" dirty="0"/>
          </a:p>
        </p:txBody>
      </p:sp>
      <p:sp>
        <p:nvSpPr>
          <p:cNvPr id="4" name="Slide Number Placeholder 3"/>
          <p:cNvSpPr>
            <a:spLocks noGrp="1"/>
          </p:cNvSpPr>
          <p:nvPr>
            <p:ph type="sldNum" sz="quarter" idx="10"/>
          </p:nvPr>
        </p:nvSpPr>
        <p:spPr/>
        <p:txBody>
          <a:bodyPr/>
          <a:lstStyle/>
          <a:p>
            <a:fld id="{70BFE341-91A5-4558-9C55-170A3713D150}" type="slidenum">
              <a:rPr lang="id-ID" smtClean="0"/>
              <a:t>11</a:t>
            </a:fld>
            <a:endParaRPr lang="id-ID"/>
          </a:p>
        </p:txBody>
      </p:sp>
    </p:spTree>
    <p:extLst>
      <p:ext uri="{BB962C8B-B14F-4D97-AF65-F5344CB8AC3E}">
        <p14:creationId xmlns:p14="http://schemas.microsoft.com/office/powerpoint/2010/main" val="14824422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42040" y="2895600"/>
            <a:ext cx="10363200" cy="1470025"/>
          </a:xfrm>
        </p:spPr>
        <p:txBody>
          <a:bodyPr/>
          <a:lstStyle>
            <a:lvl1pPr marL="0" indent="0" algn="r" defTabSz="914363" rtl="0" eaLnBrk="1" fontAlgn="base" latinLnBrk="0" hangingPunct="1">
              <a:lnSpc>
                <a:spcPct val="90000"/>
              </a:lnSpc>
              <a:spcBef>
                <a:spcPct val="20000"/>
              </a:spcBef>
              <a:spcAft>
                <a:spcPct val="0"/>
              </a:spcAft>
              <a:buClr>
                <a:srgbClr val="000000"/>
              </a:buClr>
              <a:buSzPct val="100000"/>
              <a:buFont typeface="Arial" pitchFamily="34" charset="0"/>
              <a:buNone/>
              <a:defRPr kumimoji="0" lang="en-GB" sz="5400" b="1" i="0" u="none" strike="noStrike" kern="1200" cap="none" spc="0" normalizeH="0" baseline="0" noProof="0" dirty="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Eras Medium ITC" panose="020B0602030504020804" pitchFamily="34" charset="0"/>
                <a:ea typeface="+mn-ea"/>
                <a:cs typeface="+mn-cs"/>
              </a:defRPr>
            </a:lvl1pPr>
          </a:lstStyle>
          <a:p>
            <a:r>
              <a:rPr lang="en-US" dirty="0" smtClean="0"/>
              <a:t>Click to edit Master title style</a:t>
            </a:r>
            <a:endParaRPr lang="en-GB" dirty="0"/>
          </a:p>
        </p:txBody>
      </p:sp>
      <p:sp>
        <p:nvSpPr>
          <p:cNvPr id="4" name="Rectangle 3"/>
          <p:cNvSpPr/>
          <p:nvPr userDrawn="1"/>
        </p:nvSpPr>
        <p:spPr bwMode="auto">
          <a:xfrm>
            <a:off x="-12681" y="-383"/>
            <a:ext cx="12192000" cy="198922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sp>
        <p:nvSpPr>
          <p:cNvPr id="5" name="Rectangle 4"/>
          <p:cNvSpPr/>
          <p:nvPr userDrawn="1"/>
        </p:nvSpPr>
        <p:spPr bwMode="auto">
          <a:xfrm>
            <a:off x="11971" y="5373216"/>
            <a:ext cx="12192000" cy="148478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b="9640"/>
          <a:stretch/>
        </p:blipFill>
        <p:spPr>
          <a:xfrm>
            <a:off x="143339" y="44624"/>
            <a:ext cx="4008445" cy="1885912"/>
          </a:xfrm>
          <a:prstGeom prst="rect">
            <a:avLst/>
          </a:prstGeom>
        </p:spPr>
      </p:pic>
      <p:sp>
        <p:nvSpPr>
          <p:cNvPr id="3" name="Subtitle 2"/>
          <p:cNvSpPr>
            <a:spLocks noGrp="1"/>
          </p:cNvSpPr>
          <p:nvPr>
            <p:ph type="subTitle" idx="1"/>
          </p:nvPr>
        </p:nvSpPr>
        <p:spPr>
          <a:xfrm>
            <a:off x="2770840" y="5373216"/>
            <a:ext cx="8534400" cy="1440160"/>
          </a:xfrm>
        </p:spPr>
        <p:txBody>
          <a:bodyPr/>
          <a:lstStyle>
            <a:lvl1pPr marL="0" indent="0" algn="r">
              <a:buNone/>
              <a:defRPr i="1" spc="0">
                <a:solidFill>
                  <a:schemeClr val="bg1">
                    <a:lumMod val="5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1616" y="5410200"/>
            <a:ext cx="2780184" cy="1344240"/>
          </a:xfrm>
          <a:prstGeom prst="rect">
            <a:avLst/>
          </a:prstGeom>
        </p:spPr>
      </p:pic>
      <p:grpSp>
        <p:nvGrpSpPr>
          <p:cNvPr id="8" name="Group 7"/>
          <p:cNvGrpSpPr/>
          <p:nvPr userDrawn="1"/>
        </p:nvGrpSpPr>
        <p:grpSpPr>
          <a:xfrm>
            <a:off x="-11617" y="1922418"/>
            <a:ext cx="12204681" cy="45719"/>
            <a:chOff x="-12681" y="1772810"/>
            <a:chExt cx="12204681" cy="157730"/>
          </a:xfrm>
        </p:grpSpPr>
        <p:sp>
          <p:nvSpPr>
            <p:cNvPr id="9" name="Rectangle 8"/>
            <p:cNvSpPr/>
            <p:nvPr userDrawn="1"/>
          </p:nvSpPr>
          <p:spPr bwMode="auto">
            <a:xfrm>
              <a:off x="-12681" y="1772816"/>
              <a:ext cx="12192000" cy="157720"/>
            </a:xfrm>
            <a:prstGeom prst="rect">
              <a:avLst/>
            </a:prstGeom>
            <a:solidFill>
              <a:srgbClr val="ED3237"/>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sp>
          <p:nvSpPr>
            <p:cNvPr id="10" name="Rectangle 9"/>
            <p:cNvSpPr/>
            <p:nvPr userDrawn="1"/>
          </p:nvSpPr>
          <p:spPr bwMode="auto">
            <a:xfrm>
              <a:off x="4439816" y="1772810"/>
              <a:ext cx="4464496" cy="157720"/>
            </a:xfrm>
            <a:prstGeom prst="rect">
              <a:avLst/>
            </a:prstGeom>
            <a:solidFill>
              <a:srgbClr val="0098D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sp>
          <p:nvSpPr>
            <p:cNvPr id="11" name="Rectangle 10"/>
            <p:cNvSpPr/>
            <p:nvPr userDrawn="1"/>
          </p:nvSpPr>
          <p:spPr bwMode="auto">
            <a:xfrm>
              <a:off x="8904312" y="1781415"/>
              <a:ext cx="3287688" cy="149125"/>
            </a:xfrm>
            <a:prstGeom prst="rect">
              <a:avLst/>
            </a:prstGeom>
            <a:solidFill>
              <a:srgbClr val="00A85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grpSp>
    </p:spTree>
    <p:extLst>
      <p:ext uri="{BB962C8B-B14F-4D97-AF65-F5344CB8AC3E}">
        <p14:creationId xmlns:p14="http://schemas.microsoft.com/office/powerpoint/2010/main" val="994455327"/>
      </p:ext>
    </p:extLst>
  </p:cSld>
  <p:clrMapOvr>
    <a:masterClrMapping/>
  </p:clrMapOvr>
  <p:transition spd="slow">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98866719"/>
      </p:ext>
    </p:extLst>
  </p:cSld>
  <p:clrMapOvr>
    <a:masterClrMapping/>
  </p:clrMapOvr>
  <p:transition spd="slow">
    <p:randomBar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07451" y="496889"/>
            <a:ext cx="2713567" cy="6169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66751" y="496889"/>
            <a:ext cx="7937500" cy="6169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01216505"/>
      </p:ext>
    </p:extLst>
  </p:cSld>
  <p:clrMapOvr>
    <a:masterClrMapping/>
  </p:clrMapOvr>
  <p:transition spd="slow">
    <p:randomBar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1556791"/>
            <a:ext cx="12192000" cy="5040560"/>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sp>
        <p:nvSpPr>
          <p:cNvPr id="2" name="Title 1"/>
          <p:cNvSpPr>
            <a:spLocks noGrp="1"/>
          </p:cNvSpPr>
          <p:nvPr>
            <p:ph type="title" hasCustomPrompt="1"/>
          </p:nvPr>
        </p:nvSpPr>
        <p:spPr/>
        <p:txBody>
          <a:bodyPr/>
          <a:lstStyle>
            <a:lvl1pPr>
              <a:defRPr b="0" strike="noStrike">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latin typeface="Eras Medium ITC" panose="020B0602030504020804" pitchFamily="34" charset="0"/>
              </a:defRPr>
            </a:lvl1pPr>
            <a:lvl2pPr>
              <a:buClr>
                <a:schemeClr val="accent6">
                  <a:lumMod val="50000"/>
                </a:schemeClr>
              </a:buClr>
              <a:defRPr>
                <a:solidFill>
                  <a:schemeClr val="accent6">
                    <a:lumMod val="75000"/>
                  </a:schemeClr>
                </a:solidFill>
                <a:latin typeface="Eras Medium ITC" panose="020B0602030504020804" pitchFamily="34" charset="0"/>
              </a:defRPr>
            </a:lvl2pPr>
            <a:lvl3pPr>
              <a:buClr>
                <a:srgbClr val="C00000"/>
              </a:buClr>
              <a:defRPr>
                <a:solidFill>
                  <a:srgbClr val="C00000"/>
                </a:solidFill>
                <a:latin typeface="Eras Medium ITC" panose="020B0602030504020804" pitchFamily="34" charset="0"/>
              </a:defRPr>
            </a:lvl3pPr>
            <a:lvl4pPr>
              <a:buClr>
                <a:schemeClr val="accent1">
                  <a:lumMod val="75000"/>
                </a:schemeClr>
              </a:buClr>
              <a:defRPr>
                <a:solidFill>
                  <a:schemeClr val="accent1">
                    <a:lumMod val="75000"/>
                  </a:schemeClr>
                </a:solidFill>
                <a:latin typeface="Eras Medium ITC" panose="020B0602030504020804" pitchFamily="34" charset="0"/>
              </a:defRPr>
            </a:lvl4pPr>
            <a:lvl5pPr>
              <a:defRPr>
                <a:latin typeface="Eras Medium ITC" panose="020B06020305040208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AutoShape 1"/>
          <p:cNvSpPr>
            <a:spLocks noChangeArrowheads="1"/>
          </p:cNvSpPr>
          <p:nvPr userDrawn="1"/>
        </p:nvSpPr>
        <p:spPr bwMode="auto">
          <a:xfrm>
            <a:off x="9840417" y="-171400"/>
            <a:ext cx="2112235" cy="1152128"/>
          </a:xfrm>
          <a:prstGeom prst="roundRect">
            <a:avLst>
              <a:gd name="adj" fmla="val 16667"/>
            </a:avLst>
          </a:prstGeom>
          <a:solidFill>
            <a:schemeClr val="bg1"/>
          </a:solidFill>
          <a:ln>
            <a:solidFill>
              <a:schemeClr val="bg1"/>
            </a:solidFill>
            <a:headEnd/>
            <a:tailEnd/>
          </a:ln>
        </p:spPr>
        <p:style>
          <a:lnRef idx="3">
            <a:schemeClr val="lt1"/>
          </a:lnRef>
          <a:fillRef idx="1">
            <a:schemeClr val="accent3"/>
          </a:fillRef>
          <a:effectRef idx="1">
            <a:schemeClr val="accent3"/>
          </a:effectRef>
          <a:fontRef idx="minor">
            <a:schemeClr val="lt1"/>
          </a:fontRef>
        </p:style>
        <p:txBody>
          <a:bodyPr wrap="none" anchor="ctr"/>
          <a:lstStyle/>
          <a:p>
            <a:pPr>
              <a:defRPr/>
            </a:pPr>
            <a:endParaRPr lang="en-GB" sz="18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0800" y="129191"/>
            <a:ext cx="1390092" cy="672120"/>
          </a:xfrm>
          <a:prstGeom prst="rect">
            <a:avLst/>
          </a:prstGeom>
        </p:spPr>
      </p:pic>
    </p:spTree>
    <p:extLst>
      <p:ext uri="{BB962C8B-B14F-4D97-AF65-F5344CB8AC3E}">
        <p14:creationId xmlns:p14="http://schemas.microsoft.com/office/powerpoint/2010/main" val="3862826173"/>
      </p:ext>
    </p:extLst>
  </p:cSld>
  <p:clrMapOvr>
    <a:masterClrMapping/>
  </p:clrMapOvr>
  <p:transition spd="slow">
    <p:randomBar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196052365"/>
      </p:ext>
    </p:extLst>
  </p:cSld>
  <p:clrMapOvr>
    <a:masterClrMapping/>
  </p:clrMapOvr>
  <p:transition spd="slow">
    <p:randomBar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3684" y="1412875"/>
            <a:ext cx="5317067" cy="5253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203951" y="1412875"/>
            <a:ext cx="5317067" cy="5253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1493738"/>
      </p:ext>
    </p:extLst>
  </p:cSld>
  <p:clrMapOvr>
    <a:masterClrMapping/>
  </p:clrMapOvr>
  <p:transition spd="slow">
    <p:randomBar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76957046"/>
      </p:ext>
    </p:extLst>
  </p:cSld>
  <p:clrMapOvr>
    <a:masterClrMapping/>
  </p:clrMapOvr>
  <p:transition spd="slow">
    <p:randomBar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859893432"/>
      </p:ext>
    </p:extLst>
  </p:cSld>
  <p:clrMapOvr>
    <a:masterClrMapping/>
  </p:clrMapOvr>
  <p:transition spd="slow">
    <p:randomBar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8337751"/>
      </p:ext>
    </p:extLst>
  </p:cSld>
  <p:clrMapOvr>
    <a:masterClrMapping/>
  </p:clrMapOvr>
  <p:transition spd="slow">
    <p:randomBar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59027957"/>
      </p:ext>
    </p:extLst>
  </p:cSld>
  <p:clrMapOvr>
    <a:masterClrMapping/>
  </p:clrMapOvr>
  <p:transition spd="slow">
    <p:randomBar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20941387"/>
      </p:ext>
    </p:extLst>
  </p:cSld>
  <p:clrMapOvr>
    <a:masterClrMapping/>
  </p:clrMapOvr>
  <p:transition spd="slow">
    <p:randomBar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6">
                <a:lumMod val="89000"/>
              </a:schemeClr>
            </a:gs>
            <a:gs pos="3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auto">
          <a:xfrm>
            <a:off x="666751" y="261854"/>
            <a:ext cx="8693612" cy="1078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dirty="0" smtClean="0"/>
              <a:t>Click to edit the title text format</a:t>
            </a:r>
          </a:p>
        </p:txBody>
      </p:sp>
      <p:sp>
        <p:nvSpPr>
          <p:cNvPr id="2052" name="Rectangle 3"/>
          <p:cNvSpPr>
            <a:spLocks noGrp="1" noChangeArrowheads="1"/>
          </p:cNvSpPr>
          <p:nvPr>
            <p:ph type="body" idx="1"/>
          </p:nvPr>
        </p:nvSpPr>
        <p:spPr bwMode="auto">
          <a:xfrm>
            <a:off x="683684" y="1556791"/>
            <a:ext cx="10837333" cy="482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TextBox 1"/>
          <p:cNvSpPr txBox="1"/>
          <p:nvPr userDrawn="1"/>
        </p:nvSpPr>
        <p:spPr>
          <a:xfrm>
            <a:off x="527382" y="6575567"/>
            <a:ext cx="3259418" cy="276999"/>
          </a:xfrm>
          <a:prstGeom prst="rect">
            <a:avLst/>
          </a:prstGeom>
          <a:noFill/>
        </p:spPr>
        <p:txBody>
          <a:bodyPr wrap="none" rtlCol="0">
            <a:spAutoFit/>
          </a:bodyPr>
          <a:lstStyle/>
          <a:p>
            <a:r>
              <a:rPr lang="id-ID" sz="1200" i="1" baseline="0" dirty="0" smtClean="0">
                <a:solidFill>
                  <a:schemeClr val="bg1"/>
                </a:solidFill>
                <a:latin typeface="Calibri" panose="020F0502020204030204" pitchFamily="34" charset="0"/>
              </a:rPr>
              <a:t>Sistem Informasi Manajemen – Marcello Singadji </a:t>
            </a:r>
            <a:endParaRPr lang="id-ID" sz="1200" i="1" dirty="0">
              <a:solidFill>
                <a:schemeClr val="bg1"/>
              </a:solidFill>
              <a:latin typeface="Calibri" panose="020F0502020204030204" pitchFamily="34" charset="0"/>
            </a:endParaRPr>
          </a:p>
        </p:txBody>
      </p:sp>
      <p:sp>
        <p:nvSpPr>
          <p:cNvPr id="6" name="AutoShape 1"/>
          <p:cNvSpPr>
            <a:spLocks noChangeArrowheads="1"/>
          </p:cNvSpPr>
          <p:nvPr userDrawn="1"/>
        </p:nvSpPr>
        <p:spPr bwMode="auto">
          <a:xfrm>
            <a:off x="9840417" y="-171400"/>
            <a:ext cx="2112235" cy="1152128"/>
          </a:xfrm>
          <a:prstGeom prst="roundRect">
            <a:avLst>
              <a:gd name="adj" fmla="val 16667"/>
            </a:avLst>
          </a:prstGeom>
          <a:solidFill>
            <a:schemeClr val="bg1"/>
          </a:solidFill>
          <a:ln>
            <a:headEnd/>
            <a:tailEnd/>
          </a:ln>
        </p:spPr>
        <p:style>
          <a:lnRef idx="3">
            <a:schemeClr val="lt1"/>
          </a:lnRef>
          <a:fillRef idx="1">
            <a:schemeClr val="accent3"/>
          </a:fillRef>
          <a:effectRef idx="1">
            <a:schemeClr val="accent3"/>
          </a:effectRef>
          <a:fontRef idx="minor">
            <a:schemeClr val="lt1"/>
          </a:fontRef>
        </p:style>
        <p:txBody>
          <a:bodyPr wrap="none" anchor="ctr"/>
          <a:lstStyle/>
          <a:p>
            <a:pPr>
              <a:defRPr/>
            </a:pPr>
            <a:endParaRPr lang="en-GB" sz="180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210800" y="129191"/>
            <a:ext cx="1390092" cy="672120"/>
          </a:xfrm>
          <a:prstGeom prst="rect">
            <a:avLst/>
          </a:prstGeom>
        </p:spPr>
      </p:pic>
      <p:grpSp>
        <p:nvGrpSpPr>
          <p:cNvPr id="7" name="Group 6"/>
          <p:cNvGrpSpPr/>
          <p:nvPr userDrawn="1"/>
        </p:nvGrpSpPr>
        <p:grpSpPr>
          <a:xfrm>
            <a:off x="-11617" y="1524000"/>
            <a:ext cx="12204681" cy="45720"/>
            <a:chOff x="-12681" y="1772813"/>
            <a:chExt cx="12204681" cy="157734"/>
          </a:xfrm>
        </p:grpSpPr>
        <p:sp>
          <p:nvSpPr>
            <p:cNvPr id="9" name="Rectangle 8"/>
            <p:cNvSpPr/>
            <p:nvPr userDrawn="1"/>
          </p:nvSpPr>
          <p:spPr bwMode="auto">
            <a:xfrm>
              <a:off x="-12681" y="1772827"/>
              <a:ext cx="12192000" cy="157720"/>
            </a:xfrm>
            <a:prstGeom prst="rect">
              <a:avLst/>
            </a:prstGeom>
            <a:solidFill>
              <a:srgbClr val="ED3237"/>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sp>
          <p:nvSpPr>
            <p:cNvPr id="10" name="Rectangle 9"/>
            <p:cNvSpPr/>
            <p:nvPr userDrawn="1"/>
          </p:nvSpPr>
          <p:spPr bwMode="auto">
            <a:xfrm>
              <a:off x="4439816" y="1772813"/>
              <a:ext cx="4464496" cy="157720"/>
            </a:xfrm>
            <a:prstGeom prst="rect">
              <a:avLst/>
            </a:prstGeom>
            <a:solidFill>
              <a:srgbClr val="0098D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sp>
          <p:nvSpPr>
            <p:cNvPr id="11" name="Rectangle 10"/>
            <p:cNvSpPr/>
            <p:nvPr userDrawn="1"/>
          </p:nvSpPr>
          <p:spPr bwMode="auto">
            <a:xfrm>
              <a:off x="8904312" y="1781414"/>
              <a:ext cx="3287688" cy="149126"/>
            </a:xfrm>
            <a:prstGeom prst="rect">
              <a:avLst/>
            </a:prstGeom>
            <a:solidFill>
              <a:srgbClr val="00A85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id-ID" sz="1800" b="0" i="0" u="none" strike="noStrike" cap="none" normalizeH="0" baseline="0" smtClean="0">
                <a:ln>
                  <a:noFill/>
                </a:ln>
                <a:solidFill>
                  <a:schemeClr val="bg1"/>
                </a:solidFill>
                <a:effectLst/>
                <a:latin typeface="Arial" charset="0"/>
                <a:cs typeface="Arial" charset="0"/>
              </a:endParaRPr>
            </a:p>
          </p:txBody>
        </p:sp>
      </p:grpSp>
      <p:sp>
        <p:nvSpPr>
          <p:cNvPr id="12" name="Footer Placeholder 8"/>
          <p:cNvSpPr txBox="1">
            <a:spLocks/>
          </p:cNvSpPr>
          <p:nvPr userDrawn="1"/>
        </p:nvSpPr>
        <p:spPr bwMode="auto">
          <a:xfrm>
            <a:off x="10097589" y="6606086"/>
            <a:ext cx="2895600" cy="2889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1pPr>
            <a:lvl2pPr marL="742950" indent="-28575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2pPr>
            <a:lvl3pPr marL="1143000" indent="-228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3pPr>
            <a:lvl4pPr marL="1600200" indent="-228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4pPr>
            <a:lvl5pPr marL="2057400" indent="-228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9pPr>
          </a:lstStyle>
          <a:p>
            <a:pPr eaLnBrk="1" hangingPunct="1"/>
            <a:r>
              <a:rPr lang="en-US" altLang="id-ID" sz="1100" dirty="0" smtClean="0">
                <a:solidFill>
                  <a:schemeClr val="bg1"/>
                </a:solidFill>
              </a:rPr>
              <a:t>©  Prentice Hall </a:t>
            </a:r>
            <a:r>
              <a:rPr lang="en-US" altLang="id-ID" sz="1100" dirty="0" smtClean="0">
                <a:solidFill>
                  <a:schemeClr val="bg1"/>
                </a:solidFill>
              </a:rPr>
              <a:t>201</a:t>
            </a:r>
            <a:r>
              <a:rPr lang="id-ID" altLang="id-ID" sz="1100" dirty="0" smtClean="0">
                <a:solidFill>
                  <a:schemeClr val="bg1"/>
                </a:solidFill>
              </a:rPr>
              <a:t>4</a:t>
            </a:r>
            <a:endParaRPr lang="en-US" altLang="id-ID" sz="1100" dirty="0">
              <a:solidFill>
                <a:schemeClr val="bg1"/>
              </a:solidFill>
            </a:endParaRPr>
          </a:p>
        </p:txBody>
      </p:sp>
    </p:spTree>
    <p:extLst>
      <p:ext uri="{BB962C8B-B14F-4D97-AF65-F5344CB8AC3E}">
        <p14:creationId xmlns:p14="http://schemas.microsoft.com/office/powerpoint/2010/main" val="363676551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spd="slow">
    <p:randomBar dir="vert"/>
  </p:transition>
  <p:timing>
    <p:tnLst>
      <p:par>
        <p:cTn id="1" dur="indefinite" restart="never" nodeType="tmRoot"/>
      </p:par>
    </p:tnLst>
  </p:timing>
  <p:txStyles>
    <p:titleStyle>
      <a:lvl1pPr algn="l" defTabSz="449263" rtl="0" eaLnBrk="0" fontAlgn="base" hangingPunct="0">
        <a:spcBef>
          <a:spcPct val="0"/>
        </a:spcBef>
        <a:spcAft>
          <a:spcPct val="0"/>
        </a:spcAft>
        <a:buClr>
          <a:srgbClr val="000000"/>
        </a:buClr>
        <a:buSzPct val="100000"/>
        <a:buFont typeface="Times New Roman" pitchFamily="16" charset="0"/>
        <a:defRPr sz="3600" b="0">
          <a:solidFill>
            <a:schemeClr val="bg1"/>
          </a:solidFill>
          <a:effectLst>
            <a:outerShdw blurRad="38100" dist="38100" dir="2700000" algn="tl">
              <a:srgbClr val="000000">
                <a:alpha val="43137"/>
              </a:srgbClr>
            </a:outerShdw>
          </a:effectLst>
          <a:latin typeface="Eras Medium ITC" panose="020B0602030504020804" pitchFamily="34" charset="0"/>
          <a:ea typeface="Adobe Kaiti Std R" panose="02020400000000000000" pitchFamily="18" charset="-128"/>
          <a:cs typeface="+mj-cs"/>
        </a:defRPr>
      </a:lvl1pPr>
      <a:lvl2pPr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2pPr>
      <a:lvl3pPr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3pPr>
      <a:lvl4pPr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4pPr>
      <a:lvl5pPr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3600" b="1">
          <a:solidFill>
            <a:srgbClr val="FFFFFF"/>
          </a:solidFill>
          <a:latin typeface="Helvetica87-CondensedHeavy" pitchFamily="32" charset="0"/>
          <a:ea typeface="Lucida Sans Unicode" charset="0"/>
          <a:cs typeface="Lucida Sans Unicode" charset="0"/>
        </a:defRPr>
      </a:lvl9pPr>
    </p:titleStyle>
    <p:bodyStyle>
      <a:lvl1pPr marL="342900" indent="-342900" algn="l" defTabSz="449263" rtl="0" eaLnBrk="0" fontAlgn="base" hangingPunct="0">
        <a:spcBef>
          <a:spcPts val="600"/>
        </a:spcBef>
        <a:spcAft>
          <a:spcPct val="0"/>
        </a:spcAft>
        <a:buClr>
          <a:schemeClr val="tx1"/>
        </a:buClr>
        <a:buSzPct val="100000"/>
        <a:buFont typeface="Arial" panose="020B0604020202020204" pitchFamily="34" charset="0"/>
        <a:buChar char="•"/>
        <a:defRPr sz="2800">
          <a:solidFill>
            <a:schemeClr val="tx1"/>
          </a:solidFill>
          <a:latin typeface="Eras Medium ITC" panose="020B0602030504020804" pitchFamily="34" charset="0"/>
          <a:ea typeface="+mn-ea"/>
          <a:cs typeface="+mn-cs"/>
        </a:defRPr>
      </a:lvl1pPr>
      <a:lvl2pPr marL="800100" indent="-342900" algn="l" defTabSz="449263" rtl="0" eaLnBrk="0" fontAlgn="base" hangingPunct="0">
        <a:spcBef>
          <a:spcPts val="500"/>
        </a:spcBef>
        <a:spcAft>
          <a:spcPct val="0"/>
        </a:spcAft>
        <a:buClr>
          <a:schemeClr val="tx1"/>
        </a:buClr>
        <a:buSzPct val="100000"/>
        <a:buFont typeface="Arial" panose="020B0604020202020204" pitchFamily="34" charset="0"/>
        <a:buChar char="•"/>
        <a:defRPr sz="2400">
          <a:solidFill>
            <a:schemeClr val="tx1"/>
          </a:solidFill>
          <a:latin typeface="Eras Medium ITC" panose="020B0602030504020804" pitchFamily="34" charset="0"/>
          <a:cs typeface="+mn-cs"/>
        </a:defRPr>
      </a:lvl2pPr>
      <a:lvl3pPr marL="1200150" indent="-285750" algn="l" defTabSz="449263" rtl="0" eaLnBrk="0" fontAlgn="base" hangingPunct="0">
        <a:spcBef>
          <a:spcPts val="450"/>
        </a:spcBef>
        <a:spcAft>
          <a:spcPct val="0"/>
        </a:spcAft>
        <a:buClr>
          <a:schemeClr val="tx1"/>
        </a:buClr>
        <a:buSzPct val="100000"/>
        <a:buFont typeface="Arial" panose="020B0604020202020204" pitchFamily="34" charset="0"/>
        <a:buChar char="•"/>
        <a:defRPr sz="2000">
          <a:solidFill>
            <a:schemeClr val="tx1"/>
          </a:solidFill>
          <a:latin typeface="Eras Medium ITC" panose="020B0602030504020804" pitchFamily="34" charset="0"/>
          <a:cs typeface="+mn-cs"/>
        </a:defRPr>
      </a:lvl3pPr>
      <a:lvl4pPr marL="1657350" indent="-285750" algn="l" defTabSz="449263" rtl="0" eaLnBrk="0" fontAlgn="base" hangingPunct="0">
        <a:spcBef>
          <a:spcPts val="400"/>
        </a:spcBef>
        <a:spcAft>
          <a:spcPct val="0"/>
        </a:spcAft>
        <a:buClr>
          <a:schemeClr val="tx1"/>
        </a:buClr>
        <a:buSzPct val="100000"/>
        <a:buFont typeface="Arial" panose="020B0604020202020204" pitchFamily="34" charset="0"/>
        <a:buChar char="•"/>
        <a:defRPr sz="1800">
          <a:solidFill>
            <a:schemeClr val="tx1"/>
          </a:solidFill>
          <a:latin typeface="Eras Medium ITC" panose="020B0602030504020804" pitchFamily="34" charset="0"/>
          <a:cs typeface="+mn-cs"/>
        </a:defRPr>
      </a:lvl4pPr>
      <a:lvl5pPr marL="2114550" indent="-285750" algn="l" defTabSz="449263" rtl="0" eaLnBrk="0" fontAlgn="base" hangingPunct="0">
        <a:spcBef>
          <a:spcPts val="350"/>
        </a:spcBef>
        <a:spcAft>
          <a:spcPct val="0"/>
        </a:spcAft>
        <a:buClr>
          <a:schemeClr val="tx1"/>
        </a:buClr>
        <a:buSzPct val="100000"/>
        <a:buFont typeface="Arial" panose="020B0604020202020204" pitchFamily="34" charset="0"/>
        <a:buChar char="•"/>
        <a:defRPr sz="1400">
          <a:solidFill>
            <a:schemeClr val="tx1"/>
          </a:solidFill>
          <a:latin typeface="Eras Medium ITC" panose="020B0602030504020804" pitchFamily="34" charset="0"/>
          <a:cs typeface="+mn-cs"/>
        </a:defRPr>
      </a:lvl5pPr>
      <a:lvl6pPr marL="25146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6pPr>
      <a:lvl7pPr marL="29718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7pPr>
      <a:lvl8pPr marL="34290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8pPr>
      <a:lvl9pPr marL="38862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d.wikipedia.org/wiki/Material" TargetMode="External"/><Relationship Id="rId2" Type="http://schemas.openxmlformats.org/officeDocument/2006/relationships/hyperlink" Target="https://id.wikipedia.org/wiki/Uang" TargetMode="External"/><Relationship Id="rId1" Type="http://schemas.openxmlformats.org/officeDocument/2006/relationships/slideLayout" Target="../slideLayouts/slideLayout2.xml"/><Relationship Id="rId6" Type="http://schemas.openxmlformats.org/officeDocument/2006/relationships/hyperlink" Target="https://id.wikipedia.org/wiki/Lingkungan" TargetMode="External"/><Relationship Id="rId5" Type="http://schemas.openxmlformats.org/officeDocument/2006/relationships/hyperlink" Target="https://id.wikipedia.org/wiki/Metode" TargetMode="External"/><Relationship Id="rId4" Type="http://schemas.openxmlformats.org/officeDocument/2006/relationships/hyperlink" Target="https://id.wikipedia.org/wiki/Mesi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altLang="id-ID" dirty="0">
                <a:latin typeface="Eras Bold ITC" panose="020B0907030504020204" pitchFamily="34" charset="0"/>
              </a:rPr>
              <a:t>Information Systems, Organizations, and Strategy</a:t>
            </a:r>
            <a:endParaRPr lang="en-US" altLang="id-ID" dirty="0">
              <a:latin typeface="Eras Bold ITC" panose="020B0907030504020204" pitchFamily="34" charset="0"/>
            </a:endParaRPr>
          </a:p>
        </p:txBody>
      </p:sp>
      <p:sp>
        <p:nvSpPr>
          <p:cNvPr id="3075" name="Rectangle 3"/>
          <p:cNvSpPr>
            <a:spLocks noGrp="1" noChangeArrowheads="1"/>
          </p:cNvSpPr>
          <p:nvPr>
            <p:ph type="subTitle" idx="1"/>
          </p:nvPr>
        </p:nvSpPr>
        <p:spPr/>
        <p:txBody>
          <a:bodyPr/>
          <a:lstStyle/>
          <a:p>
            <a:pPr eaLnBrk="1" hangingPunct="1"/>
            <a:r>
              <a:rPr lang="id-ID" altLang="id-ID" sz="2000" i="0" dirty="0" smtClean="0">
                <a:solidFill>
                  <a:schemeClr val="tx1">
                    <a:lumMod val="75000"/>
                    <a:lumOff val="25000"/>
                  </a:schemeClr>
                </a:solidFill>
              </a:rPr>
              <a:t>Pertemuan </a:t>
            </a:r>
            <a:r>
              <a:rPr lang="id-ID" altLang="id-ID" sz="2000" i="0" dirty="0" smtClean="0">
                <a:solidFill>
                  <a:schemeClr val="tx1">
                    <a:lumMod val="75000"/>
                    <a:lumOff val="25000"/>
                  </a:schemeClr>
                </a:solidFill>
              </a:rPr>
              <a:t>4 </a:t>
            </a:r>
            <a:endParaRPr lang="id-ID" altLang="id-ID" sz="2000" i="0" dirty="0" smtClean="0">
              <a:solidFill>
                <a:schemeClr val="tx1">
                  <a:lumMod val="75000"/>
                  <a:lumOff val="25000"/>
                </a:schemeClr>
              </a:solidFill>
            </a:endParaRPr>
          </a:p>
          <a:p>
            <a:pPr eaLnBrk="1" hangingPunct="1"/>
            <a:r>
              <a:rPr lang="id-ID" altLang="id-ID" sz="2000" b="1" i="0" dirty="0" smtClean="0">
                <a:solidFill>
                  <a:schemeClr val="tx1">
                    <a:lumMod val="75000"/>
                    <a:lumOff val="25000"/>
                  </a:schemeClr>
                </a:solidFill>
              </a:rPr>
              <a:t>Sistem Informasi Manajemen</a:t>
            </a:r>
          </a:p>
          <a:p>
            <a:pPr eaLnBrk="1" hangingPunct="1"/>
            <a:r>
              <a:rPr lang="en-US" altLang="id-ID" sz="1200" i="0" dirty="0" smtClean="0">
                <a:solidFill>
                  <a:schemeClr val="accent6"/>
                </a:solidFill>
              </a:rPr>
              <a:t>Marcello Singadji</a:t>
            </a:r>
            <a:r>
              <a:rPr lang="id-ID" altLang="id-ID" sz="1200" i="0" dirty="0" smtClean="0">
                <a:solidFill>
                  <a:schemeClr val="accent6"/>
                </a:solidFill>
              </a:rPr>
              <a:t> – marcello.singadji@upj.ac.id</a:t>
            </a:r>
            <a:endParaRPr lang="en-US" altLang="id-ID" sz="1200" i="0" dirty="0" smtClean="0">
              <a:solidFill>
                <a:schemeClr val="accent6"/>
              </a:solidFill>
            </a:endParaRPr>
          </a:p>
        </p:txBody>
      </p:sp>
      <p:sp>
        <p:nvSpPr>
          <p:cNvPr id="5" name="Footer Placeholder 8"/>
          <p:cNvSpPr txBox="1">
            <a:spLocks/>
          </p:cNvSpPr>
          <p:nvPr/>
        </p:nvSpPr>
        <p:spPr bwMode="auto">
          <a:xfrm>
            <a:off x="9282332" y="4365625"/>
            <a:ext cx="1970740" cy="358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1pPr>
            <a:lvl2pPr marL="742950" indent="-28575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2pPr>
            <a:lvl3pPr marL="1143000" indent="-228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3pPr>
            <a:lvl4pPr marL="1600200" indent="-228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4pPr>
            <a:lvl5pPr marL="2057400" indent="-228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Arial" panose="020B0604020202020204" pitchFamily="34" charset="0"/>
                <a:ea typeface="ＭＳ Ｐゴシック" pitchFamily="-111" charset="-128"/>
                <a:cs typeface="+mn-cs"/>
              </a:defRPr>
            </a:lvl9pPr>
          </a:lstStyle>
          <a:p>
            <a:pPr eaLnBrk="1" hangingPunct="1"/>
            <a:r>
              <a:rPr lang="en-US" altLang="id-ID" sz="1400" dirty="0" smtClean="0">
                <a:solidFill>
                  <a:schemeClr val="bg1"/>
                </a:solidFill>
              </a:rPr>
              <a:t>©  Prentice Hall </a:t>
            </a:r>
            <a:r>
              <a:rPr lang="en-US" altLang="id-ID" sz="1400" dirty="0" smtClean="0">
                <a:solidFill>
                  <a:schemeClr val="bg1"/>
                </a:solidFill>
              </a:rPr>
              <a:t>201</a:t>
            </a:r>
            <a:r>
              <a:rPr lang="id-ID" altLang="id-ID" sz="1400" dirty="0" smtClean="0">
                <a:solidFill>
                  <a:schemeClr val="bg1"/>
                </a:solidFill>
              </a:rPr>
              <a:t>4</a:t>
            </a:r>
            <a:endParaRPr lang="en-US" altLang="id-ID" sz="1400" dirty="0">
              <a:solidFill>
                <a:schemeClr val="bg1"/>
              </a:solidFill>
            </a:endParaRP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Lingkungan Perusahaan</a:t>
            </a:r>
            <a:endParaRPr lang="id-ID" dirty="0"/>
          </a:p>
        </p:txBody>
      </p:sp>
      <p:pic>
        <p:nvPicPr>
          <p:cNvPr id="4" name="Picture Placeholder 21" descr="Fig-3-03.png"/>
          <p:cNvPicPr>
            <a:picLocks noGrp="1" noChangeAspect="1"/>
          </p:cNvPicPr>
          <p:nvPr>
            <p:ph idx="1"/>
          </p:nvPr>
        </p:nvPicPr>
        <p:blipFill>
          <a:blip r:embed="rId3">
            <a:extLst>
              <a:ext uri="{28A0092B-C50C-407E-A947-70E740481C1C}">
                <a14:useLocalDpi xmlns:a14="http://schemas.microsoft.com/office/drawing/2010/main" val="0"/>
              </a:ext>
            </a:extLst>
          </a:blip>
          <a:srcRect l="3038" t="5875" r="1634" b="2425"/>
          <a:stretch>
            <a:fillRect/>
          </a:stretch>
        </p:blipFill>
        <p:spPr bwMode="auto">
          <a:xfrm>
            <a:off x="4498386" y="2036818"/>
            <a:ext cx="7693614" cy="405918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57200" y="1828800"/>
            <a:ext cx="4038600" cy="4708981"/>
          </a:xfrm>
          <a:prstGeom prst="rect">
            <a:avLst/>
          </a:prstGeom>
        </p:spPr>
        <p:txBody>
          <a:bodyPr wrap="square">
            <a:spAutoFit/>
          </a:bodyPr>
          <a:lstStyle/>
          <a:p>
            <a:pPr marL="342900" indent="-342900">
              <a:buFont typeface="Arial" panose="020B0604020202020204" pitchFamily="34" charset="0"/>
              <a:buChar char="•"/>
            </a:pPr>
            <a:r>
              <a:rPr lang="id-ID" sz="2000" dirty="0">
                <a:latin typeface="Eras Medium ITC" panose="020B0602030504020804" pitchFamily="34" charset="0"/>
              </a:rPr>
              <a:t>Perusahaan dilambangkan dengan mata yang memandang semua lingkungan sekitarnya, dan sebagai sistem yang menyaring semua informasi yang masuk.</a:t>
            </a:r>
          </a:p>
          <a:p>
            <a:pPr marL="342900" indent="-342900">
              <a:buFont typeface="Arial" panose="020B0604020202020204" pitchFamily="34" charset="0"/>
              <a:buChar char="•"/>
            </a:pPr>
            <a:r>
              <a:rPr lang="id-ID" sz="2000" dirty="0">
                <a:latin typeface="Eras Medium ITC" panose="020B0602030504020804" pitchFamily="34" charset="0"/>
              </a:rPr>
              <a:t>Untuk batas tertentu, organisasi "melihat" hanya apa sistem mereka. Jika sistem yang dibangun tidak baik, maka mungkin manajer mengalami kesulitan dalam melihat dan memecahkan masalah.</a:t>
            </a:r>
          </a:p>
        </p:txBody>
      </p:sp>
    </p:spTree>
    <p:extLst>
      <p:ext uri="{BB962C8B-B14F-4D97-AF65-F5344CB8AC3E}">
        <p14:creationId xmlns:p14="http://schemas.microsoft.com/office/powerpoint/2010/main" val="1679304014"/>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Teknologi</a:t>
            </a:r>
            <a:endParaRPr lang="id-ID" dirty="0"/>
          </a:p>
        </p:txBody>
      </p:sp>
      <p:sp>
        <p:nvSpPr>
          <p:cNvPr id="3" name="Content Placeholder 2"/>
          <p:cNvSpPr>
            <a:spLocks noGrp="1"/>
          </p:cNvSpPr>
          <p:nvPr>
            <p:ph idx="1"/>
          </p:nvPr>
        </p:nvSpPr>
        <p:spPr/>
        <p:txBody>
          <a:bodyPr/>
          <a:lstStyle/>
          <a:p>
            <a:r>
              <a:rPr lang="id-ID" dirty="0" smtClean="0">
                <a:solidFill>
                  <a:srgbClr val="C00000"/>
                </a:solidFill>
              </a:rPr>
              <a:t>Kapan teknologi dikatakan sebagai pengganggu?</a:t>
            </a:r>
          </a:p>
          <a:p>
            <a:r>
              <a:rPr lang="id-ID" dirty="0"/>
              <a:t>Teknologi yang membawa perubahan besar untuk bisnis, industri, </a:t>
            </a:r>
            <a:r>
              <a:rPr lang="id-ID" dirty="0" smtClean="0"/>
              <a:t>pasar</a:t>
            </a:r>
          </a:p>
          <a:p>
            <a:pPr lvl="1"/>
            <a:r>
              <a:rPr lang="id-ID" dirty="0"/>
              <a:t>Contoh: komputer pribadi, perangkat lunak pengolah kata, Internet, algoritma </a:t>
            </a:r>
            <a:r>
              <a:rPr lang="id-ID" b="1" dirty="0"/>
              <a:t>PageRank</a:t>
            </a:r>
            <a:endParaRPr lang="id-ID" b="1" dirty="0" smtClean="0">
              <a:solidFill>
                <a:srgbClr val="C00000"/>
              </a:solidFill>
            </a:endParaRPr>
          </a:p>
          <a:p>
            <a:endParaRPr lang="id-ID" dirty="0"/>
          </a:p>
        </p:txBody>
      </p:sp>
    </p:spTree>
    <p:extLst>
      <p:ext uri="{BB962C8B-B14F-4D97-AF65-F5344CB8AC3E}">
        <p14:creationId xmlns:p14="http://schemas.microsoft.com/office/powerpoint/2010/main" val="46898846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Organisasi dan Sistem Informasi</a:t>
            </a:r>
          </a:p>
        </p:txBody>
      </p:sp>
      <p:sp>
        <p:nvSpPr>
          <p:cNvPr id="3" name="Content Placeholder 2"/>
          <p:cNvSpPr>
            <a:spLocks noGrp="1"/>
          </p:cNvSpPr>
          <p:nvPr>
            <p:ph idx="1"/>
          </p:nvPr>
        </p:nvSpPr>
        <p:spPr/>
        <p:txBody>
          <a:bodyPr/>
          <a:lstStyle/>
          <a:p>
            <a:pPr marL="0" indent="0">
              <a:buNone/>
            </a:pPr>
            <a:r>
              <a:rPr lang="id-ID" dirty="0"/>
              <a:t>5 jenis dasar struktur </a:t>
            </a:r>
            <a:r>
              <a:rPr lang="id-ID" dirty="0" smtClean="0"/>
              <a:t>organisasi</a:t>
            </a:r>
          </a:p>
          <a:p>
            <a:r>
              <a:rPr lang="id-ID" dirty="0" smtClean="0"/>
              <a:t>Kewirausahaan </a:t>
            </a:r>
          </a:p>
          <a:p>
            <a:pPr lvl="1"/>
            <a:r>
              <a:rPr lang="id-ID" dirty="0" smtClean="0"/>
              <a:t>start-up usaha kecil</a:t>
            </a:r>
          </a:p>
          <a:p>
            <a:r>
              <a:rPr lang="id-ID" dirty="0" smtClean="0"/>
              <a:t>Mesin birokrasi:</a:t>
            </a:r>
          </a:p>
          <a:p>
            <a:pPr lvl="1"/>
            <a:r>
              <a:rPr lang="id-ID" dirty="0" smtClean="0"/>
              <a:t>perusahaan </a:t>
            </a:r>
            <a:r>
              <a:rPr lang="id-ID" dirty="0"/>
              <a:t>manufaktur </a:t>
            </a:r>
            <a:r>
              <a:rPr lang="id-ID" dirty="0" smtClean="0"/>
              <a:t>menengah</a:t>
            </a:r>
          </a:p>
          <a:p>
            <a:r>
              <a:rPr lang="id-ID" dirty="0" smtClean="0"/>
              <a:t>Birokrasi level menengah</a:t>
            </a:r>
          </a:p>
          <a:p>
            <a:r>
              <a:rPr lang="id-ID" dirty="0" smtClean="0"/>
              <a:t>Birokrasi </a:t>
            </a:r>
            <a:r>
              <a:rPr lang="id-ID" dirty="0"/>
              <a:t>yang </a:t>
            </a:r>
            <a:r>
              <a:rPr lang="id-ID" dirty="0" smtClean="0"/>
              <a:t>profesional:</a:t>
            </a:r>
          </a:p>
          <a:p>
            <a:pPr lvl="1"/>
            <a:r>
              <a:rPr lang="id-ID" dirty="0"/>
              <a:t>k</a:t>
            </a:r>
            <a:r>
              <a:rPr lang="id-ID" dirty="0" smtClean="0"/>
              <a:t>antor hukum, </a:t>
            </a:r>
            <a:r>
              <a:rPr lang="id-ID" dirty="0"/>
              <a:t>sistem sekolah, rumah </a:t>
            </a:r>
            <a:r>
              <a:rPr lang="id-ID" dirty="0" smtClean="0"/>
              <a:t>sakit</a:t>
            </a:r>
          </a:p>
          <a:p>
            <a:r>
              <a:rPr lang="id-ID" dirty="0" smtClean="0"/>
              <a:t>Adhokrasi:</a:t>
            </a:r>
          </a:p>
          <a:p>
            <a:pPr lvl="1"/>
            <a:r>
              <a:rPr lang="id-ID" dirty="0" smtClean="0"/>
              <a:t>perusahaan </a:t>
            </a:r>
            <a:r>
              <a:rPr lang="id-ID" dirty="0"/>
              <a:t>konsultan</a:t>
            </a:r>
          </a:p>
        </p:txBody>
      </p:sp>
    </p:spTree>
    <p:extLst>
      <p:ext uri="{BB962C8B-B14F-4D97-AF65-F5344CB8AC3E}">
        <p14:creationId xmlns:p14="http://schemas.microsoft.com/office/powerpoint/2010/main" val="370131425"/>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effectLst/>
              </a:rPr>
              <a:t>Dampak Sistem </a:t>
            </a:r>
            <a:r>
              <a:rPr lang="id-ID" dirty="0">
                <a:effectLst/>
              </a:rPr>
              <a:t>Informasi </a:t>
            </a:r>
            <a:r>
              <a:rPr lang="id-ID" dirty="0" smtClean="0">
                <a:effectLst/>
              </a:rPr>
              <a:t>Terhadap Organisasi </a:t>
            </a:r>
            <a:r>
              <a:rPr lang="id-ID" dirty="0">
                <a:effectLst/>
              </a:rPr>
              <a:t>dan Perusahaan </a:t>
            </a:r>
            <a:r>
              <a:rPr lang="id-ID" dirty="0" smtClean="0">
                <a:effectLst/>
              </a:rPr>
              <a:t>Bisnis</a:t>
            </a:r>
            <a:endParaRPr lang="id-ID" dirty="0"/>
          </a:p>
        </p:txBody>
      </p:sp>
      <p:sp>
        <p:nvSpPr>
          <p:cNvPr id="3" name="Content Placeholder 2"/>
          <p:cNvSpPr>
            <a:spLocks noGrp="1"/>
          </p:cNvSpPr>
          <p:nvPr>
            <p:ph idx="1"/>
          </p:nvPr>
        </p:nvSpPr>
        <p:spPr/>
        <p:txBody>
          <a:bodyPr/>
          <a:lstStyle/>
          <a:p>
            <a:r>
              <a:rPr lang="id-ID" dirty="0" smtClean="0"/>
              <a:t>Dampak ekonomi:</a:t>
            </a:r>
          </a:p>
          <a:p>
            <a:pPr lvl="1"/>
            <a:r>
              <a:rPr lang="id-ID" dirty="0" smtClean="0"/>
              <a:t>IT merubah biaya</a:t>
            </a:r>
          </a:p>
          <a:p>
            <a:pPr lvl="1"/>
            <a:r>
              <a:rPr lang="id-ID" dirty="0" smtClean="0"/>
              <a:t>Teknologi dan sistem informasi sudah merupakan faktor utama, seperti modal dan tenaga kerja</a:t>
            </a:r>
          </a:p>
          <a:p>
            <a:pPr lvl="1"/>
            <a:r>
              <a:rPr lang="id-ID" dirty="0" smtClean="0"/>
              <a:t>IT mempengaruhi biaya dan kualitas informasi dan memberikan nilai ekonomi bagi informasi</a:t>
            </a:r>
          </a:p>
          <a:p>
            <a:pPr lvl="2"/>
            <a:r>
              <a:rPr lang="id-ID" dirty="0" smtClean="0"/>
              <a:t>Salah satu dampak dari IT adalah </a:t>
            </a:r>
            <a:r>
              <a:rPr lang="en-US" b="1" dirty="0" smtClean="0">
                <a:ea typeface="MS PGothic" panose="020B0600070205080204" pitchFamily="34" charset="-128"/>
              </a:rPr>
              <a:t>Outsourcing</a:t>
            </a:r>
            <a:endParaRPr lang="id-ID" b="1" dirty="0" smtClean="0"/>
          </a:p>
        </p:txBody>
      </p:sp>
    </p:spTree>
    <p:extLst>
      <p:ext uri="{BB962C8B-B14F-4D97-AF65-F5344CB8AC3E}">
        <p14:creationId xmlns:p14="http://schemas.microsoft.com/office/powerpoint/2010/main" val="3423857754"/>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effectLst/>
              </a:rPr>
              <a:t>Dampak Sistem Informasi Terhadap Organisasi dan Perusahaan Bisnis</a:t>
            </a:r>
            <a:endParaRPr lang="id-ID" dirty="0"/>
          </a:p>
        </p:txBody>
      </p:sp>
      <p:sp>
        <p:nvSpPr>
          <p:cNvPr id="3" name="Content Placeholder 2"/>
          <p:cNvSpPr>
            <a:spLocks noGrp="1"/>
          </p:cNvSpPr>
          <p:nvPr>
            <p:ph idx="1"/>
          </p:nvPr>
        </p:nvSpPr>
        <p:spPr/>
        <p:txBody>
          <a:bodyPr/>
          <a:lstStyle/>
          <a:p>
            <a:r>
              <a:rPr lang="id-ID" b="1" dirty="0" smtClean="0"/>
              <a:t>Teori </a:t>
            </a:r>
            <a:r>
              <a:rPr lang="id-ID" b="1" dirty="0"/>
              <a:t>biaya </a:t>
            </a:r>
            <a:r>
              <a:rPr lang="id-ID" b="1" dirty="0" smtClean="0"/>
              <a:t>transaksi</a:t>
            </a:r>
          </a:p>
          <a:p>
            <a:pPr lvl="1"/>
            <a:r>
              <a:rPr lang="id-ID" dirty="0" smtClean="0"/>
              <a:t>Perusahaan </a:t>
            </a:r>
            <a:r>
              <a:rPr lang="id-ID" dirty="0"/>
              <a:t>berusaha untuk menghemat biaya transaksi (biaya berpartisipasi dalam pasar</a:t>
            </a:r>
            <a:r>
              <a:rPr lang="id-ID" dirty="0" smtClean="0"/>
              <a:t>).</a:t>
            </a:r>
          </a:p>
          <a:p>
            <a:pPr lvl="2"/>
            <a:r>
              <a:rPr lang="id-ID" dirty="0" smtClean="0"/>
              <a:t>integrasi </a:t>
            </a:r>
            <a:r>
              <a:rPr lang="id-ID" dirty="0"/>
              <a:t>vertikal, mempekerjakan lebih banyak karyawan, membeli pemasok dan </a:t>
            </a:r>
            <a:r>
              <a:rPr lang="id-ID" dirty="0" smtClean="0"/>
              <a:t>distributor</a:t>
            </a:r>
          </a:p>
          <a:p>
            <a:pPr lvl="1"/>
            <a:r>
              <a:rPr lang="id-ID" dirty="0" smtClean="0"/>
              <a:t>IT </a:t>
            </a:r>
            <a:r>
              <a:rPr lang="id-ID" dirty="0"/>
              <a:t>menurunkan biaya transaksi pasar bagi perusahaan, sehingga bermanfaat bagi perusahaan untuk bertransaksi dengan perusahaan lain daripada tumbuh jumlah karyawan.</a:t>
            </a:r>
          </a:p>
        </p:txBody>
      </p:sp>
    </p:spTree>
    <p:extLst>
      <p:ext uri="{BB962C8B-B14F-4D97-AF65-F5344CB8AC3E}">
        <p14:creationId xmlns:p14="http://schemas.microsoft.com/office/powerpoint/2010/main" val="3950004567"/>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effectLst/>
              </a:rPr>
              <a:t>Dampak Sistem Informasi Terhadap Organisasi dan Perusahaan Bisnis</a:t>
            </a:r>
            <a:endParaRPr lang="id-ID" dirty="0"/>
          </a:p>
        </p:txBody>
      </p:sp>
      <p:sp>
        <p:nvSpPr>
          <p:cNvPr id="3" name="Content Placeholder 2"/>
          <p:cNvSpPr>
            <a:spLocks noGrp="1"/>
          </p:cNvSpPr>
          <p:nvPr>
            <p:ph idx="1"/>
          </p:nvPr>
        </p:nvSpPr>
        <p:spPr/>
        <p:txBody>
          <a:bodyPr/>
          <a:lstStyle/>
          <a:p>
            <a:r>
              <a:rPr lang="id-ID" b="1" dirty="0"/>
              <a:t>Teori agensi</a:t>
            </a:r>
            <a:r>
              <a:rPr lang="id-ID" b="1" dirty="0" smtClean="0"/>
              <a:t>:</a:t>
            </a:r>
          </a:p>
          <a:p>
            <a:pPr lvl="1"/>
            <a:r>
              <a:rPr lang="id-ID" dirty="0" smtClean="0"/>
              <a:t>Perusahaan </a:t>
            </a:r>
            <a:r>
              <a:rPr lang="id-ID" dirty="0"/>
              <a:t>adalah </a:t>
            </a:r>
            <a:r>
              <a:rPr lang="id-ID" dirty="0" smtClean="0"/>
              <a:t>tempat pihak yang berkepentingan terikat dalam kontrak dan butuh pengawasan.</a:t>
            </a:r>
          </a:p>
          <a:p>
            <a:pPr lvl="1"/>
            <a:r>
              <a:rPr lang="id-ID" dirty="0" smtClean="0"/>
              <a:t>Perusahaan mengeluarkan biaya </a:t>
            </a:r>
            <a:r>
              <a:rPr lang="id-ID" dirty="0"/>
              <a:t>agensi (biaya pengelolaan dan pengawasan) </a:t>
            </a:r>
            <a:r>
              <a:rPr lang="id-ID" dirty="0" smtClean="0"/>
              <a:t>yang terus tumbuh.</a:t>
            </a:r>
          </a:p>
          <a:p>
            <a:pPr lvl="1"/>
            <a:r>
              <a:rPr lang="id-ID" dirty="0" smtClean="0"/>
              <a:t>TI </a:t>
            </a:r>
            <a:r>
              <a:rPr lang="id-ID" dirty="0"/>
              <a:t>dapat mengurangi </a:t>
            </a:r>
            <a:r>
              <a:rPr lang="id-ID" dirty="0" smtClean="0"/>
              <a:t>biaya </a:t>
            </a:r>
            <a:r>
              <a:rPr lang="id-ID" dirty="0"/>
              <a:t>agensi, sehingga memungkinkan bagi perusahaan untuk tumbuh tanpa menambah biaya pengawasan, dan tanpa menambah karyawan.</a:t>
            </a:r>
          </a:p>
        </p:txBody>
      </p:sp>
    </p:spTree>
    <p:extLst>
      <p:ext uri="{BB962C8B-B14F-4D97-AF65-F5344CB8AC3E}">
        <p14:creationId xmlns:p14="http://schemas.microsoft.com/office/powerpoint/2010/main" val="1351277628"/>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effectLst/>
              </a:rPr>
              <a:t>Dampak Sistem Informasi Terhadap Organisasi dan Perusahaan Bisnis</a:t>
            </a:r>
            <a:endParaRPr lang="id-ID" dirty="0"/>
          </a:p>
        </p:txBody>
      </p:sp>
      <p:sp>
        <p:nvSpPr>
          <p:cNvPr id="3" name="Content Placeholder 2"/>
          <p:cNvSpPr>
            <a:spLocks noGrp="1"/>
          </p:cNvSpPr>
          <p:nvPr>
            <p:ph idx="1"/>
          </p:nvPr>
        </p:nvSpPr>
        <p:spPr/>
        <p:txBody>
          <a:bodyPr/>
          <a:lstStyle/>
          <a:p>
            <a:r>
              <a:rPr lang="id-ID" b="1" dirty="0" smtClean="0"/>
              <a:t>Internet dan organisasi:</a:t>
            </a:r>
          </a:p>
          <a:p>
            <a:pPr lvl="1"/>
            <a:r>
              <a:rPr lang="id-ID" dirty="0"/>
              <a:t>Internet meningkatkan aksesibilitas, penyimpanan, dan distribusi informasi dan pengetahuan untuk </a:t>
            </a:r>
            <a:r>
              <a:rPr lang="id-ID" dirty="0" smtClean="0"/>
              <a:t>organisasi.</a:t>
            </a:r>
          </a:p>
          <a:p>
            <a:pPr lvl="1"/>
            <a:r>
              <a:rPr lang="id-ID" dirty="0" smtClean="0"/>
              <a:t>Internet menekan biaya transaksi.</a:t>
            </a:r>
          </a:p>
          <a:p>
            <a:pPr lvl="2"/>
            <a:r>
              <a:rPr lang="id-ID" dirty="0" smtClean="0"/>
              <a:t>Contoh</a:t>
            </a:r>
            <a:r>
              <a:rPr lang="id-ID" dirty="0"/>
              <a:t>: perusahaan besar memberikan petunjuk internal untuk karyawan melalui situs Web perusahaan, menghemat jutaan dolar dalam biaya distribusi</a:t>
            </a:r>
            <a:endParaRPr lang="id-ID" dirty="0">
              <a:effectLst/>
            </a:endParaRPr>
          </a:p>
        </p:txBody>
      </p:sp>
    </p:spTree>
    <p:extLst>
      <p:ext uri="{BB962C8B-B14F-4D97-AF65-F5344CB8AC3E}">
        <p14:creationId xmlns:p14="http://schemas.microsoft.com/office/powerpoint/2010/main" val="608971306"/>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Menggunakan Sistem Informasi untuk Mencapai Keunggulan Kompetitif</a:t>
            </a:r>
          </a:p>
        </p:txBody>
      </p:sp>
      <p:sp>
        <p:nvSpPr>
          <p:cNvPr id="3" name="Content Placeholder 2"/>
          <p:cNvSpPr>
            <a:spLocks noGrp="1"/>
          </p:cNvSpPr>
          <p:nvPr>
            <p:ph idx="1"/>
          </p:nvPr>
        </p:nvSpPr>
        <p:spPr/>
        <p:txBody>
          <a:bodyPr/>
          <a:lstStyle/>
          <a:p>
            <a:r>
              <a:rPr lang="id-ID" dirty="0"/>
              <a:t>Mengapa beberapa perusahaan menjadi pemimpin dalam industri mereka</a:t>
            </a:r>
            <a:r>
              <a:rPr lang="id-ID" dirty="0" smtClean="0"/>
              <a:t>?</a:t>
            </a:r>
          </a:p>
          <a:p>
            <a:r>
              <a:rPr lang="id-ID" dirty="0"/>
              <a:t>Model kekuatan kompetitif Michael </a:t>
            </a:r>
            <a:r>
              <a:rPr lang="id-ID" dirty="0" smtClean="0"/>
              <a:t>Porter</a:t>
            </a:r>
          </a:p>
          <a:p>
            <a:pPr lvl="1"/>
            <a:r>
              <a:rPr lang="id-ID" dirty="0"/>
              <a:t>Memberikan pandangan umum dari perusahaan, pesaingnya, dan </a:t>
            </a:r>
            <a:r>
              <a:rPr lang="id-ID" dirty="0" smtClean="0"/>
              <a:t>lingkungan</a:t>
            </a:r>
          </a:p>
          <a:p>
            <a:pPr lvl="1"/>
            <a:r>
              <a:rPr lang="id-ID" dirty="0" smtClean="0"/>
              <a:t>Lima </a:t>
            </a:r>
            <a:r>
              <a:rPr lang="id-ID" dirty="0"/>
              <a:t>kekuatan kompetitif bentuk nasib perusahaan</a:t>
            </a:r>
            <a:r>
              <a:rPr lang="id-ID" dirty="0" smtClean="0"/>
              <a:t>:</a:t>
            </a:r>
          </a:p>
          <a:p>
            <a:pPr lvl="2"/>
            <a:r>
              <a:rPr lang="id-ID" dirty="0" smtClean="0"/>
              <a:t>pesaing</a:t>
            </a:r>
          </a:p>
          <a:p>
            <a:pPr lvl="2"/>
            <a:r>
              <a:rPr lang="id-ID" dirty="0" smtClean="0"/>
              <a:t>pendatang baru</a:t>
            </a:r>
          </a:p>
          <a:p>
            <a:pPr lvl="2"/>
            <a:r>
              <a:rPr lang="id-ID" dirty="0" smtClean="0"/>
              <a:t>produk </a:t>
            </a:r>
            <a:r>
              <a:rPr lang="id-ID" dirty="0"/>
              <a:t>dan jasa </a:t>
            </a:r>
            <a:r>
              <a:rPr lang="id-ID" dirty="0" smtClean="0"/>
              <a:t>pengganti</a:t>
            </a:r>
          </a:p>
          <a:p>
            <a:pPr lvl="2"/>
            <a:r>
              <a:rPr lang="id-ID" dirty="0"/>
              <a:t>p</a:t>
            </a:r>
            <a:r>
              <a:rPr lang="id-ID" dirty="0" smtClean="0"/>
              <a:t>elanggan</a:t>
            </a:r>
          </a:p>
          <a:p>
            <a:pPr lvl="2"/>
            <a:r>
              <a:rPr lang="id-ID" dirty="0" smtClean="0"/>
              <a:t>pemasok</a:t>
            </a:r>
            <a:endParaRPr lang="id-ID" dirty="0"/>
          </a:p>
        </p:txBody>
      </p:sp>
    </p:spTree>
    <p:extLst>
      <p:ext uri="{BB962C8B-B14F-4D97-AF65-F5344CB8AC3E}">
        <p14:creationId xmlns:p14="http://schemas.microsoft.com/office/powerpoint/2010/main" val="1294718432"/>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t>diskusi</a:t>
            </a:r>
            <a:endParaRPr lang="id-ID" dirty="0"/>
          </a:p>
        </p:txBody>
      </p:sp>
      <p:sp>
        <p:nvSpPr>
          <p:cNvPr id="5" name="Text Placeholder 4"/>
          <p:cNvSpPr>
            <a:spLocks noGrp="1"/>
          </p:cNvSpPr>
          <p:nvPr>
            <p:ph type="body" idx="1"/>
          </p:nvPr>
        </p:nvSpPr>
        <p:spPr/>
        <p:txBody>
          <a:bodyPr/>
          <a:lstStyle/>
          <a:p>
            <a:endParaRPr lang="id-ID"/>
          </a:p>
        </p:txBody>
      </p:sp>
    </p:spTree>
    <p:extLst>
      <p:ext uri="{BB962C8B-B14F-4D97-AF65-F5344CB8AC3E}">
        <p14:creationId xmlns:p14="http://schemas.microsoft.com/office/powerpoint/2010/main" val="1418052959"/>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t>Kasus </a:t>
            </a:r>
            <a:endParaRPr lang="id-ID" dirty="0"/>
          </a:p>
        </p:txBody>
      </p:sp>
      <p:sp>
        <p:nvSpPr>
          <p:cNvPr id="5" name="Content Placeholder 4"/>
          <p:cNvSpPr>
            <a:spLocks noGrp="1"/>
          </p:cNvSpPr>
          <p:nvPr>
            <p:ph idx="1"/>
          </p:nvPr>
        </p:nvSpPr>
        <p:spPr/>
        <p:txBody>
          <a:bodyPr/>
          <a:lstStyle/>
          <a:p>
            <a:r>
              <a:rPr lang="id-ID" dirty="0" smtClean="0"/>
              <a:t>Diskusikan dalam kelompok :</a:t>
            </a:r>
          </a:p>
          <a:p>
            <a:pPr lvl="1"/>
            <a:r>
              <a:rPr lang="id-ID" dirty="0"/>
              <a:t>Menganalisis </a:t>
            </a:r>
            <a:r>
              <a:rPr lang="id-ID" dirty="0" smtClean="0"/>
              <a:t>kekuatan </a:t>
            </a:r>
            <a:r>
              <a:rPr lang="id-ID" dirty="0"/>
              <a:t>kompetitif dan model rantai </a:t>
            </a:r>
            <a:r>
              <a:rPr lang="id-ID" dirty="0" smtClean="0"/>
              <a:t>nilai yang dimiliki oleh McD.</a:t>
            </a:r>
          </a:p>
          <a:p>
            <a:pPr lvl="1"/>
            <a:r>
              <a:rPr lang="id-ID" dirty="0" smtClean="0"/>
              <a:t>Apa </a:t>
            </a:r>
            <a:r>
              <a:rPr lang="id-ID" dirty="0"/>
              <a:t>strategi bisnis </a:t>
            </a:r>
            <a:r>
              <a:rPr lang="id-ID" dirty="0" smtClean="0"/>
              <a:t>McD'? Bagaimana peran </a:t>
            </a:r>
            <a:r>
              <a:rPr lang="id-ID" dirty="0"/>
              <a:t>yang dimainkan oleh teknologi dalam strategi bisnis </a:t>
            </a:r>
            <a:r>
              <a:rPr lang="id-ID" dirty="0" smtClean="0"/>
              <a:t>ini.</a:t>
            </a:r>
          </a:p>
          <a:p>
            <a:pPr lvl="1"/>
            <a:r>
              <a:rPr lang="id-ID" dirty="0" smtClean="0"/>
              <a:t>Berapa </a:t>
            </a:r>
            <a:r>
              <a:rPr lang="id-ID" dirty="0"/>
              <a:t>banyak teknologi membantu </a:t>
            </a:r>
            <a:r>
              <a:rPr lang="id-ID" dirty="0" smtClean="0"/>
              <a:t>McD bersaing</a:t>
            </a:r>
            <a:r>
              <a:rPr lang="id-ID" dirty="0"/>
              <a:t>? </a:t>
            </a:r>
            <a:r>
              <a:rPr lang="id-ID" dirty="0" smtClean="0"/>
              <a:t>Jelaskan.</a:t>
            </a:r>
            <a:endParaRPr lang="id-ID" dirty="0"/>
          </a:p>
        </p:txBody>
      </p:sp>
    </p:spTree>
    <p:extLst>
      <p:ext uri="{BB962C8B-B14F-4D97-AF65-F5344CB8AC3E}">
        <p14:creationId xmlns:p14="http://schemas.microsoft.com/office/powerpoint/2010/main" val="2522298003"/>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US" altLang="id-ID" dirty="0"/>
              <a:t>Learning Objectives</a:t>
            </a:r>
          </a:p>
        </p:txBody>
      </p:sp>
      <p:sp>
        <p:nvSpPr>
          <p:cNvPr id="10243" name="Rectangle 3"/>
          <p:cNvSpPr>
            <a:spLocks noGrp="1" noRot="1" noChangeArrowheads="1"/>
          </p:cNvSpPr>
          <p:nvPr>
            <p:ph type="body" idx="1"/>
          </p:nvPr>
        </p:nvSpPr>
        <p:spPr/>
        <p:txBody>
          <a:bodyPr/>
          <a:lstStyle/>
          <a:p>
            <a:pPr>
              <a:lnSpc>
                <a:spcPct val="90000"/>
              </a:lnSpc>
            </a:pPr>
            <a:r>
              <a:rPr lang="id-ID" dirty="0"/>
              <a:t>Mampu menjelaskan apa yang harus diketahui manajer tentang membangun dan menggunakan sistem informasi dan dampaknya pada organisasi 	</a:t>
            </a:r>
          </a:p>
          <a:p>
            <a:pPr>
              <a:lnSpc>
                <a:spcPct val="90000"/>
              </a:lnSpc>
            </a:pPr>
            <a:endParaRPr lang="en-US" altLang="id-ID" dirty="0"/>
          </a:p>
        </p:txBody>
      </p:sp>
    </p:spTree>
    <p:extLst>
      <p:ext uri="{BB962C8B-B14F-4D97-AF65-F5344CB8AC3E}">
        <p14:creationId xmlns:p14="http://schemas.microsoft.com/office/powerpoint/2010/main" val="1529014635"/>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tat.ks.kidsklik.com/statics/files/2013/01/13575323248731546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00"/>
            <a:ext cx="12192000" cy="68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646807"/>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bwMode="auto">
          <a:xfrm>
            <a:off x="2207568" y="2996952"/>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rtlCol="0" anchor="t" anchorCtr="0" compatLnSpc="1">
            <a:prstTxWarp prst="textNoShape">
              <a:avLst/>
            </a:prstTxWarp>
            <a:noAutofit/>
            <a:scene3d>
              <a:camera prst="orthographicFront"/>
              <a:lightRig rig="flat" dir="t"/>
            </a:scene3d>
            <a:sp3d extrusionH="88900" contourW="2540">
              <a:bevelT w="38100" h="31750"/>
              <a:contourClr>
                <a:srgbClr val="F4A234"/>
              </a:contourClr>
            </a:sp3d>
          </a:bodyPr>
          <a:lstStyle>
            <a:lvl1pPr marL="0" indent="0" algn="l" defTabSz="914363" rtl="0" eaLnBrk="1" fontAlgn="base" latinLnBrk="0" hangingPunct="1">
              <a:lnSpc>
                <a:spcPct val="90000"/>
              </a:lnSpc>
              <a:spcBef>
                <a:spcPct val="20000"/>
              </a:spcBef>
              <a:spcAft>
                <a:spcPct val="0"/>
              </a:spcAft>
              <a:buClr>
                <a:srgbClr val="000000"/>
              </a:buClr>
              <a:buSzPct val="100000"/>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vl2pPr marL="914400" indent="-396875" algn="l" defTabSz="914363" rtl="0" eaLnBrk="1" fontAlgn="base" latinLnBrk="0" hangingPunct="1">
              <a:lnSpc>
                <a:spcPct val="90000"/>
              </a:lnSpc>
              <a:spcBef>
                <a:spcPct val="20000"/>
              </a:spcBef>
              <a:spcAft>
                <a:spcPct val="0"/>
              </a:spcAft>
              <a:buClr>
                <a:srgbClr val="000000"/>
              </a:buClr>
              <a:buSzPct val="100000"/>
              <a:buFontTx/>
              <a:buBlip>
                <a:blip r:embed="rId2"/>
              </a:buBlip>
              <a:defRPr sz="2800" b="1" kern="1200">
                <a:solidFill>
                  <a:schemeClr val="tx1"/>
                </a:solidFill>
                <a:latin typeface="+mn-lt"/>
                <a:ea typeface="+mn-ea"/>
                <a:cs typeface="+mn-cs"/>
              </a:defRPr>
            </a:lvl2pPr>
            <a:lvl3pPr marL="1258888" indent="-344488" algn="l" defTabSz="914363" rtl="0" eaLnBrk="1" fontAlgn="base" latinLnBrk="0" hangingPunct="1">
              <a:lnSpc>
                <a:spcPct val="90000"/>
              </a:lnSpc>
              <a:spcBef>
                <a:spcPct val="20000"/>
              </a:spcBef>
              <a:spcAft>
                <a:spcPct val="0"/>
              </a:spcAft>
              <a:buClr>
                <a:srgbClr val="000000"/>
              </a:buClr>
              <a:buSzPct val="100000"/>
              <a:buFontTx/>
              <a:buBlip>
                <a:blip r:embed="rId2"/>
              </a:buBlip>
              <a:defRPr sz="2400" b="1" kern="1200">
                <a:solidFill>
                  <a:schemeClr val="tx1"/>
                </a:solidFill>
                <a:latin typeface="+mn-lt"/>
                <a:ea typeface="+mn-ea"/>
                <a:cs typeface="+mn-cs"/>
              </a:defRPr>
            </a:lvl3pPr>
            <a:lvl4pPr marL="1604963" indent="-346075" algn="l" defTabSz="914363" rtl="0" eaLnBrk="1" fontAlgn="base" latinLnBrk="0" hangingPunct="1">
              <a:lnSpc>
                <a:spcPct val="90000"/>
              </a:lnSpc>
              <a:spcBef>
                <a:spcPct val="20000"/>
              </a:spcBef>
              <a:spcAft>
                <a:spcPct val="0"/>
              </a:spcAft>
              <a:buClr>
                <a:srgbClr val="000000"/>
              </a:buClr>
              <a:buSzPct val="100000"/>
              <a:buFontTx/>
              <a:buBlip>
                <a:blip r:embed="rId2"/>
              </a:buBlip>
              <a:defRPr sz="2400" b="1" kern="1200">
                <a:solidFill>
                  <a:schemeClr val="tx1"/>
                </a:solidFill>
                <a:latin typeface="+mn-lt"/>
                <a:ea typeface="+mn-ea"/>
                <a:cs typeface="+mn-cs"/>
              </a:defRPr>
            </a:lvl4pPr>
            <a:lvl5pPr marL="1941513" indent="-336550" algn="l" defTabSz="914363" rtl="0" eaLnBrk="1" fontAlgn="base" latinLnBrk="0" hangingPunct="1">
              <a:lnSpc>
                <a:spcPct val="90000"/>
              </a:lnSpc>
              <a:spcBef>
                <a:spcPct val="20000"/>
              </a:spcBef>
              <a:spcAft>
                <a:spcPct val="0"/>
              </a:spcAft>
              <a:buClr>
                <a:srgbClr val="000000"/>
              </a:buClr>
              <a:buSzPct val="100000"/>
              <a:buFontTx/>
              <a:buBlip>
                <a:blip r:embed="rId2"/>
              </a:buBlip>
              <a:defRPr sz="2400" b="1" kern="1200">
                <a:solidFill>
                  <a:schemeClr val="tx1"/>
                </a:solidFill>
                <a:latin typeface="+mn-lt"/>
                <a:ea typeface="+mn-ea"/>
                <a:cs typeface="+mn-cs"/>
              </a:defRPr>
            </a:lvl5pPr>
            <a:lvl6pPr marL="2514499" indent="-228591" algn="l" defTabSz="914363" rtl="0" eaLnBrk="1" fontAlgn="base" latinLnBrk="0" hangingPunct="1">
              <a:spcBef>
                <a:spcPct val="20000"/>
              </a:spcBef>
              <a:spcAft>
                <a:spcPct val="0"/>
              </a:spcAft>
              <a:buClr>
                <a:srgbClr val="000000"/>
              </a:buClr>
              <a:buSzPct val="100000"/>
              <a:buFont typeface="Arial" pitchFamily="34" charset="0"/>
              <a:buChar char="•"/>
              <a:defRPr sz="2000" b="1" kern="1200">
                <a:solidFill>
                  <a:schemeClr val="tx1"/>
                </a:solidFill>
                <a:latin typeface="+mn-lt"/>
                <a:ea typeface="+mn-ea"/>
                <a:cs typeface="+mn-cs"/>
              </a:defRPr>
            </a:lvl6pPr>
            <a:lvl7pPr marL="2971681" indent="-228591" algn="l" defTabSz="914363" rtl="0" eaLnBrk="1" fontAlgn="base" latinLnBrk="0" hangingPunct="1">
              <a:spcBef>
                <a:spcPct val="20000"/>
              </a:spcBef>
              <a:spcAft>
                <a:spcPct val="0"/>
              </a:spcAft>
              <a:buClr>
                <a:srgbClr val="000000"/>
              </a:buClr>
              <a:buSzPct val="100000"/>
              <a:buFont typeface="Arial" pitchFamily="34" charset="0"/>
              <a:buChar char="•"/>
              <a:defRPr sz="2000" b="1" kern="1200">
                <a:solidFill>
                  <a:schemeClr val="tx1"/>
                </a:solidFill>
                <a:latin typeface="+mn-lt"/>
                <a:ea typeface="+mn-ea"/>
                <a:cs typeface="+mn-cs"/>
              </a:defRPr>
            </a:lvl7pPr>
            <a:lvl8pPr marL="3428863" indent="-228591" algn="l" defTabSz="914363" rtl="0" eaLnBrk="1" fontAlgn="base" latinLnBrk="0" hangingPunct="1">
              <a:spcBef>
                <a:spcPct val="20000"/>
              </a:spcBef>
              <a:spcAft>
                <a:spcPct val="0"/>
              </a:spcAft>
              <a:buClr>
                <a:srgbClr val="000000"/>
              </a:buClr>
              <a:buSzPct val="100000"/>
              <a:buFont typeface="Arial" pitchFamily="34" charset="0"/>
              <a:buChar char="•"/>
              <a:defRPr sz="2000" b="1" kern="1200">
                <a:solidFill>
                  <a:schemeClr val="tx1"/>
                </a:solidFill>
                <a:latin typeface="+mn-lt"/>
                <a:ea typeface="+mn-ea"/>
                <a:cs typeface="+mn-cs"/>
              </a:defRPr>
            </a:lvl8pPr>
            <a:lvl9pPr marL="3886045" indent="-228591" algn="l" defTabSz="914363" rtl="0" eaLnBrk="1" fontAlgn="base" latinLnBrk="0" hangingPunct="1">
              <a:spcBef>
                <a:spcPct val="20000"/>
              </a:spcBef>
              <a:spcAft>
                <a:spcPct val="0"/>
              </a:spcAft>
              <a:buClr>
                <a:srgbClr val="000000"/>
              </a:buClr>
              <a:buSzPct val="100000"/>
              <a:buFont typeface="Arial" pitchFamily="34" charset="0"/>
              <a:buChar char="•"/>
              <a:defRPr sz="2000" b="1" kern="1200">
                <a:solidFill>
                  <a:schemeClr val="tx1"/>
                </a:solidFill>
                <a:latin typeface="+mn-lt"/>
                <a:ea typeface="+mn-ea"/>
                <a:cs typeface="+mn-cs"/>
              </a:defRPr>
            </a:lvl9pPr>
          </a:lstStyle>
          <a:p>
            <a:pPr algn="ctr"/>
            <a:r>
              <a:rPr lang="id-ID" sz="6600" i="0" dirty="0" smtClean="0">
                <a:latin typeface="Eras Bold ITC" panose="020B0907030504020204" pitchFamily="34" charset="0"/>
              </a:rPr>
              <a:t>see u !!!</a:t>
            </a:r>
            <a:endParaRPr lang="id-ID" sz="6600" i="0" dirty="0">
              <a:latin typeface="Eras Bold ITC" panose="020B0907030504020204" pitchFamily="34" charset="0"/>
            </a:endParaRPr>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t>Organisasi &amp; Sistem informasi</a:t>
            </a:r>
            <a:endParaRPr lang="id-ID" dirty="0"/>
          </a:p>
        </p:txBody>
      </p:sp>
      <p:sp>
        <p:nvSpPr>
          <p:cNvPr id="5" name="Text Placeholder 4"/>
          <p:cNvSpPr>
            <a:spLocks noGrp="1"/>
          </p:cNvSpPr>
          <p:nvPr>
            <p:ph type="body" idx="1"/>
          </p:nvPr>
        </p:nvSpPr>
        <p:spPr/>
        <p:txBody>
          <a:bodyPr/>
          <a:lstStyle/>
          <a:p>
            <a:r>
              <a:rPr lang="en-US" dirty="0"/>
              <a:t>Information Systems, Organizations, and Strategy</a:t>
            </a:r>
            <a:endParaRPr lang="id-ID" dirty="0"/>
          </a:p>
        </p:txBody>
      </p:sp>
    </p:spTree>
    <p:extLst>
      <p:ext uri="{BB962C8B-B14F-4D97-AF65-F5344CB8AC3E}">
        <p14:creationId xmlns:p14="http://schemas.microsoft.com/office/powerpoint/2010/main" val="411247597"/>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Sistem Informasi &amp; Organisasi</a:t>
            </a:r>
            <a:endParaRPr lang="id-ID" dirty="0"/>
          </a:p>
        </p:txBody>
      </p:sp>
      <p:sp>
        <p:nvSpPr>
          <p:cNvPr id="3" name="Content Placeholder 2"/>
          <p:cNvSpPr>
            <a:spLocks noGrp="1"/>
          </p:cNvSpPr>
          <p:nvPr>
            <p:ph idx="1"/>
          </p:nvPr>
        </p:nvSpPr>
        <p:spPr>
          <a:xfrm>
            <a:off x="683685" y="1556791"/>
            <a:ext cx="4365042" cy="4824537"/>
          </a:xfrm>
        </p:spPr>
        <p:txBody>
          <a:bodyPr/>
          <a:lstStyle/>
          <a:p>
            <a:r>
              <a:rPr lang="id-ID" dirty="0" smtClean="0"/>
              <a:t>Teknologi </a:t>
            </a:r>
            <a:r>
              <a:rPr lang="id-ID" dirty="0"/>
              <a:t>informasi dan organisasi saling </a:t>
            </a:r>
            <a:r>
              <a:rPr lang="id-ID" dirty="0" smtClean="0"/>
              <a:t>mempengaruhi</a:t>
            </a:r>
          </a:p>
          <a:p>
            <a:r>
              <a:rPr lang="id-ID" dirty="0" smtClean="0"/>
              <a:t>Hubungan dipengaruhi oleh:</a:t>
            </a:r>
          </a:p>
          <a:p>
            <a:pPr lvl="1"/>
            <a:r>
              <a:rPr lang="id-ID" dirty="0" smtClean="0"/>
              <a:t>Struktur organisasi</a:t>
            </a:r>
            <a:endParaRPr lang="id-ID" dirty="0"/>
          </a:p>
          <a:p>
            <a:pPr lvl="1"/>
            <a:r>
              <a:rPr lang="id-ID" dirty="0"/>
              <a:t>Proses bisnis</a:t>
            </a:r>
          </a:p>
          <a:p>
            <a:pPr lvl="1"/>
            <a:r>
              <a:rPr lang="id-ID" dirty="0"/>
              <a:t>Politik</a:t>
            </a:r>
          </a:p>
          <a:p>
            <a:pPr lvl="1"/>
            <a:r>
              <a:rPr lang="id-ID" dirty="0"/>
              <a:t>Budaya</a:t>
            </a:r>
          </a:p>
          <a:p>
            <a:pPr lvl="1"/>
            <a:r>
              <a:rPr lang="id-ID" dirty="0"/>
              <a:t>Lingkungan </a:t>
            </a:r>
            <a:r>
              <a:rPr lang="id-ID" dirty="0" smtClean="0"/>
              <a:t>organisasi</a:t>
            </a:r>
            <a:endParaRPr lang="id-ID" dirty="0"/>
          </a:p>
          <a:p>
            <a:pPr lvl="1"/>
            <a:r>
              <a:rPr lang="id-ID" dirty="0" smtClean="0"/>
              <a:t>Keputusan </a:t>
            </a:r>
            <a:r>
              <a:rPr lang="id-ID" dirty="0"/>
              <a:t>manajemen</a:t>
            </a:r>
          </a:p>
        </p:txBody>
      </p:sp>
      <p:pic>
        <p:nvPicPr>
          <p:cNvPr id="4" name="Picture Placeholder 10" descr="Fig-3-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949759"/>
            <a:ext cx="597852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3479558"/>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Sistem Informasi &amp; Organisasi</a:t>
            </a:r>
          </a:p>
        </p:txBody>
      </p:sp>
      <p:sp>
        <p:nvSpPr>
          <p:cNvPr id="3" name="Content Placeholder 2"/>
          <p:cNvSpPr>
            <a:spLocks noGrp="1"/>
          </p:cNvSpPr>
          <p:nvPr>
            <p:ph idx="1"/>
          </p:nvPr>
        </p:nvSpPr>
        <p:spPr/>
        <p:txBody>
          <a:bodyPr/>
          <a:lstStyle/>
          <a:p>
            <a:r>
              <a:rPr lang="id-ID" b="1" dirty="0" smtClean="0"/>
              <a:t>Apa itu organisasi</a:t>
            </a:r>
            <a:r>
              <a:rPr lang="id-ID" dirty="0" smtClean="0"/>
              <a:t>?</a:t>
            </a:r>
          </a:p>
          <a:p>
            <a:pPr lvl="1"/>
            <a:r>
              <a:rPr lang="id-ID" dirty="0" smtClean="0"/>
              <a:t>Secara teknis</a:t>
            </a:r>
          </a:p>
          <a:p>
            <a:pPr lvl="2"/>
            <a:r>
              <a:rPr lang="id-ID" dirty="0" smtClean="0"/>
              <a:t>Struktur </a:t>
            </a:r>
            <a:r>
              <a:rPr lang="id-ID" dirty="0"/>
              <a:t>sosial formal yang memproses </a:t>
            </a:r>
            <a:r>
              <a:rPr lang="id-ID" dirty="0" smtClean="0"/>
              <a:t>sesuatu yang berasal dari lingkungan organisasi </a:t>
            </a:r>
            <a:r>
              <a:rPr lang="id-ID" dirty="0"/>
              <a:t>untuk menghasilkan </a:t>
            </a:r>
            <a:r>
              <a:rPr lang="id-ID" dirty="0" smtClean="0"/>
              <a:t>output</a:t>
            </a:r>
          </a:p>
          <a:p>
            <a:pPr lvl="2"/>
            <a:r>
              <a:rPr lang="id-ID" dirty="0" smtClean="0"/>
              <a:t>Sebuah </a:t>
            </a:r>
            <a:r>
              <a:rPr lang="id-ID" dirty="0"/>
              <a:t>badan hukum formal dengan aturan internal dan prosedur, serta struktur </a:t>
            </a:r>
            <a:r>
              <a:rPr lang="id-ID" dirty="0" smtClean="0"/>
              <a:t>sosial</a:t>
            </a:r>
          </a:p>
          <a:p>
            <a:pPr lvl="1"/>
            <a:r>
              <a:rPr lang="id-ID" dirty="0" smtClean="0"/>
              <a:t>Dari sisi perilaku</a:t>
            </a:r>
          </a:p>
          <a:p>
            <a:pPr lvl="2"/>
            <a:r>
              <a:rPr lang="id-ID" dirty="0" smtClean="0"/>
              <a:t>Memiliki tanggung jawab</a:t>
            </a:r>
          </a:p>
          <a:p>
            <a:pPr lvl="2"/>
            <a:r>
              <a:rPr lang="id-ID" dirty="0" smtClean="0"/>
              <a:t>Ada hak dan kewajiban</a:t>
            </a:r>
          </a:p>
          <a:p>
            <a:pPr marL="914400" lvl="2" indent="0">
              <a:buNone/>
            </a:pPr>
            <a:endParaRPr lang="id-ID" dirty="0" smtClean="0"/>
          </a:p>
        </p:txBody>
      </p:sp>
    </p:spTree>
    <p:extLst>
      <p:ext uri="{BB962C8B-B14F-4D97-AF65-F5344CB8AC3E}">
        <p14:creationId xmlns:p14="http://schemas.microsoft.com/office/powerpoint/2010/main" val="363499211"/>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Sistem Informasi &amp; Organisasi</a:t>
            </a:r>
          </a:p>
        </p:txBody>
      </p:sp>
      <p:sp>
        <p:nvSpPr>
          <p:cNvPr id="3" name="Content Placeholder 2"/>
          <p:cNvSpPr>
            <a:spLocks noGrp="1"/>
          </p:cNvSpPr>
          <p:nvPr>
            <p:ph idx="1"/>
          </p:nvPr>
        </p:nvSpPr>
        <p:spPr/>
        <p:txBody>
          <a:bodyPr/>
          <a:lstStyle/>
          <a:p>
            <a:r>
              <a:rPr lang="id-ID" b="1" dirty="0" smtClean="0"/>
              <a:t>Apa itu organisasi</a:t>
            </a:r>
            <a:r>
              <a:rPr lang="id-ID" dirty="0" smtClean="0"/>
              <a:t>?</a:t>
            </a:r>
          </a:p>
          <a:p>
            <a:pPr lvl="1"/>
            <a:r>
              <a:rPr lang="id-ID" dirty="0"/>
              <a:t>Organisasi pada dasarnya digunakan sebagai tempat atau wadah bagi orang-orang untuk berkumpul, bekerjasama secara rasional dan sistematis, terencana, terpimpin dan terkendali, dalam memanfaatkan sumber daya (</a:t>
            </a:r>
            <a:r>
              <a:rPr lang="id-ID" dirty="0">
                <a:hlinkClick r:id="rId2" tooltip="Uang"/>
              </a:rPr>
              <a:t>uang</a:t>
            </a:r>
            <a:r>
              <a:rPr lang="id-ID" dirty="0"/>
              <a:t>, </a:t>
            </a:r>
            <a:r>
              <a:rPr lang="id-ID" dirty="0">
                <a:hlinkClick r:id="rId3" tooltip="Material"/>
              </a:rPr>
              <a:t>material</a:t>
            </a:r>
            <a:r>
              <a:rPr lang="id-ID" dirty="0"/>
              <a:t>, </a:t>
            </a:r>
            <a:r>
              <a:rPr lang="id-ID" dirty="0">
                <a:hlinkClick r:id="rId4" tooltip="Mesin"/>
              </a:rPr>
              <a:t>mesin</a:t>
            </a:r>
            <a:r>
              <a:rPr lang="id-ID" dirty="0"/>
              <a:t>, </a:t>
            </a:r>
            <a:r>
              <a:rPr lang="id-ID" dirty="0">
                <a:hlinkClick r:id="rId5" tooltip="Metode"/>
              </a:rPr>
              <a:t>metode</a:t>
            </a:r>
            <a:r>
              <a:rPr lang="id-ID" dirty="0"/>
              <a:t>, </a:t>
            </a:r>
            <a:r>
              <a:rPr lang="id-ID" dirty="0">
                <a:hlinkClick r:id="rId6" tooltip="Lingkungan"/>
              </a:rPr>
              <a:t>lingkungan</a:t>
            </a:r>
            <a:r>
              <a:rPr lang="id-ID" dirty="0"/>
              <a:t>), sarana-parasarana, data, dan lain sebagainya yang digunakan secara efisien dan efektif untuk mencapai tujuan organisasi</a:t>
            </a:r>
          </a:p>
          <a:p>
            <a:pPr marL="914400" lvl="2" indent="0">
              <a:buNone/>
            </a:pPr>
            <a:endParaRPr lang="id-ID" dirty="0" smtClean="0"/>
          </a:p>
        </p:txBody>
      </p:sp>
    </p:spTree>
    <p:extLst>
      <p:ext uri="{BB962C8B-B14F-4D97-AF65-F5344CB8AC3E}">
        <p14:creationId xmlns:p14="http://schemas.microsoft.com/office/powerpoint/2010/main" val="1052805131"/>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Organisasi dalam Ekenomi Mikro</a:t>
            </a:r>
            <a:endParaRPr lang="id-ID" dirty="0"/>
          </a:p>
        </p:txBody>
      </p:sp>
      <p:pic>
        <p:nvPicPr>
          <p:cNvPr id="4" name="Picture Placeholder 18" descr="Fig-3-02.png"/>
          <p:cNvPicPr>
            <a:picLocks noGrp="1" noChangeAspect="1"/>
          </p:cNvPicPr>
          <p:nvPr>
            <p:ph idx="1"/>
          </p:nvPr>
        </p:nvPicPr>
        <p:blipFill>
          <a:blip r:embed="rId3">
            <a:extLst>
              <a:ext uri="{28A0092B-C50C-407E-A947-70E740481C1C}">
                <a14:useLocalDpi xmlns:a14="http://schemas.microsoft.com/office/drawing/2010/main" val="0"/>
              </a:ext>
            </a:extLst>
          </a:blip>
          <a:srcRect r="-142"/>
          <a:stretch>
            <a:fillRect/>
          </a:stretch>
        </p:blipFill>
        <p:spPr bwMode="auto">
          <a:xfrm>
            <a:off x="914400" y="1853682"/>
            <a:ext cx="10492378" cy="3143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
          <p:cNvSpPr txBox="1">
            <a:spLocks/>
          </p:cNvSpPr>
          <p:nvPr/>
        </p:nvSpPr>
        <p:spPr bwMode="auto">
          <a:xfrm>
            <a:off x="972501" y="5257800"/>
            <a:ext cx="10744200" cy="838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49263" rtl="0" eaLnBrk="0" fontAlgn="base" hangingPunct="0">
              <a:spcBef>
                <a:spcPts val="600"/>
              </a:spcBef>
              <a:spcAft>
                <a:spcPct val="0"/>
              </a:spcAft>
              <a:buClr>
                <a:schemeClr val="tx1"/>
              </a:buClr>
              <a:buSzPct val="100000"/>
              <a:buFont typeface="Arial" panose="020B0604020202020204" pitchFamily="34" charset="0"/>
              <a:buChar char="•"/>
              <a:defRPr sz="2800">
                <a:solidFill>
                  <a:schemeClr val="tx1"/>
                </a:solidFill>
                <a:latin typeface="Eras Medium ITC" panose="020B0602030504020804" pitchFamily="34" charset="0"/>
                <a:ea typeface="+mn-ea"/>
                <a:cs typeface="+mn-cs"/>
              </a:defRPr>
            </a:lvl1pPr>
            <a:lvl2pPr marL="800100" indent="-342900" algn="l" defTabSz="449263" rtl="0" eaLnBrk="0" fontAlgn="base" hangingPunct="0">
              <a:spcBef>
                <a:spcPts val="500"/>
              </a:spcBef>
              <a:spcAft>
                <a:spcPct val="0"/>
              </a:spcAft>
              <a:buClr>
                <a:schemeClr val="tx1"/>
              </a:buClr>
              <a:buSzPct val="100000"/>
              <a:buFont typeface="Arial" panose="020B0604020202020204" pitchFamily="34" charset="0"/>
              <a:buChar char="•"/>
              <a:defRPr sz="2400">
                <a:solidFill>
                  <a:schemeClr val="tx1"/>
                </a:solidFill>
                <a:latin typeface="Eras Medium ITC" panose="020B0602030504020804" pitchFamily="34" charset="0"/>
                <a:cs typeface="+mn-cs"/>
              </a:defRPr>
            </a:lvl2pPr>
            <a:lvl3pPr marL="1200150" indent="-285750" algn="l" defTabSz="449263" rtl="0" eaLnBrk="0" fontAlgn="base" hangingPunct="0">
              <a:spcBef>
                <a:spcPts val="450"/>
              </a:spcBef>
              <a:spcAft>
                <a:spcPct val="0"/>
              </a:spcAft>
              <a:buClr>
                <a:schemeClr val="tx1"/>
              </a:buClr>
              <a:buSzPct val="100000"/>
              <a:buFont typeface="Arial" panose="020B0604020202020204" pitchFamily="34" charset="0"/>
              <a:buChar char="•"/>
              <a:defRPr sz="2000">
                <a:solidFill>
                  <a:schemeClr val="tx1"/>
                </a:solidFill>
                <a:latin typeface="Eras Medium ITC" panose="020B0602030504020804" pitchFamily="34" charset="0"/>
                <a:cs typeface="+mn-cs"/>
              </a:defRPr>
            </a:lvl3pPr>
            <a:lvl4pPr marL="1657350" indent="-285750" algn="l" defTabSz="449263" rtl="0" eaLnBrk="0" fontAlgn="base" hangingPunct="0">
              <a:spcBef>
                <a:spcPts val="400"/>
              </a:spcBef>
              <a:spcAft>
                <a:spcPct val="0"/>
              </a:spcAft>
              <a:buClr>
                <a:schemeClr val="tx1"/>
              </a:buClr>
              <a:buSzPct val="100000"/>
              <a:buFont typeface="Arial" panose="020B0604020202020204" pitchFamily="34" charset="0"/>
              <a:buChar char="•"/>
              <a:defRPr sz="1800">
                <a:solidFill>
                  <a:schemeClr val="tx1"/>
                </a:solidFill>
                <a:latin typeface="Eras Medium ITC" panose="020B0602030504020804" pitchFamily="34" charset="0"/>
                <a:cs typeface="+mn-cs"/>
              </a:defRPr>
            </a:lvl4pPr>
            <a:lvl5pPr marL="2114550" indent="-285750" algn="l" defTabSz="449263" rtl="0" eaLnBrk="0" fontAlgn="base" hangingPunct="0">
              <a:spcBef>
                <a:spcPts val="350"/>
              </a:spcBef>
              <a:spcAft>
                <a:spcPct val="0"/>
              </a:spcAft>
              <a:buClr>
                <a:schemeClr val="tx1"/>
              </a:buClr>
              <a:buSzPct val="100000"/>
              <a:buFont typeface="Arial" panose="020B0604020202020204" pitchFamily="34" charset="0"/>
              <a:buChar char="•"/>
              <a:defRPr sz="1400">
                <a:solidFill>
                  <a:schemeClr val="tx1"/>
                </a:solidFill>
                <a:latin typeface="Eras Medium ITC" panose="020B0602030504020804" pitchFamily="34" charset="0"/>
                <a:cs typeface="+mn-cs"/>
              </a:defRPr>
            </a:lvl5pPr>
            <a:lvl6pPr marL="25146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6pPr>
            <a:lvl7pPr marL="29718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7pPr>
            <a:lvl8pPr marL="34290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8pPr>
            <a:lvl9pPr marL="38862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9pPr>
          </a:lstStyle>
          <a:p>
            <a:pPr marL="0" indent="0" eaLnBrk="1" hangingPunct="1">
              <a:buNone/>
            </a:pPr>
            <a:r>
              <a:rPr lang="en-US" altLang="id-ID" sz="1800" kern="0" dirty="0" err="1">
                <a:ea typeface="ＭＳ Ｐゴシック" charset="-128"/>
              </a:rPr>
              <a:t>Dalam</a:t>
            </a:r>
            <a:r>
              <a:rPr lang="en-US" altLang="id-ID" sz="1800" kern="0" dirty="0">
                <a:ea typeface="ＭＳ Ｐゴシック" charset="-128"/>
              </a:rPr>
              <a:t> </a:t>
            </a:r>
            <a:r>
              <a:rPr lang="en-US" altLang="id-ID" sz="1800" kern="0" dirty="0" err="1">
                <a:ea typeface="ＭＳ Ｐゴシック" charset="-128"/>
              </a:rPr>
              <a:t>definisi</a:t>
            </a:r>
            <a:r>
              <a:rPr lang="en-US" altLang="id-ID" sz="1800" kern="0" dirty="0">
                <a:ea typeface="ＭＳ Ｐゴシック" charset="-128"/>
              </a:rPr>
              <a:t> </a:t>
            </a:r>
            <a:r>
              <a:rPr lang="en-US" altLang="id-ID" sz="1800" kern="0" dirty="0" err="1">
                <a:ea typeface="ＭＳ Ｐゴシック" charset="-128"/>
              </a:rPr>
              <a:t>ekonomi</a:t>
            </a:r>
            <a:r>
              <a:rPr lang="en-US" altLang="id-ID" sz="1800" kern="0" dirty="0">
                <a:ea typeface="ＭＳ Ｐゴシック" charset="-128"/>
              </a:rPr>
              <a:t> </a:t>
            </a:r>
            <a:r>
              <a:rPr lang="en-US" altLang="id-ID" sz="1800" kern="0" dirty="0" err="1">
                <a:ea typeface="ＭＳ Ｐゴシック" charset="-128"/>
              </a:rPr>
              <a:t>mikro</a:t>
            </a:r>
            <a:r>
              <a:rPr lang="en-US" altLang="id-ID" sz="1800" kern="0" dirty="0">
                <a:ea typeface="ＭＳ Ｐゴシック" charset="-128"/>
              </a:rPr>
              <a:t> </a:t>
            </a:r>
            <a:r>
              <a:rPr lang="en-US" altLang="id-ID" sz="1800" kern="0" dirty="0" err="1">
                <a:ea typeface="ＭＳ Ｐゴシック" charset="-128"/>
              </a:rPr>
              <a:t>dari</a:t>
            </a:r>
            <a:r>
              <a:rPr lang="en-US" altLang="id-ID" sz="1800" kern="0" dirty="0">
                <a:ea typeface="ＭＳ Ｐゴシック" charset="-128"/>
              </a:rPr>
              <a:t> </a:t>
            </a:r>
            <a:r>
              <a:rPr lang="en-US" altLang="id-ID" sz="1800" kern="0" dirty="0" err="1">
                <a:ea typeface="ＭＳ Ｐゴシック" charset="-128"/>
              </a:rPr>
              <a:t>organisasi</a:t>
            </a:r>
            <a:r>
              <a:rPr lang="en-US" altLang="id-ID" sz="1800" kern="0" dirty="0">
                <a:ea typeface="ＭＳ Ｐゴシック" charset="-128"/>
              </a:rPr>
              <a:t>, modal </a:t>
            </a:r>
            <a:r>
              <a:rPr lang="en-US" altLang="id-ID" sz="1800" kern="0" dirty="0" err="1">
                <a:ea typeface="ＭＳ Ｐゴシック" charset="-128"/>
              </a:rPr>
              <a:t>dan</a:t>
            </a:r>
            <a:r>
              <a:rPr lang="en-US" altLang="id-ID" sz="1800" kern="0" dirty="0">
                <a:ea typeface="ＭＳ Ｐゴシック" charset="-128"/>
              </a:rPr>
              <a:t> </a:t>
            </a:r>
            <a:r>
              <a:rPr lang="en-US" altLang="id-ID" sz="1800" kern="0" dirty="0" err="1">
                <a:ea typeface="ＭＳ Ｐゴシック" charset="-128"/>
              </a:rPr>
              <a:t>tenaga</a:t>
            </a:r>
            <a:r>
              <a:rPr lang="en-US" altLang="id-ID" sz="1800" kern="0" dirty="0">
                <a:ea typeface="ＭＳ Ｐゴシック" charset="-128"/>
              </a:rPr>
              <a:t> </a:t>
            </a:r>
            <a:r>
              <a:rPr lang="en-US" altLang="id-ID" sz="1800" kern="0" dirty="0" err="1">
                <a:ea typeface="ＭＳ Ｐゴシック" charset="-128"/>
              </a:rPr>
              <a:t>kerja</a:t>
            </a:r>
            <a:r>
              <a:rPr lang="en-US" altLang="id-ID" sz="1800" kern="0" dirty="0">
                <a:ea typeface="ＭＳ Ｐゴシック" charset="-128"/>
              </a:rPr>
              <a:t> (</a:t>
            </a:r>
            <a:r>
              <a:rPr lang="en-US" altLang="id-ID" sz="1800" kern="0" dirty="0" err="1">
                <a:ea typeface="ＭＳ Ｐゴシック" charset="-128"/>
              </a:rPr>
              <a:t>faktor</a:t>
            </a:r>
            <a:r>
              <a:rPr lang="en-US" altLang="id-ID" sz="1800" kern="0" dirty="0">
                <a:ea typeface="ＭＳ Ｐゴシック" charset="-128"/>
              </a:rPr>
              <a:t> </a:t>
            </a:r>
            <a:r>
              <a:rPr lang="en-US" altLang="id-ID" sz="1800" kern="0" dirty="0" err="1">
                <a:ea typeface="ＭＳ Ｐゴシック" charset="-128"/>
              </a:rPr>
              <a:t>produksi</a:t>
            </a:r>
            <a:r>
              <a:rPr lang="en-US" altLang="id-ID" sz="1800" kern="0" dirty="0">
                <a:ea typeface="ＭＳ Ｐゴシック" charset="-128"/>
              </a:rPr>
              <a:t> </a:t>
            </a:r>
            <a:r>
              <a:rPr lang="en-US" altLang="id-ID" sz="1800" kern="0" dirty="0" err="1">
                <a:ea typeface="ＭＳ Ｐゴシック" charset="-128"/>
              </a:rPr>
              <a:t>utama</a:t>
            </a:r>
            <a:r>
              <a:rPr lang="en-US" altLang="id-ID" sz="1800" kern="0" dirty="0">
                <a:ea typeface="ＭＳ Ｐゴシック" charset="-128"/>
              </a:rPr>
              <a:t> yang </a:t>
            </a:r>
            <a:r>
              <a:rPr lang="en-US" altLang="id-ID" sz="1800" kern="0" dirty="0" err="1">
                <a:ea typeface="ＭＳ Ｐゴシック" charset="-128"/>
              </a:rPr>
              <a:t>disediakan</a:t>
            </a:r>
            <a:r>
              <a:rPr lang="en-US" altLang="id-ID" sz="1800" kern="0" dirty="0">
                <a:ea typeface="ＭＳ Ｐゴシック" charset="-128"/>
              </a:rPr>
              <a:t> </a:t>
            </a:r>
            <a:r>
              <a:rPr lang="en-US" altLang="id-ID" sz="1800" kern="0" dirty="0" err="1">
                <a:ea typeface="ＭＳ Ｐゴシック" charset="-128"/>
              </a:rPr>
              <a:t>oleh</a:t>
            </a:r>
            <a:r>
              <a:rPr lang="en-US" altLang="id-ID" sz="1800" kern="0" dirty="0">
                <a:ea typeface="ＭＳ Ｐゴシック" charset="-128"/>
              </a:rPr>
              <a:t> </a:t>
            </a:r>
            <a:r>
              <a:rPr lang="en-US" altLang="id-ID" sz="1800" kern="0" dirty="0" err="1">
                <a:ea typeface="ＭＳ Ｐゴシック" charset="-128"/>
              </a:rPr>
              <a:t>lingkungan</a:t>
            </a:r>
            <a:r>
              <a:rPr lang="en-US" altLang="id-ID" sz="1800" kern="0" dirty="0">
                <a:ea typeface="ＭＳ Ｐゴシック" charset="-128"/>
              </a:rPr>
              <a:t>) </a:t>
            </a:r>
            <a:r>
              <a:rPr lang="en-US" altLang="id-ID" sz="1800" kern="0" dirty="0" err="1">
                <a:ea typeface="ＭＳ Ｐゴシック" charset="-128"/>
              </a:rPr>
              <a:t>diubah</a:t>
            </a:r>
            <a:r>
              <a:rPr lang="en-US" altLang="id-ID" sz="1800" kern="0" dirty="0">
                <a:ea typeface="ＭＳ Ｐゴシック" charset="-128"/>
              </a:rPr>
              <a:t> </a:t>
            </a:r>
            <a:r>
              <a:rPr lang="en-US" altLang="id-ID" sz="1800" kern="0" dirty="0" err="1">
                <a:ea typeface="ＭＳ Ｐゴシック" charset="-128"/>
              </a:rPr>
              <a:t>oleh</a:t>
            </a:r>
            <a:r>
              <a:rPr lang="en-US" altLang="id-ID" sz="1800" kern="0" dirty="0">
                <a:ea typeface="ＭＳ Ｐゴシック" charset="-128"/>
              </a:rPr>
              <a:t> </a:t>
            </a:r>
            <a:r>
              <a:rPr lang="en-US" altLang="id-ID" sz="1800" kern="0" dirty="0" err="1">
                <a:ea typeface="ＭＳ Ｐゴシック" charset="-128"/>
              </a:rPr>
              <a:t>perusahaan</a:t>
            </a:r>
            <a:r>
              <a:rPr lang="en-US" altLang="id-ID" sz="1800" kern="0" dirty="0">
                <a:ea typeface="ＭＳ Ｐゴシック" charset="-128"/>
              </a:rPr>
              <a:t> </a:t>
            </a:r>
            <a:r>
              <a:rPr lang="en-US" altLang="id-ID" sz="1800" kern="0" dirty="0" err="1">
                <a:ea typeface="ＭＳ Ｐゴシック" charset="-128"/>
              </a:rPr>
              <a:t>melalui</a:t>
            </a:r>
            <a:r>
              <a:rPr lang="en-US" altLang="id-ID" sz="1800" kern="0" dirty="0">
                <a:ea typeface="ＭＳ Ｐゴシック" charset="-128"/>
              </a:rPr>
              <a:t> proses </a:t>
            </a:r>
            <a:r>
              <a:rPr lang="en-US" altLang="id-ID" sz="1800" kern="0" dirty="0" err="1">
                <a:ea typeface="ＭＳ Ｐゴシック" charset="-128"/>
              </a:rPr>
              <a:t>produksi</a:t>
            </a:r>
            <a:r>
              <a:rPr lang="en-US" altLang="id-ID" sz="1800" kern="0" dirty="0">
                <a:ea typeface="ＭＳ Ｐゴシック" charset="-128"/>
              </a:rPr>
              <a:t> </a:t>
            </a:r>
            <a:r>
              <a:rPr lang="en-US" altLang="id-ID" sz="1800" kern="0" dirty="0" err="1">
                <a:ea typeface="ＭＳ Ｐゴシック" charset="-128"/>
              </a:rPr>
              <a:t>menjadi</a:t>
            </a:r>
            <a:r>
              <a:rPr lang="en-US" altLang="id-ID" sz="1800" kern="0" dirty="0">
                <a:ea typeface="ＭＳ Ｐゴシック" charset="-128"/>
              </a:rPr>
              <a:t> </a:t>
            </a:r>
            <a:r>
              <a:rPr lang="en-US" altLang="id-ID" sz="1800" kern="0" dirty="0" err="1">
                <a:ea typeface="ＭＳ Ｐゴシック" charset="-128"/>
              </a:rPr>
              <a:t>produk</a:t>
            </a:r>
            <a:r>
              <a:rPr lang="en-US" altLang="id-ID" sz="1800" kern="0" dirty="0">
                <a:ea typeface="ＭＳ Ｐゴシック" charset="-128"/>
              </a:rPr>
              <a:t> </a:t>
            </a:r>
            <a:r>
              <a:rPr lang="en-US" altLang="id-ID" sz="1800" kern="0" dirty="0" err="1">
                <a:ea typeface="ＭＳ Ｐゴシック" charset="-128"/>
              </a:rPr>
              <a:t>dan</a:t>
            </a:r>
            <a:r>
              <a:rPr lang="en-US" altLang="id-ID" sz="1800" kern="0" dirty="0">
                <a:ea typeface="ＭＳ Ｐゴシック" charset="-128"/>
              </a:rPr>
              <a:t> </a:t>
            </a:r>
            <a:r>
              <a:rPr lang="en-US" altLang="id-ID" sz="1800" kern="0" dirty="0" err="1">
                <a:ea typeface="ＭＳ Ｐゴシック" charset="-128"/>
              </a:rPr>
              <a:t>jasa</a:t>
            </a:r>
            <a:r>
              <a:rPr lang="en-US" altLang="id-ID" sz="1800" kern="0" dirty="0">
                <a:ea typeface="ＭＳ Ｐゴシック" charset="-128"/>
              </a:rPr>
              <a:t> (output </a:t>
            </a:r>
            <a:r>
              <a:rPr lang="en-US" altLang="id-ID" sz="1800" kern="0" dirty="0" err="1">
                <a:ea typeface="ＭＳ Ｐゴシック" charset="-128"/>
              </a:rPr>
              <a:t>untuk</a:t>
            </a:r>
            <a:r>
              <a:rPr lang="en-US" altLang="id-ID" sz="1800" kern="0" dirty="0">
                <a:ea typeface="ＭＳ Ｐゴシック" charset="-128"/>
              </a:rPr>
              <a:t> </a:t>
            </a:r>
            <a:r>
              <a:rPr lang="en-US" altLang="id-ID" sz="1800" kern="0" dirty="0" err="1">
                <a:ea typeface="ＭＳ Ｐゴシック" charset="-128"/>
              </a:rPr>
              <a:t>lingkungan</a:t>
            </a:r>
            <a:r>
              <a:rPr lang="en-US" altLang="id-ID" sz="1800" kern="0" dirty="0">
                <a:ea typeface="ＭＳ Ｐゴシック" charset="-128"/>
              </a:rPr>
              <a:t>). </a:t>
            </a:r>
            <a:r>
              <a:rPr lang="en-US" altLang="id-ID" sz="1800" kern="0" dirty="0" err="1">
                <a:ea typeface="ＭＳ Ｐゴシック" charset="-128"/>
              </a:rPr>
              <a:t>Produk</a:t>
            </a:r>
            <a:r>
              <a:rPr lang="en-US" altLang="id-ID" sz="1800" kern="0" dirty="0">
                <a:ea typeface="ＭＳ Ｐゴシック" charset="-128"/>
              </a:rPr>
              <a:t> </a:t>
            </a:r>
            <a:r>
              <a:rPr lang="en-US" altLang="id-ID" sz="1800" kern="0" dirty="0" err="1">
                <a:ea typeface="ＭＳ Ｐゴシック" charset="-128"/>
              </a:rPr>
              <a:t>dan</a:t>
            </a:r>
            <a:r>
              <a:rPr lang="en-US" altLang="id-ID" sz="1800" kern="0" dirty="0">
                <a:ea typeface="ＭＳ Ｐゴシック" charset="-128"/>
              </a:rPr>
              <a:t> </a:t>
            </a:r>
            <a:r>
              <a:rPr lang="en-US" altLang="id-ID" sz="1800" kern="0" dirty="0" err="1">
                <a:ea typeface="ＭＳ Ｐゴシック" charset="-128"/>
              </a:rPr>
              <a:t>jasa</a:t>
            </a:r>
            <a:r>
              <a:rPr lang="en-US" altLang="id-ID" sz="1800" kern="0" dirty="0">
                <a:ea typeface="ＭＳ Ｐゴシック" charset="-128"/>
              </a:rPr>
              <a:t> yang </a:t>
            </a:r>
            <a:r>
              <a:rPr lang="en-US" altLang="id-ID" sz="1800" kern="0" dirty="0" err="1">
                <a:ea typeface="ＭＳ Ｐゴシック" charset="-128"/>
              </a:rPr>
              <a:t>dikonsumsi</a:t>
            </a:r>
            <a:r>
              <a:rPr lang="en-US" altLang="id-ID" sz="1800" kern="0" dirty="0">
                <a:ea typeface="ＭＳ Ｐゴシック" charset="-128"/>
              </a:rPr>
              <a:t> </a:t>
            </a:r>
            <a:r>
              <a:rPr lang="en-US" altLang="id-ID" sz="1800" kern="0" dirty="0" err="1">
                <a:ea typeface="ＭＳ Ｐゴシック" charset="-128"/>
              </a:rPr>
              <a:t>oleh</a:t>
            </a:r>
            <a:r>
              <a:rPr lang="en-US" altLang="id-ID" sz="1800" kern="0" dirty="0">
                <a:ea typeface="ＭＳ Ｐゴシック" charset="-128"/>
              </a:rPr>
              <a:t> </a:t>
            </a:r>
            <a:r>
              <a:rPr lang="en-US" altLang="id-ID" sz="1800" kern="0" dirty="0" err="1">
                <a:ea typeface="ＭＳ Ｐゴシック" charset="-128"/>
              </a:rPr>
              <a:t>lingkungan</a:t>
            </a:r>
            <a:r>
              <a:rPr lang="en-US" altLang="id-ID" sz="1800" kern="0" dirty="0">
                <a:ea typeface="ＭＳ Ｐゴシック" charset="-128"/>
              </a:rPr>
              <a:t>, yang </a:t>
            </a:r>
            <a:r>
              <a:rPr lang="en-US" altLang="id-ID" sz="1800" kern="0" dirty="0" err="1">
                <a:ea typeface="ＭＳ Ｐゴシック" charset="-128"/>
              </a:rPr>
              <a:t>memasok</a:t>
            </a:r>
            <a:r>
              <a:rPr lang="en-US" altLang="id-ID" sz="1800" kern="0" dirty="0">
                <a:ea typeface="ＭＳ Ｐゴシック" charset="-128"/>
              </a:rPr>
              <a:t> </a:t>
            </a:r>
            <a:r>
              <a:rPr lang="en-US" altLang="id-ID" sz="1800" kern="0" dirty="0" err="1">
                <a:ea typeface="ＭＳ Ｐゴシック" charset="-128"/>
              </a:rPr>
              <a:t>tambahan</a:t>
            </a:r>
            <a:r>
              <a:rPr lang="en-US" altLang="id-ID" sz="1800" kern="0" dirty="0">
                <a:ea typeface="ＭＳ Ｐゴシック" charset="-128"/>
              </a:rPr>
              <a:t> modal </a:t>
            </a:r>
            <a:r>
              <a:rPr lang="en-US" altLang="id-ID" sz="1800" kern="0" dirty="0" err="1">
                <a:ea typeface="ＭＳ Ｐゴシック" charset="-128"/>
              </a:rPr>
              <a:t>dan</a:t>
            </a:r>
            <a:r>
              <a:rPr lang="en-US" altLang="id-ID" sz="1800" kern="0" dirty="0">
                <a:ea typeface="ＭＳ Ｐゴシック" charset="-128"/>
              </a:rPr>
              <a:t> </a:t>
            </a:r>
            <a:r>
              <a:rPr lang="en-US" altLang="id-ID" sz="1800" kern="0" dirty="0" err="1">
                <a:ea typeface="ＭＳ Ｐゴシック" charset="-128"/>
              </a:rPr>
              <a:t>tenaga</a:t>
            </a:r>
            <a:r>
              <a:rPr lang="en-US" altLang="id-ID" sz="1800" kern="0" dirty="0">
                <a:ea typeface="ＭＳ Ｐゴシック" charset="-128"/>
              </a:rPr>
              <a:t> </a:t>
            </a:r>
            <a:r>
              <a:rPr lang="en-US" altLang="id-ID" sz="1800" kern="0" dirty="0" err="1">
                <a:ea typeface="ＭＳ Ｐゴシック" charset="-128"/>
              </a:rPr>
              <a:t>kerja</a:t>
            </a:r>
            <a:r>
              <a:rPr lang="en-US" altLang="id-ID" sz="1800" kern="0" dirty="0">
                <a:ea typeface="ＭＳ Ｐゴシック" charset="-128"/>
              </a:rPr>
              <a:t> </a:t>
            </a:r>
            <a:r>
              <a:rPr lang="en-US" altLang="id-ID" sz="1800" kern="0" dirty="0" err="1">
                <a:ea typeface="ＭＳ Ｐゴシック" charset="-128"/>
              </a:rPr>
              <a:t>sebagai</a:t>
            </a:r>
            <a:r>
              <a:rPr lang="en-US" altLang="id-ID" sz="1800" kern="0" dirty="0">
                <a:ea typeface="ＭＳ Ｐゴシック" charset="-128"/>
              </a:rPr>
              <a:t> </a:t>
            </a:r>
            <a:r>
              <a:rPr lang="en-US" altLang="id-ID" sz="1800" kern="0" dirty="0" err="1">
                <a:ea typeface="ＭＳ Ｐゴシック" charset="-128"/>
              </a:rPr>
              <a:t>masukan</a:t>
            </a:r>
            <a:r>
              <a:rPr lang="en-US" altLang="id-ID" sz="1800" kern="0" dirty="0">
                <a:ea typeface="ＭＳ Ｐゴシック" charset="-128"/>
              </a:rPr>
              <a:t> </a:t>
            </a:r>
            <a:r>
              <a:rPr lang="en-US" altLang="id-ID" sz="1800" kern="0" dirty="0" err="1">
                <a:ea typeface="ＭＳ Ｐゴシック" charset="-128"/>
              </a:rPr>
              <a:t>dalam</a:t>
            </a:r>
            <a:r>
              <a:rPr lang="en-US" altLang="id-ID" sz="1800" kern="0" dirty="0">
                <a:ea typeface="ＭＳ Ｐゴシック" charset="-128"/>
              </a:rPr>
              <a:t> loop </a:t>
            </a:r>
            <a:r>
              <a:rPr lang="en-US" altLang="id-ID" sz="1800" kern="0" dirty="0" err="1">
                <a:ea typeface="ＭＳ Ｐゴシック" charset="-128"/>
              </a:rPr>
              <a:t>umpan</a:t>
            </a:r>
            <a:r>
              <a:rPr lang="en-US" altLang="id-ID" sz="1800" kern="0" dirty="0">
                <a:ea typeface="ＭＳ Ｐゴシック" charset="-128"/>
              </a:rPr>
              <a:t> </a:t>
            </a:r>
            <a:r>
              <a:rPr lang="en-US" altLang="id-ID" sz="1800" kern="0" dirty="0" err="1">
                <a:ea typeface="ＭＳ Ｐゴシック" charset="-128"/>
              </a:rPr>
              <a:t>balik</a:t>
            </a:r>
            <a:r>
              <a:rPr lang="en-US" altLang="id-ID" sz="1800" kern="0" dirty="0">
                <a:ea typeface="ＭＳ Ｐゴシック" charset="-128"/>
              </a:rPr>
              <a:t>.</a:t>
            </a:r>
            <a:endParaRPr lang="en-US" altLang="id-ID" sz="1800" kern="0" dirty="0" smtClean="0">
              <a:ea typeface="ＭＳ Ｐゴシック" charset="-128"/>
            </a:endParaRPr>
          </a:p>
        </p:txBody>
      </p:sp>
    </p:spTree>
    <p:extLst>
      <p:ext uri="{BB962C8B-B14F-4D97-AF65-F5344CB8AC3E}">
        <p14:creationId xmlns:p14="http://schemas.microsoft.com/office/powerpoint/2010/main" val="1722923231"/>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Lingkungan Organisasi</a:t>
            </a:r>
            <a:endParaRPr lang="id-ID" dirty="0"/>
          </a:p>
        </p:txBody>
      </p:sp>
      <p:pic>
        <p:nvPicPr>
          <p:cNvPr id="5" name="Picture Placeholder 21" descr="Fig-3-03.png"/>
          <p:cNvPicPr>
            <a:picLocks noGrp="1" noChangeAspect="1"/>
          </p:cNvPicPr>
          <p:nvPr>
            <p:ph idx="1"/>
          </p:nvPr>
        </p:nvPicPr>
        <p:blipFill>
          <a:blip r:embed="rId3">
            <a:extLst>
              <a:ext uri="{28A0092B-C50C-407E-A947-70E740481C1C}">
                <a14:useLocalDpi xmlns:a14="http://schemas.microsoft.com/office/drawing/2010/main" val="0"/>
              </a:ext>
            </a:extLst>
          </a:blip>
          <a:srcRect t="2" b="-955"/>
          <a:stretch>
            <a:fillRect/>
          </a:stretch>
        </p:blipFill>
        <p:spPr bwMode="auto">
          <a:xfrm>
            <a:off x="3429000" y="1752967"/>
            <a:ext cx="8603529" cy="48244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
          <p:cNvSpPr txBox="1">
            <a:spLocks/>
          </p:cNvSpPr>
          <p:nvPr/>
        </p:nvSpPr>
        <p:spPr bwMode="auto">
          <a:xfrm>
            <a:off x="666751" y="1981200"/>
            <a:ext cx="2362200" cy="32527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49263" rtl="0" eaLnBrk="0" fontAlgn="base" hangingPunct="0">
              <a:spcBef>
                <a:spcPts val="600"/>
              </a:spcBef>
              <a:spcAft>
                <a:spcPct val="0"/>
              </a:spcAft>
              <a:buClr>
                <a:schemeClr val="tx1"/>
              </a:buClr>
              <a:buSzPct val="100000"/>
              <a:buFont typeface="Arial" panose="020B0604020202020204" pitchFamily="34" charset="0"/>
              <a:buChar char="•"/>
              <a:defRPr sz="2800">
                <a:solidFill>
                  <a:schemeClr val="tx1"/>
                </a:solidFill>
                <a:latin typeface="Eras Medium ITC" panose="020B0602030504020804" pitchFamily="34" charset="0"/>
                <a:ea typeface="+mn-ea"/>
                <a:cs typeface="+mn-cs"/>
              </a:defRPr>
            </a:lvl1pPr>
            <a:lvl2pPr marL="800100" indent="-342900" algn="l" defTabSz="449263" rtl="0" eaLnBrk="0" fontAlgn="base" hangingPunct="0">
              <a:spcBef>
                <a:spcPts val="500"/>
              </a:spcBef>
              <a:spcAft>
                <a:spcPct val="0"/>
              </a:spcAft>
              <a:buClr>
                <a:schemeClr val="tx1"/>
              </a:buClr>
              <a:buSzPct val="100000"/>
              <a:buFont typeface="Arial" panose="020B0604020202020204" pitchFamily="34" charset="0"/>
              <a:buChar char="•"/>
              <a:defRPr sz="2400">
                <a:solidFill>
                  <a:schemeClr val="tx1"/>
                </a:solidFill>
                <a:latin typeface="Eras Medium ITC" panose="020B0602030504020804" pitchFamily="34" charset="0"/>
                <a:cs typeface="+mn-cs"/>
              </a:defRPr>
            </a:lvl2pPr>
            <a:lvl3pPr marL="1200150" indent="-285750" algn="l" defTabSz="449263" rtl="0" eaLnBrk="0" fontAlgn="base" hangingPunct="0">
              <a:spcBef>
                <a:spcPts val="450"/>
              </a:spcBef>
              <a:spcAft>
                <a:spcPct val="0"/>
              </a:spcAft>
              <a:buClr>
                <a:schemeClr val="tx1"/>
              </a:buClr>
              <a:buSzPct val="100000"/>
              <a:buFont typeface="Arial" panose="020B0604020202020204" pitchFamily="34" charset="0"/>
              <a:buChar char="•"/>
              <a:defRPr sz="2000">
                <a:solidFill>
                  <a:schemeClr val="tx1"/>
                </a:solidFill>
                <a:latin typeface="Eras Medium ITC" panose="020B0602030504020804" pitchFamily="34" charset="0"/>
                <a:cs typeface="+mn-cs"/>
              </a:defRPr>
            </a:lvl3pPr>
            <a:lvl4pPr marL="1657350" indent="-285750" algn="l" defTabSz="449263" rtl="0" eaLnBrk="0" fontAlgn="base" hangingPunct="0">
              <a:spcBef>
                <a:spcPts val="400"/>
              </a:spcBef>
              <a:spcAft>
                <a:spcPct val="0"/>
              </a:spcAft>
              <a:buClr>
                <a:schemeClr val="tx1"/>
              </a:buClr>
              <a:buSzPct val="100000"/>
              <a:buFont typeface="Arial" panose="020B0604020202020204" pitchFamily="34" charset="0"/>
              <a:buChar char="•"/>
              <a:defRPr sz="1800">
                <a:solidFill>
                  <a:schemeClr val="tx1"/>
                </a:solidFill>
                <a:latin typeface="Eras Medium ITC" panose="020B0602030504020804" pitchFamily="34" charset="0"/>
                <a:cs typeface="+mn-cs"/>
              </a:defRPr>
            </a:lvl4pPr>
            <a:lvl5pPr marL="2114550" indent="-285750" algn="l" defTabSz="449263" rtl="0" eaLnBrk="0" fontAlgn="base" hangingPunct="0">
              <a:spcBef>
                <a:spcPts val="350"/>
              </a:spcBef>
              <a:spcAft>
                <a:spcPct val="0"/>
              </a:spcAft>
              <a:buClr>
                <a:schemeClr val="tx1"/>
              </a:buClr>
              <a:buSzPct val="100000"/>
              <a:buFont typeface="Arial" panose="020B0604020202020204" pitchFamily="34" charset="0"/>
              <a:buChar char="•"/>
              <a:defRPr sz="1400">
                <a:solidFill>
                  <a:schemeClr val="tx1"/>
                </a:solidFill>
                <a:latin typeface="Eras Medium ITC" panose="020B0602030504020804" pitchFamily="34" charset="0"/>
                <a:cs typeface="+mn-cs"/>
              </a:defRPr>
            </a:lvl5pPr>
            <a:lvl6pPr marL="25146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6pPr>
            <a:lvl7pPr marL="29718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7pPr>
            <a:lvl8pPr marL="34290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8pPr>
            <a:lvl9pPr marL="3886200" indent="-228600" algn="l" defTabSz="449263" rtl="0" eaLnBrk="0" fontAlgn="base" hangingPunct="0">
              <a:spcBef>
                <a:spcPts val="350"/>
              </a:spcBef>
              <a:spcAft>
                <a:spcPct val="0"/>
              </a:spcAft>
              <a:buClr>
                <a:srgbClr val="000000"/>
              </a:buClr>
              <a:buSzPct val="100000"/>
              <a:buFont typeface="Times New Roman" pitchFamily="16" charset="0"/>
              <a:defRPr sz="1400">
                <a:solidFill>
                  <a:srgbClr val="FFFFFF"/>
                </a:solidFill>
                <a:latin typeface="+mn-lt"/>
                <a:cs typeface="+mn-cs"/>
              </a:defRPr>
            </a:lvl9pPr>
          </a:lstStyle>
          <a:p>
            <a:pPr marL="0" indent="0" eaLnBrk="1" hangingPunct="1">
              <a:buNone/>
            </a:pPr>
            <a:r>
              <a:rPr lang="en-US" altLang="id-ID" sz="2000" kern="0" dirty="0" err="1">
                <a:ea typeface="ＭＳ Ｐゴシック" charset="-128"/>
              </a:rPr>
              <a:t>Pandangan</a:t>
            </a:r>
            <a:r>
              <a:rPr lang="en-US" altLang="id-ID" sz="2000" kern="0" dirty="0">
                <a:ea typeface="ＭＳ Ｐゴシック" charset="-128"/>
              </a:rPr>
              <a:t> </a:t>
            </a:r>
            <a:r>
              <a:rPr lang="en-US" altLang="id-ID" sz="2000" kern="0" dirty="0" err="1">
                <a:ea typeface="ＭＳ Ｐゴシック" charset="-128"/>
              </a:rPr>
              <a:t>perilaku</a:t>
            </a:r>
            <a:r>
              <a:rPr lang="en-US" altLang="id-ID" sz="2000" kern="0" dirty="0">
                <a:ea typeface="ＭＳ Ｐゴシック" charset="-128"/>
              </a:rPr>
              <a:t> </a:t>
            </a:r>
            <a:r>
              <a:rPr lang="en-US" altLang="id-ID" sz="2000" kern="0" dirty="0" err="1">
                <a:ea typeface="ＭＳ Ｐゴシック" charset="-128"/>
              </a:rPr>
              <a:t>organisasi</a:t>
            </a:r>
            <a:r>
              <a:rPr lang="en-US" altLang="id-ID" sz="2000" kern="0" dirty="0">
                <a:ea typeface="ＭＳ Ｐゴシック" charset="-128"/>
              </a:rPr>
              <a:t> </a:t>
            </a:r>
            <a:r>
              <a:rPr lang="en-US" altLang="id-ID" sz="2000" kern="0" dirty="0" err="1">
                <a:ea typeface="ＭＳ Ｐゴシック" charset="-128"/>
              </a:rPr>
              <a:t>menekankan</a:t>
            </a:r>
            <a:r>
              <a:rPr lang="en-US" altLang="id-ID" sz="2000" kern="0" dirty="0">
                <a:ea typeface="ＭＳ Ｐゴシック" charset="-128"/>
              </a:rPr>
              <a:t> </a:t>
            </a:r>
            <a:r>
              <a:rPr lang="en-US" altLang="id-ID" sz="2000" kern="0" dirty="0" err="1">
                <a:ea typeface="ＭＳ Ｐゴシック" charset="-128"/>
              </a:rPr>
              <a:t>hubungan</a:t>
            </a:r>
            <a:r>
              <a:rPr lang="en-US" altLang="id-ID" sz="2000" kern="0" dirty="0">
                <a:ea typeface="ＭＳ Ｐゴシック" charset="-128"/>
              </a:rPr>
              <a:t> </a:t>
            </a:r>
            <a:r>
              <a:rPr lang="en-US" altLang="id-ID" sz="2000" kern="0" dirty="0" err="1">
                <a:ea typeface="ＭＳ Ｐゴシック" charset="-128"/>
              </a:rPr>
              <a:t>kelompok</a:t>
            </a:r>
            <a:r>
              <a:rPr lang="en-US" altLang="id-ID" sz="2000" kern="0" dirty="0">
                <a:ea typeface="ＭＳ Ｐゴシック" charset="-128"/>
              </a:rPr>
              <a:t>, </a:t>
            </a:r>
            <a:r>
              <a:rPr lang="en-US" altLang="id-ID" sz="2000" kern="0" dirty="0" err="1">
                <a:ea typeface="ＭＳ Ｐゴシック" charset="-128"/>
              </a:rPr>
              <a:t>nilai-nilai</a:t>
            </a:r>
            <a:r>
              <a:rPr lang="en-US" altLang="id-ID" sz="2000" kern="0" dirty="0">
                <a:ea typeface="ＭＳ Ｐゴシック" charset="-128"/>
              </a:rPr>
              <a:t>, </a:t>
            </a:r>
            <a:r>
              <a:rPr lang="en-US" altLang="id-ID" sz="2000" kern="0" dirty="0" err="1">
                <a:ea typeface="ＭＳ Ｐゴシック" charset="-128"/>
              </a:rPr>
              <a:t>dan</a:t>
            </a:r>
            <a:r>
              <a:rPr lang="en-US" altLang="id-ID" sz="2000" kern="0" dirty="0">
                <a:ea typeface="ＭＳ Ｐゴシック" charset="-128"/>
              </a:rPr>
              <a:t> </a:t>
            </a:r>
            <a:r>
              <a:rPr lang="en-US" altLang="id-ID" sz="2000" kern="0" dirty="0" err="1">
                <a:ea typeface="ＭＳ Ｐゴシック" charset="-128"/>
              </a:rPr>
              <a:t>struktur</a:t>
            </a:r>
            <a:r>
              <a:rPr lang="en-US" altLang="id-ID" sz="2000" kern="0" dirty="0">
                <a:ea typeface="ＭＳ Ｐゴシック" charset="-128"/>
              </a:rPr>
              <a:t>.</a:t>
            </a:r>
            <a:endParaRPr lang="en-US" altLang="id-ID" sz="2000" kern="0" dirty="0" smtClean="0">
              <a:ea typeface="ＭＳ Ｐゴシック" charset="-128"/>
            </a:endParaRPr>
          </a:p>
        </p:txBody>
      </p:sp>
    </p:spTree>
    <p:extLst>
      <p:ext uri="{BB962C8B-B14F-4D97-AF65-F5344CB8AC3E}">
        <p14:creationId xmlns:p14="http://schemas.microsoft.com/office/powerpoint/2010/main" val="2013086348"/>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Organisasi dan Sistem Informasi</a:t>
            </a:r>
            <a:endParaRPr lang="id-ID" dirty="0"/>
          </a:p>
        </p:txBody>
      </p:sp>
      <p:sp>
        <p:nvSpPr>
          <p:cNvPr id="3" name="Content Placeholder 2"/>
          <p:cNvSpPr>
            <a:spLocks noGrp="1"/>
          </p:cNvSpPr>
          <p:nvPr>
            <p:ph idx="1"/>
          </p:nvPr>
        </p:nvSpPr>
        <p:spPr/>
        <p:txBody>
          <a:bodyPr/>
          <a:lstStyle/>
          <a:p>
            <a:r>
              <a:rPr lang="id-ID" dirty="0" smtClean="0"/>
              <a:t>Organisasi:</a:t>
            </a:r>
          </a:p>
          <a:p>
            <a:pPr lvl="1"/>
            <a:r>
              <a:rPr lang="id-ID" dirty="0" smtClean="0"/>
              <a:t>Memiliki struktur</a:t>
            </a:r>
          </a:p>
          <a:p>
            <a:pPr lvl="1"/>
            <a:r>
              <a:rPr lang="id-ID" dirty="0"/>
              <a:t>Akuntabilitas, otoritas dalam sistem pengambilan </a:t>
            </a:r>
            <a:r>
              <a:rPr lang="id-ID" dirty="0" smtClean="0"/>
              <a:t>keputusan</a:t>
            </a:r>
          </a:p>
          <a:p>
            <a:pPr lvl="1"/>
            <a:r>
              <a:rPr lang="id-ID" dirty="0" smtClean="0"/>
              <a:t>Menganut prinsip efisiensi</a:t>
            </a:r>
          </a:p>
          <a:p>
            <a:pPr lvl="1"/>
            <a:r>
              <a:rPr lang="id-ID" dirty="0" smtClean="0"/>
              <a:t>Rutinitas </a:t>
            </a:r>
            <a:r>
              <a:rPr lang="id-ID" dirty="0"/>
              <a:t>dan proses </a:t>
            </a:r>
            <a:r>
              <a:rPr lang="id-ID" dirty="0" smtClean="0"/>
              <a:t>bisnis</a:t>
            </a:r>
          </a:p>
          <a:p>
            <a:pPr lvl="1"/>
            <a:r>
              <a:rPr lang="id-ID" dirty="0" smtClean="0"/>
              <a:t>Politik </a:t>
            </a:r>
            <a:r>
              <a:rPr lang="id-ID" dirty="0"/>
              <a:t>organisasi, budaya, </a:t>
            </a:r>
            <a:r>
              <a:rPr lang="id-ID" dirty="0" smtClean="0"/>
              <a:t>dan lingkungan</a:t>
            </a:r>
          </a:p>
          <a:p>
            <a:pPr lvl="1"/>
            <a:endParaRPr lang="id-ID" dirty="0" smtClean="0"/>
          </a:p>
          <a:p>
            <a:pPr lvl="1"/>
            <a:endParaRPr lang="id-ID" dirty="0"/>
          </a:p>
          <a:p>
            <a:pPr marL="457200" lvl="1" indent="0" algn="ctr">
              <a:buNone/>
            </a:pPr>
            <a:r>
              <a:rPr lang="id-ID" sz="3200" b="1" dirty="0" smtClean="0">
                <a:solidFill>
                  <a:srgbClr val="C00000"/>
                </a:solidFill>
                <a:effectLst>
                  <a:outerShdw blurRad="38100" dist="38100" dir="2700000" algn="tl">
                    <a:srgbClr val="000000">
                      <a:alpha val="43137"/>
                    </a:srgbClr>
                  </a:outerShdw>
                </a:effectLst>
              </a:rPr>
              <a:t>APA YANG TERJADI JIKA PERUSAHAAN/ ORGANISASI TIDAK MEMILIKI INI?</a:t>
            </a:r>
            <a:endParaRPr lang="id-ID" sz="32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3971876"/>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2_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Theme">
      <a:majorFont>
        <a:latin typeface="Helvetica87-CondensedHeavy"/>
        <a:ea typeface="Lucida Sans Unicode"/>
        <a:cs typeface="Lucida Sans Unicod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4106</TotalTime>
  <Words>1100</Words>
  <Application>Microsoft Office PowerPoint</Application>
  <PresentationFormat>Widescreen</PresentationFormat>
  <Paragraphs>122</Paragraphs>
  <Slides>21</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Adobe Kaiti Std R</vt:lpstr>
      <vt:lpstr>Arial</vt:lpstr>
      <vt:lpstr>Calibri</vt:lpstr>
      <vt:lpstr>Eras Bold ITC</vt:lpstr>
      <vt:lpstr>Eras Medium ITC</vt:lpstr>
      <vt:lpstr>Helvetica87-CondensedHeavy</vt:lpstr>
      <vt:lpstr>Lucida Sans Unicode</vt:lpstr>
      <vt:lpstr>ＭＳ Ｐゴシック</vt:lpstr>
      <vt:lpstr>ＭＳ Ｐゴシック</vt:lpstr>
      <vt:lpstr>Times New Roman</vt:lpstr>
      <vt:lpstr>2_Office Theme</vt:lpstr>
      <vt:lpstr>Information Systems, Organizations, and Strategy</vt:lpstr>
      <vt:lpstr>Learning Objectives</vt:lpstr>
      <vt:lpstr>Organisasi &amp; Sistem informasi</vt:lpstr>
      <vt:lpstr>Sistem Informasi &amp; Organisasi</vt:lpstr>
      <vt:lpstr>Sistem Informasi &amp; Organisasi</vt:lpstr>
      <vt:lpstr>Sistem Informasi &amp; Organisasi</vt:lpstr>
      <vt:lpstr>Organisasi dalam Ekenomi Mikro</vt:lpstr>
      <vt:lpstr>Lingkungan Organisasi</vt:lpstr>
      <vt:lpstr>Organisasi dan Sistem Informasi</vt:lpstr>
      <vt:lpstr>Lingkungan Perusahaan</vt:lpstr>
      <vt:lpstr>Teknologi</vt:lpstr>
      <vt:lpstr>Organisasi dan Sistem Informasi</vt:lpstr>
      <vt:lpstr>Dampak Sistem Informasi Terhadap Organisasi dan Perusahaan Bisnis</vt:lpstr>
      <vt:lpstr>Dampak Sistem Informasi Terhadap Organisasi dan Perusahaan Bisnis</vt:lpstr>
      <vt:lpstr>Dampak Sistem Informasi Terhadap Organisasi dan Perusahaan Bisnis</vt:lpstr>
      <vt:lpstr>Dampak Sistem Informasi Terhadap Organisasi dan Perusahaan Bisnis</vt:lpstr>
      <vt:lpstr>Menggunakan Sistem Informasi untuk Mencapai Keunggulan Kompetitif</vt:lpstr>
      <vt:lpstr>diskusi</vt:lpstr>
      <vt:lpstr>Kasus </vt:lpstr>
      <vt:lpstr>PowerPoint Presentation</vt:lpstr>
      <vt:lpstr>PowerPoint Presentation</vt:lpstr>
    </vt:vector>
  </TitlesOfParts>
  <Company>Stibanas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Multimedia</dc:title>
  <dc:creator>Marcello Singadji</dc:creator>
  <cp:lastModifiedBy>Marcello Singadji</cp:lastModifiedBy>
  <cp:revision>480</cp:revision>
  <dcterms:created xsi:type="dcterms:W3CDTF">2006-09-20T02:32:44Z</dcterms:created>
  <dcterms:modified xsi:type="dcterms:W3CDTF">2016-03-02T15:00:54Z</dcterms:modified>
</cp:coreProperties>
</file>