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28" r:id="rId4"/>
    <p:sldId id="333" r:id="rId5"/>
    <p:sldId id="334" r:id="rId6"/>
    <p:sldId id="335" r:id="rId7"/>
    <p:sldId id="336" r:id="rId8"/>
    <p:sldId id="337" r:id="rId9"/>
    <p:sldId id="338" r:id="rId10"/>
    <p:sldId id="305" r:id="rId11"/>
    <p:sldId id="264" r:id="rId12"/>
    <p:sldId id="330" r:id="rId13"/>
    <p:sldId id="331" r:id="rId14"/>
    <p:sldId id="33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4434" autoAdjust="0"/>
  </p:normalViewPr>
  <p:slideViewPr>
    <p:cSldViewPr>
      <p:cViewPr varScale="1">
        <p:scale>
          <a:sx n="67" d="100"/>
          <a:sy n="67" d="100"/>
        </p:scale>
        <p:origin x="13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DAF2F1-BC93-4720-81C7-FEE987FFA668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737360-98D2-4B0B-B2BF-C45D879D69C0}">
      <dgm:prSet phldrT="[Text]"/>
      <dgm:spPr/>
      <dgm:t>
        <a:bodyPr/>
        <a:lstStyle/>
        <a:p>
          <a:r>
            <a:rPr lang="en-US" smtClean="0"/>
            <a:t>Fase 1 – Menyusun Hipotesis</a:t>
          </a:r>
          <a:endParaRPr lang="en-US"/>
        </a:p>
      </dgm:t>
    </dgm:pt>
    <dgm:pt modelId="{FBEE8E3B-040E-4B05-8F2C-49682945A09E}" type="parTrans" cxnId="{23CD5D69-C2D3-4530-80C3-335B19E916E2}">
      <dgm:prSet/>
      <dgm:spPr/>
      <dgm:t>
        <a:bodyPr/>
        <a:lstStyle/>
        <a:p>
          <a:endParaRPr lang="en-US"/>
        </a:p>
      </dgm:t>
    </dgm:pt>
    <dgm:pt modelId="{C31C8BA5-0932-4142-9C2E-46D7702F7A4C}" type="sibTrans" cxnId="{23CD5D69-C2D3-4530-80C3-335B19E916E2}">
      <dgm:prSet/>
      <dgm:spPr/>
      <dgm:t>
        <a:bodyPr/>
        <a:lstStyle/>
        <a:p>
          <a:endParaRPr lang="en-US"/>
        </a:p>
      </dgm:t>
    </dgm:pt>
    <dgm:pt modelId="{B10EE198-F15B-411B-B2F3-FA32A2AEE108}">
      <dgm:prSet phldrT="[Text]"/>
      <dgm:spPr/>
      <dgm:t>
        <a:bodyPr/>
        <a:lstStyle/>
        <a:p>
          <a:r>
            <a:rPr lang="en-US" smtClean="0"/>
            <a:t>Membuat formulasi Asumsi</a:t>
          </a:r>
          <a:endParaRPr lang="en-US"/>
        </a:p>
      </dgm:t>
    </dgm:pt>
    <dgm:pt modelId="{4192A593-A40C-455A-89E3-710D45845625}" type="parTrans" cxnId="{9E08CD14-604B-40A4-87EF-6CDFC9C8D074}">
      <dgm:prSet/>
      <dgm:spPr/>
      <dgm:t>
        <a:bodyPr/>
        <a:lstStyle/>
        <a:p>
          <a:endParaRPr lang="en-US"/>
        </a:p>
      </dgm:t>
    </dgm:pt>
    <dgm:pt modelId="{49B44A46-4816-4650-866A-DD6080410B83}" type="sibTrans" cxnId="{9E08CD14-604B-40A4-87EF-6CDFC9C8D074}">
      <dgm:prSet/>
      <dgm:spPr/>
      <dgm:t>
        <a:bodyPr/>
        <a:lstStyle/>
        <a:p>
          <a:endParaRPr lang="en-US"/>
        </a:p>
      </dgm:t>
    </dgm:pt>
    <dgm:pt modelId="{406C9EAD-05A9-4FAF-B330-163EB80AFF42}">
      <dgm:prSet phldrT="[Text]"/>
      <dgm:spPr/>
      <dgm:t>
        <a:bodyPr/>
        <a:lstStyle/>
        <a:p>
          <a:r>
            <a:rPr lang="en-US" smtClean="0"/>
            <a:t>Fase 2 – </a:t>
          </a:r>
          <a:r>
            <a:rPr lang="en-US" smtClean="0"/>
            <a:t>Kumpulkan bukti yang sesuai</a:t>
          </a:r>
          <a:endParaRPr lang="en-US"/>
        </a:p>
      </dgm:t>
    </dgm:pt>
    <dgm:pt modelId="{A9C69EE2-0388-4664-B2AE-C203A09D7E2E}" type="parTrans" cxnId="{535D5CA4-DFC8-43D1-811D-14AC04747EC4}">
      <dgm:prSet/>
      <dgm:spPr/>
      <dgm:t>
        <a:bodyPr/>
        <a:lstStyle/>
        <a:p>
          <a:endParaRPr lang="en-US"/>
        </a:p>
      </dgm:t>
    </dgm:pt>
    <dgm:pt modelId="{F4DF5A19-7854-43E9-93C5-1DDB3C299EE3}" type="sibTrans" cxnId="{535D5CA4-DFC8-43D1-811D-14AC04747EC4}">
      <dgm:prSet/>
      <dgm:spPr/>
      <dgm:t>
        <a:bodyPr/>
        <a:lstStyle/>
        <a:p>
          <a:endParaRPr lang="en-US"/>
        </a:p>
      </dgm:t>
    </dgm:pt>
    <dgm:pt modelId="{723DF1C0-AF26-41C2-8637-2E8CCACB7044}">
      <dgm:prSet phldrT="[Text]"/>
      <dgm:spPr/>
      <dgm:t>
        <a:bodyPr/>
        <a:lstStyle/>
        <a:p>
          <a:r>
            <a:rPr lang="en-US" smtClean="0"/>
            <a:t>Mengumpulkan data yang diperlukan</a:t>
          </a:r>
          <a:endParaRPr lang="en-US"/>
        </a:p>
      </dgm:t>
    </dgm:pt>
    <dgm:pt modelId="{38369382-D06D-4F59-BE74-DC6AA39925A5}" type="parTrans" cxnId="{50ECF934-2F95-45B6-9056-358048709E80}">
      <dgm:prSet/>
      <dgm:spPr/>
      <dgm:t>
        <a:bodyPr/>
        <a:lstStyle/>
        <a:p>
          <a:endParaRPr lang="en-US"/>
        </a:p>
      </dgm:t>
    </dgm:pt>
    <dgm:pt modelId="{D2D52333-4BEE-4818-B102-D359732E0115}" type="sibTrans" cxnId="{50ECF934-2F95-45B6-9056-358048709E80}">
      <dgm:prSet/>
      <dgm:spPr/>
      <dgm:t>
        <a:bodyPr/>
        <a:lstStyle/>
        <a:p>
          <a:endParaRPr lang="en-US"/>
        </a:p>
      </dgm:t>
    </dgm:pt>
    <dgm:pt modelId="{4ECC414C-A157-403D-83AC-34B9CC363D29}">
      <dgm:prSet phldrT="[Text]"/>
      <dgm:spPr/>
      <dgm:t>
        <a:bodyPr/>
        <a:lstStyle/>
        <a:p>
          <a:r>
            <a:rPr lang="en-US" smtClean="0"/>
            <a:t>Fase 3 - </a:t>
          </a:r>
          <a:r>
            <a:rPr lang="fi-FI" smtClean="0"/>
            <a:t>analisis bukti untuk menarik kesimpulan</a:t>
          </a:r>
          <a:endParaRPr lang="en-US"/>
        </a:p>
      </dgm:t>
    </dgm:pt>
    <dgm:pt modelId="{292DFB0D-D9E2-4A94-862E-16B9D3B04AC4}" type="parTrans" cxnId="{57F4F377-5649-4419-A7A5-41882E146A20}">
      <dgm:prSet/>
      <dgm:spPr/>
      <dgm:t>
        <a:bodyPr/>
        <a:lstStyle/>
        <a:p>
          <a:endParaRPr lang="en-US"/>
        </a:p>
      </dgm:t>
    </dgm:pt>
    <dgm:pt modelId="{06ABADA6-68F4-47B5-9DE3-6EC1075BFA3A}" type="sibTrans" cxnId="{57F4F377-5649-4419-A7A5-41882E146A20}">
      <dgm:prSet/>
      <dgm:spPr/>
      <dgm:t>
        <a:bodyPr/>
        <a:lstStyle/>
        <a:p>
          <a:endParaRPr lang="en-US"/>
        </a:p>
      </dgm:t>
    </dgm:pt>
    <dgm:pt modelId="{BADFEFFB-F65D-4207-AE33-805D86C4B479}">
      <dgm:prSet phldrT="[Text]"/>
      <dgm:spPr/>
      <dgm:t>
        <a:bodyPr/>
        <a:lstStyle/>
        <a:p>
          <a:r>
            <a:rPr lang="en-US" smtClean="0"/>
            <a:t>Analisa data untuk untuk menarik kesimpulan apakah asumsi tersebut benar atau salah</a:t>
          </a:r>
          <a:endParaRPr lang="en-US"/>
        </a:p>
      </dgm:t>
    </dgm:pt>
    <dgm:pt modelId="{1AC3F25F-BAB8-4CA2-B551-6AE499AA95F3}" type="parTrans" cxnId="{7B252561-ABC1-4518-96A9-53083312921D}">
      <dgm:prSet/>
      <dgm:spPr/>
      <dgm:t>
        <a:bodyPr/>
        <a:lstStyle/>
        <a:p>
          <a:endParaRPr lang="en-US"/>
        </a:p>
      </dgm:t>
    </dgm:pt>
    <dgm:pt modelId="{259E3ED9-E555-4659-A53A-CC4BFE8D080F}" type="sibTrans" cxnId="{7B252561-ABC1-4518-96A9-53083312921D}">
      <dgm:prSet/>
      <dgm:spPr/>
      <dgm:t>
        <a:bodyPr/>
        <a:lstStyle/>
        <a:p>
          <a:endParaRPr lang="en-US"/>
        </a:p>
      </dgm:t>
    </dgm:pt>
    <dgm:pt modelId="{C4FDDA91-FDBC-49DF-B6F2-68154223071C}" type="pres">
      <dgm:prSet presAssocID="{78DAF2F1-BC93-4720-81C7-FEE987FFA668}" presName="linearFlow" presStyleCnt="0">
        <dgm:presLayoutVars>
          <dgm:dir/>
          <dgm:animLvl val="lvl"/>
          <dgm:resizeHandles val="exact"/>
        </dgm:presLayoutVars>
      </dgm:prSet>
      <dgm:spPr/>
    </dgm:pt>
    <dgm:pt modelId="{877F3E22-F6FE-4B91-BCF0-F23209744774}" type="pres">
      <dgm:prSet presAssocID="{F0737360-98D2-4B0B-B2BF-C45D879D69C0}" presName="composite" presStyleCnt="0"/>
      <dgm:spPr/>
    </dgm:pt>
    <dgm:pt modelId="{9C5C2A00-9E38-45A6-A7CB-7FB153297496}" type="pres">
      <dgm:prSet presAssocID="{F0737360-98D2-4B0B-B2BF-C45D879D69C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845D6-CFE7-498B-9889-F115658FDA6F}" type="pres">
      <dgm:prSet presAssocID="{F0737360-98D2-4B0B-B2BF-C45D879D69C0}" presName="parSh" presStyleLbl="node1" presStyleIdx="0" presStyleCnt="3"/>
      <dgm:spPr/>
      <dgm:t>
        <a:bodyPr/>
        <a:lstStyle/>
        <a:p>
          <a:endParaRPr lang="en-US"/>
        </a:p>
      </dgm:t>
    </dgm:pt>
    <dgm:pt modelId="{4F96041D-7294-40CF-A20E-472FF66D38E7}" type="pres">
      <dgm:prSet presAssocID="{F0737360-98D2-4B0B-B2BF-C45D879D69C0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3E3ECA-2325-4F6F-B47C-CFEF9AD53DBC}" type="pres">
      <dgm:prSet presAssocID="{C31C8BA5-0932-4142-9C2E-46D7702F7A4C}" presName="sibTrans" presStyleLbl="sibTrans2D1" presStyleIdx="0" presStyleCnt="2"/>
      <dgm:spPr/>
    </dgm:pt>
    <dgm:pt modelId="{84847984-5F11-4295-90F7-8F250D7D9A23}" type="pres">
      <dgm:prSet presAssocID="{C31C8BA5-0932-4142-9C2E-46D7702F7A4C}" presName="connTx" presStyleLbl="sibTrans2D1" presStyleIdx="0" presStyleCnt="2"/>
      <dgm:spPr/>
    </dgm:pt>
    <dgm:pt modelId="{94B20F10-B508-4575-B0CC-60E4A0098BA2}" type="pres">
      <dgm:prSet presAssocID="{406C9EAD-05A9-4FAF-B330-163EB80AFF42}" presName="composite" presStyleCnt="0"/>
      <dgm:spPr/>
    </dgm:pt>
    <dgm:pt modelId="{427E222D-2446-4527-B8B3-F775C9E41190}" type="pres">
      <dgm:prSet presAssocID="{406C9EAD-05A9-4FAF-B330-163EB80AFF4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11FD6-85CD-4BF3-A613-67D2C61DBA59}" type="pres">
      <dgm:prSet presAssocID="{406C9EAD-05A9-4FAF-B330-163EB80AFF42}" presName="parSh" presStyleLbl="node1" presStyleIdx="1" presStyleCnt="3"/>
      <dgm:spPr/>
      <dgm:t>
        <a:bodyPr/>
        <a:lstStyle/>
        <a:p>
          <a:endParaRPr lang="en-US"/>
        </a:p>
      </dgm:t>
    </dgm:pt>
    <dgm:pt modelId="{4414192A-0B38-4430-B99B-AE3232829B47}" type="pres">
      <dgm:prSet presAssocID="{406C9EAD-05A9-4FAF-B330-163EB80AFF42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95C3D-DB27-4294-94E3-A72EF993E6E9}" type="pres">
      <dgm:prSet presAssocID="{F4DF5A19-7854-43E9-93C5-1DDB3C299EE3}" presName="sibTrans" presStyleLbl="sibTrans2D1" presStyleIdx="1" presStyleCnt="2"/>
      <dgm:spPr/>
    </dgm:pt>
    <dgm:pt modelId="{CD347E2A-A409-4A12-BC48-C1BF6193A907}" type="pres">
      <dgm:prSet presAssocID="{F4DF5A19-7854-43E9-93C5-1DDB3C299EE3}" presName="connTx" presStyleLbl="sibTrans2D1" presStyleIdx="1" presStyleCnt="2"/>
      <dgm:spPr/>
    </dgm:pt>
    <dgm:pt modelId="{E42C7A92-D819-43DE-A15F-428422C98900}" type="pres">
      <dgm:prSet presAssocID="{4ECC414C-A157-403D-83AC-34B9CC363D29}" presName="composite" presStyleCnt="0"/>
      <dgm:spPr/>
    </dgm:pt>
    <dgm:pt modelId="{C85BF76D-A550-4689-B748-86D5ED6AA6A6}" type="pres">
      <dgm:prSet presAssocID="{4ECC414C-A157-403D-83AC-34B9CC363D2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B47E2-5861-4895-8B40-62C9F697F29F}" type="pres">
      <dgm:prSet presAssocID="{4ECC414C-A157-403D-83AC-34B9CC363D29}" presName="parSh" presStyleLbl="node1" presStyleIdx="2" presStyleCnt="3"/>
      <dgm:spPr/>
      <dgm:t>
        <a:bodyPr/>
        <a:lstStyle/>
        <a:p>
          <a:endParaRPr lang="en-US"/>
        </a:p>
      </dgm:t>
    </dgm:pt>
    <dgm:pt modelId="{36AB0A9C-04D0-4585-8999-4B4142F5F60E}" type="pres">
      <dgm:prSet presAssocID="{4ECC414C-A157-403D-83AC-34B9CC363D29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0E9825-ED0A-4AFB-90A6-16D3B5EE37EF}" type="presOf" srcId="{406C9EAD-05A9-4FAF-B330-163EB80AFF42}" destId="{427E222D-2446-4527-B8B3-F775C9E41190}" srcOrd="0" destOrd="0" presId="urn:microsoft.com/office/officeart/2005/8/layout/process3"/>
    <dgm:cxn modelId="{50ECF934-2F95-45B6-9056-358048709E80}" srcId="{406C9EAD-05A9-4FAF-B330-163EB80AFF42}" destId="{723DF1C0-AF26-41C2-8637-2E8CCACB7044}" srcOrd="0" destOrd="0" parTransId="{38369382-D06D-4F59-BE74-DC6AA39925A5}" sibTransId="{D2D52333-4BEE-4818-B102-D359732E0115}"/>
    <dgm:cxn modelId="{17DD0583-A8BB-44A5-A35D-7CAA89CEF843}" type="presOf" srcId="{F4DF5A19-7854-43E9-93C5-1DDB3C299EE3}" destId="{CD347E2A-A409-4A12-BC48-C1BF6193A907}" srcOrd="1" destOrd="0" presId="urn:microsoft.com/office/officeart/2005/8/layout/process3"/>
    <dgm:cxn modelId="{23CD5D69-C2D3-4530-80C3-335B19E916E2}" srcId="{78DAF2F1-BC93-4720-81C7-FEE987FFA668}" destId="{F0737360-98D2-4B0B-B2BF-C45D879D69C0}" srcOrd="0" destOrd="0" parTransId="{FBEE8E3B-040E-4B05-8F2C-49682945A09E}" sibTransId="{C31C8BA5-0932-4142-9C2E-46D7702F7A4C}"/>
    <dgm:cxn modelId="{40E24E41-7608-4231-A0B3-A1C2B9E6B311}" type="presOf" srcId="{C31C8BA5-0932-4142-9C2E-46D7702F7A4C}" destId="{AB3E3ECA-2325-4F6F-B47C-CFEF9AD53DBC}" srcOrd="0" destOrd="0" presId="urn:microsoft.com/office/officeart/2005/8/layout/process3"/>
    <dgm:cxn modelId="{E44DF74B-95EB-4808-A549-EBEE8A06FDA0}" type="presOf" srcId="{F0737360-98D2-4B0B-B2BF-C45D879D69C0}" destId="{2E1845D6-CFE7-498B-9889-F115658FDA6F}" srcOrd="1" destOrd="0" presId="urn:microsoft.com/office/officeart/2005/8/layout/process3"/>
    <dgm:cxn modelId="{59DE7C38-088B-4893-81D0-B76701CD33BB}" type="presOf" srcId="{F4DF5A19-7854-43E9-93C5-1DDB3C299EE3}" destId="{2AB95C3D-DB27-4294-94E3-A72EF993E6E9}" srcOrd="0" destOrd="0" presId="urn:microsoft.com/office/officeart/2005/8/layout/process3"/>
    <dgm:cxn modelId="{92E01EDA-2366-4A43-934D-117CDC9158CF}" type="presOf" srcId="{4ECC414C-A157-403D-83AC-34B9CC363D29}" destId="{FCDB47E2-5861-4895-8B40-62C9F697F29F}" srcOrd="1" destOrd="0" presId="urn:microsoft.com/office/officeart/2005/8/layout/process3"/>
    <dgm:cxn modelId="{1E3331DF-8FD1-43D6-A96A-FA37E9F4FC54}" type="presOf" srcId="{F0737360-98D2-4B0B-B2BF-C45D879D69C0}" destId="{9C5C2A00-9E38-45A6-A7CB-7FB153297496}" srcOrd="0" destOrd="0" presId="urn:microsoft.com/office/officeart/2005/8/layout/process3"/>
    <dgm:cxn modelId="{57F4F377-5649-4419-A7A5-41882E146A20}" srcId="{78DAF2F1-BC93-4720-81C7-FEE987FFA668}" destId="{4ECC414C-A157-403D-83AC-34B9CC363D29}" srcOrd="2" destOrd="0" parTransId="{292DFB0D-D9E2-4A94-862E-16B9D3B04AC4}" sibTransId="{06ABADA6-68F4-47B5-9DE3-6EC1075BFA3A}"/>
    <dgm:cxn modelId="{7B252561-ABC1-4518-96A9-53083312921D}" srcId="{4ECC414C-A157-403D-83AC-34B9CC363D29}" destId="{BADFEFFB-F65D-4207-AE33-805D86C4B479}" srcOrd="0" destOrd="0" parTransId="{1AC3F25F-BAB8-4CA2-B551-6AE499AA95F3}" sibTransId="{259E3ED9-E555-4659-A53A-CC4BFE8D080F}"/>
    <dgm:cxn modelId="{03CAB8A9-422E-4923-AE2C-438922857C5E}" type="presOf" srcId="{B10EE198-F15B-411B-B2F3-FA32A2AEE108}" destId="{4F96041D-7294-40CF-A20E-472FF66D38E7}" srcOrd="0" destOrd="0" presId="urn:microsoft.com/office/officeart/2005/8/layout/process3"/>
    <dgm:cxn modelId="{0DC81994-A86E-4D9A-BD20-11C778A2EAAE}" type="presOf" srcId="{723DF1C0-AF26-41C2-8637-2E8CCACB7044}" destId="{4414192A-0B38-4430-B99B-AE3232829B47}" srcOrd="0" destOrd="0" presId="urn:microsoft.com/office/officeart/2005/8/layout/process3"/>
    <dgm:cxn modelId="{943A7ED0-9816-4BF3-A2F8-A08393F1CB47}" type="presOf" srcId="{406C9EAD-05A9-4FAF-B330-163EB80AFF42}" destId="{FEE11FD6-85CD-4BF3-A613-67D2C61DBA59}" srcOrd="1" destOrd="0" presId="urn:microsoft.com/office/officeart/2005/8/layout/process3"/>
    <dgm:cxn modelId="{9E08CD14-604B-40A4-87EF-6CDFC9C8D074}" srcId="{F0737360-98D2-4B0B-B2BF-C45D879D69C0}" destId="{B10EE198-F15B-411B-B2F3-FA32A2AEE108}" srcOrd="0" destOrd="0" parTransId="{4192A593-A40C-455A-89E3-710D45845625}" sibTransId="{49B44A46-4816-4650-866A-DD6080410B83}"/>
    <dgm:cxn modelId="{47BF944E-C049-4177-A6FF-83F2463E0CC1}" type="presOf" srcId="{BADFEFFB-F65D-4207-AE33-805D86C4B479}" destId="{36AB0A9C-04D0-4585-8999-4B4142F5F60E}" srcOrd="0" destOrd="0" presId="urn:microsoft.com/office/officeart/2005/8/layout/process3"/>
    <dgm:cxn modelId="{A50CE562-C00D-4BC8-A997-BB2FE46EA08F}" type="presOf" srcId="{4ECC414C-A157-403D-83AC-34B9CC363D29}" destId="{C85BF76D-A550-4689-B748-86D5ED6AA6A6}" srcOrd="0" destOrd="0" presId="urn:microsoft.com/office/officeart/2005/8/layout/process3"/>
    <dgm:cxn modelId="{D6063F65-AFF8-42E5-A18F-722C69AD056D}" type="presOf" srcId="{C31C8BA5-0932-4142-9C2E-46D7702F7A4C}" destId="{84847984-5F11-4295-90F7-8F250D7D9A23}" srcOrd="1" destOrd="0" presId="urn:microsoft.com/office/officeart/2005/8/layout/process3"/>
    <dgm:cxn modelId="{9152B6D2-8ECB-4753-B19B-6FBF7DDD297A}" type="presOf" srcId="{78DAF2F1-BC93-4720-81C7-FEE987FFA668}" destId="{C4FDDA91-FDBC-49DF-B6F2-68154223071C}" srcOrd="0" destOrd="0" presId="urn:microsoft.com/office/officeart/2005/8/layout/process3"/>
    <dgm:cxn modelId="{535D5CA4-DFC8-43D1-811D-14AC04747EC4}" srcId="{78DAF2F1-BC93-4720-81C7-FEE987FFA668}" destId="{406C9EAD-05A9-4FAF-B330-163EB80AFF42}" srcOrd="1" destOrd="0" parTransId="{A9C69EE2-0388-4664-B2AE-C203A09D7E2E}" sibTransId="{F4DF5A19-7854-43E9-93C5-1DDB3C299EE3}"/>
    <dgm:cxn modelId="{D7EF99AB-F9C5-439D-9748-EB68EDE6DB6F}" type="presParOf" srcId="{C4FDDA91-FDBC-49DF-B6F2-68154223071C}" destId="{877F3E22-F6FE-4B91-BCF0-F23209744774}" srcOrd="0" destOrd="0" presId="urn:microsoft.com/office/officeart/2005/8/layout/process3"/>
    <dgm:cxn modelId="{56C1AFD0-37B8-4761-8836-7885A43A404A}" type="presParOf" srcId="{877F3E22-F6FE-4B91-BCF0-F23209744774}" destId="{9C5C2A00-9E38-45A6-A7CB-7FB153297496}" srcOrd="0" destOrd="0" presId="urn:microsoft.com/office/officeart/2005/8/layout/process3"/>
    <dgm:cxn modelId="{4EABB64C-9C44-4175-BDDA-C69E6F6B233C}" type="presParOf" srcId="{877F3E22-F6FE-4B91-BCF0-F23209744774}" destId="{2E1845D6-CFE7-498B-9889-F115658FDA6F}" srcOrd="1" destOrd="0" presId="urn:microsoft.com/office/officeart/2005/8/layout/process3"/>
    <dgm:cxn modelId="{B3BFCDFE-A64F-44CD-A90D-F1C3674D75E4}" type="presParOf" srcId="{877F3E22-F6FE-4B91-BCF0-F23209744774}" destId="{4F96041D-7294-40CF-A20E-472FF66D38E7}" srcOrd="2" destOrd="0" presId="urn:microsoft.com/office/officeart/2005/8/layout/process3"/>
    <dgm:cxn modelId="{C6F456B7-B457-4C5A-BEED-E25049FFDC06}" type="presParOf" srcId="{C4FDDA91-FDBC-49DF-B6F2-68154223071C}" destId="{AB3E3ECA-2325-4F6F-B47C-CFEF9AD53DBC}" srcOrd="1" destOrd="0" presId="urn:microsoft.com/office/officeart/2005/8/layout/process3"/>
    <dgm:cxn modelId="{95A16C6D-F9E2-45FB-8562-CD21EF596393}" type="presParOf" srcId="{AB3E3ECA-2325-4F6F-B47C-CFEF9AD53DBC}" destId="{84847984-5F11-4295-90F7-8F250D7D9A23}" srcOrd="0" destOrd="0" presId="urn:microsoft.com/office/officeart/2005/8/layout/process3"/>
    <dgm:cxn modelId="{4DB83BFF-746D-4FD7-A139-E422BD44D98E}" type="presParOf" srcId="{C4FDDA91-FDBC-49DF-B6F2-68154223071C}" destId="{94B20F10-B508-4575-B0CC-60E4A0098BA2}" srcOrd="2" destOrd="0" presId="urn:microsoft.com/office/officeart/2005/8/layout/process3"/>
    <dgm:cxn modelId="{37010DA2-10A1-4DD2-B06A-92C399AAC8A5}" type="presParOf" srcId="{94B20F10-B508-4575-B0CC-60E4A0098BA2}" destId="{427E222D-2446-4527-B8B3-F775C9E41190}" srcOrd="0" destOrd="0" presId="urn:microsoft.com/office/officeart/2005/8/layout/process3"/>
    <dgm:cxn modelId="{04D49667-C7ED-4A4F-BED7-CD806C9A221D}" type="presParOf" srcId="{94B20F10-B508-4575-B0CC-60E4A0098BA2}" destId="{FEE11FD6-85CD-4BF3-A613-67D2C61DBA59}" srcOrd="1" destOrd="0" presId="urn:microsoft.com/office/officeart/2005/8/layout/process3"/>
    <dgm:cxn modelId="{10A1598B-CC35-4EB6-BD15-466FC5CDBEEC}" type="presParOf" srcId="{94B20F10-B508-4575-B0CC-60E4A0098BA2}" destId="{4414192A-0B38-4430-B99B-AE3232829B47}" srcOrd="2" destOrd="0" presId="urn:microsoft.com/office/officeart/2005/8/layout/process3"/>
    <dgm:cxn modelId="{89180B6A-0382-4B6E-8304-A4A8EF1F01C2}" type="presParOf" srcId="{C4FDDA91-FDBC-49DF-B6F2-68154223071C}" destId="{2AB95C3D-DB27-4294-94E3-A72EF993E6E9}" srcOrd="3" destOrd="0" presId="urn:microsoft.com/office/officeart/2005/8/layout/process3"/>
    <dgm:cxn modelId="{1DA6B1FB-745A-4F87-9414-3F98EC9EE5F8}" type="presParOf" srcId="{2AB95C3D-DB27-4294-94E3-A72EF993E6E9}" destId="{CD347E2A-A409-4A12-BC48-C1BF6193A907}" srcOrd="0" destOrd="0" presId="urn:microsoft.com/office/officeart/2005/8/layout/process3"/>
    <dgm:cxn modelId="{25174509-2C1E-4047-AA46-8ACF33254907}" type="presParOf" srcId="{C4FDDA91-FDBC-49DF-B6F2-68154223071C}" destId="{E42C7A92-D819-43DE-A15F-428422C98900}" srcOrd="4" destOrd="0" presId="urn:microsoft.com/office/officeart/2005/8/layout/process3"/>
    <dgm:cxn modelId="{B3E61EC1-023B-4B20-9F21-1B65B25EB2F9}" type="presParOf" srcId="{E42C7A92-D819-43DE-A15F-428422C98900}" destId="{C85BF76D-A550-4689-B748-86D5ED6AA6A6}" srcOrd="0" destOrd="0" presId="urn:microsoft.com/office/officeart/2005/8/layout/process3"/>
    <dgm:cxn modelId="{C0C8870C-4B10-4AB7-A381-CA3F77C3F1CD}" type="presParOf" srcId="{E42C7A92-D819-43DE-A15F-428422C98900}" destId="{FCDB47E2-5861-4895-8B40-62C9F697F29F}" srcOrd="1" destOrd="0" presId="urn:microsoft.com/office/officeart/2005/8/layout/process3"/>
    <dgm:cxn modelId="{0B73047A-9EC4-43D3-8DAF-66D6E7697431}" type="presParOf" srcId="{E42C7A92-D819-43DE-A15F-428422C98900}" destId="{36AB0A9C-04D0-4585-8999-4B4142F5F60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845D6-CFE7-498B-9889-F115658FDA6F}">
      <dsp:nvSpPr>
        <dsp:cNvPr id="0" name=""/>
        <dsp:cNvSpPr/>
      </dsp:nvSpPr>
      <dsp:spPr>
        <a:xfrm>
          <a:off x="4093" y="1260768"/>
          <a:ext cx="1861062" cy="111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Fase 1 – Menyusun Hipotesis</a:t>
          </a:r>
          <a:endParaRPr lang="en-US" sz="1400" kern="1200"/>
        </a:p>
      </dsp:txBody>
      <dsp:txXfrm>
        <a:off x="4093" y="1260768"/>
        <a:ext cx="1861062" cy="744425"/>
      </dsp:txXfrm>
    </dsp:sp>
    <dsp:sp modelId="{4F96041D-7294-40CF-A20E-472FF66D38E7}">
      <dsp:nvSpPr>
        <dsp:cNvPr id="0" name=""/>
        <dsp:cNvSpPr/>
      </dsp:nvSpPr>
      <dsp:spPr>
        <a:xfrm>
          <a:off x="385274" y="2005194"/>
          <a:ext cx="1861062" cy="126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Membuat formulasi Asumsi</a:t>
          </a:r>
          <a:endParaRPr lang="en-US" sz="1400" kern="1200"/>
        </a:p>
      </dsp:txBody>
      <dsp:txXfrm>
        <a:off x="422178" y="2042098"/>
        <a:ext cx="1787254" cy="1186192"/>
      </dsp:txXfrm>
    </dsp:sp>
    <dsp:sp modelId="{AB3E3ECA-2325-4F6F-B47C-CFEF9AD53DBC}">
      <dsp:nvSpPr>
        <dsp:cNvPr id="0" name=""/>
        <dsp:cNvSpPr/>
      </dsp:nvSpPr>
      <dsp:spPr>
        <a:xfrm>
          <a:off x="2147286" y="14013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147286" y="1493976"/>
        <a:ext cx="459111" cy="278010"/>
      </dsp:txXfrm>
    </dsp:sp>
    <dsp:sp modelId="{FEE11FD6-85CD-4BF3-A613-67D2C61DBA59}">
      <dsp:nvSpPr>
        <dsp:cNvPr id="0" name=""/>
        <dsp:cNvSpPr/>
      </dsp:nvSpPr>
      <dsp:spPr>
        <a:xfrm>
          <a:off x="2993677" y="1260768"/>
          <a:ext cx="1861062" cy="111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Fase 2 – </a:t>
          </a:r>
          <a:r>
            <a:rPr lang="en-US" sz="1400" kern="1200" smtClean="0"/>
            <a:t>Kumpulkan bukti yang sesuai</a:t>
          </a:r>
          <a:endParaRPr lang="en-US" sz="1400" kern="1200"/>
        </a:p>
      </dsp:txBody>
      <dsp:txXfrm>
        <a:off x="2993677" y="1260768"/>
        <a:ext cx="1861062" cy="744425"/>
      </dsp:txXfrm>
    </dsp:sp>
    <dsp:sp modelId="{4414192A-0B38-4430-B99B-AE3232829B47}">
      <dsp:nvSpPr>
        <dsp:cNvPr id="0" name=""/>
        <dsp:cNvSpPr/>
      </dsp:nvSpPr>
      <dsp:spPr>
        <a:xfrm>
          <a:off x="3374859" y="2005194"/>
          <a:ext cx="1861062" cy="126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Mengumpulkan data yang diperlukan</a:t>
          </a:r>
          <a:endParaRPr lang="en-US" sz="1400" kern="1200"/>
        </a:p>
      </dsp:txBody>
      <dsp:txXfrm>
        <a:off x="3411763" y="2042098"/>
        <a:ext cx="1787254" cy="1186192"/>
      </dsp:txXfrm>
    </dsp:sp>
    <dsp:sp modelId="{2AB95C3D-DB27-4294-94E3-A72EF993E6E9}">
      <dsp:nvSpPr>
        <dsp:cNvPr id="0" name=""/>
        <dsp:cNvSpPr/>
      </dsp:nvSpPr>
      <dsp:spPr>
        <a:xfrm>
          <a:off x="5136871" y="14013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136871" y="1493976"/>
        <a:ext cx="459111" cy="278010"/>
      </dsp:txXfrm>
    </dsp:sp>
    <dsp:sp modelId="{FCDB47E2-5861-4895-8B40-62C9F697F29F}">
      <dsp:nvSpPr>
        <dsp:cNvPr id="0" name=""/>
        <dsp:cNvSpPr/>
      </dsp:nvSpPr>
      <dsp:spPr>
        <a:xfrm>
          <a:off x="5983262" y="1260768"/>
          <a:ext cx="1861062" cy="11166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Fase 3 - </a:t>
          </a:r>
          <a:r>
            <a:rPr lang="fi-FI" sz="1400" kern="1200" smtClean="0"/>
            <a:t>analisis bukti untuk menarik kesimpulan</a:t>
          </a:r>
          <a:endParaRPr lang="en-US" sz="1400" kern="1200"/>
        </a:p>
      </dsp:txBody>
      <dsp:txXfrm>
        <a:off x="5983262" y="1260768"/>
        <a:ext cx="1861062" cy="744425"/>
      </dsp:txXfrm>
    </dsp:sp>
    <dsp:sp modelId="{36AB0A9C-04D0-4585-8999-4B4142F5F60E}">
      <dsp:nvSpPr>
        <dsp:cNvPr id="0" name=""/>
        <dsp:cNvSpPr/>
      </dsp:nvSpPr>
      <dsp:spPr>
        <a:xfrm>
          <a:off x="6364443" y="2005194"/>
          <a:ext cx="1861062" cy="126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/>
            <a:t>Analisa data untuk untuk menarik kesimpulan apakah asumsi tersebut benar atau salah</a:t>
          </a:r>
          <a:endParaRPr lang="en-US" sz="1400" kern="1200"/>
        </a:p>
      </dsp:txBody>
      <dsp:txXfrm>
        <a:off x="6401347" y="2042098"/>
        <a:ext cx="1787254" cy="1186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rriam-webster.com/dictionary/hypothesi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Metode Riset Sistem Informasi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3</a:t>
            </a:r>
          </a:p>
          <a:p>
            <a:r>
              <a:rPr lang="en-US" sz="1800" smtClean="0"/>
              <a:t>Perumusan Hipotesis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Ranjit Kumar, “Research Methodology: A Step-by-Step Guide for Beginners”, SAGE Publications Ltd, </a:t>
            </a:r>
            <a:r>
              <a:rPr lang="en-US" smtClean="0"/>
              <a:t>2010</a:t>
            </a:r>
          </a:p>
          <a:p>
            <a:r>
              <a:rPr lang="en-US"/>
              <a:t>Encyclopædia Britannica Company. (n.d.). Hypothesis. Retrieved from merriam-webster.com: http://www.merriam-webster.com/dictionary/hypothesis</a:t>
            </a:r>
          </a:p>
          <a:p>
            <a:endParaRPr lang="en-US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2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mtClean="0"/>
              <a:t>Mahasiswa </a:t>
            </a:r>
            <a:r>
              <a:rPr lang="en-US"/>
              <a:t>mampu melakukan </a:t>
            </a:r>
            <a:r>
              <a:rPr lang="en-US" smtClean="0"/>
              <a:t>hipotesis dalam riset</a:t>
            </a:r>
            <a:r>
              <a:rPr lang="en-US"/>
              <a:t>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Definisi Hipotesis</a:t>
            </a:r>
            <a:br>
              <a:rPr lang="en-US" smtClean="0"/>
            </a:br>
            <a:r>
              <a:rPr lang="en-US" sz="1800" smtClean="0"/>
              <a:t>[</a:t>
            </a:r>
            <a:r>
              <a:rPr lang="en-US" sz="1800" smtClean="0"/>
              <a:t>diambil </a:t>
            </a:r>
            <a:r>
              <a:rPr lang="en-US" sz="1800"/>
              <a:t>dari mirriam </a:t>
            </a:r>
            <a:r>
              <a:rPr lang="en-US" sz="1800"/>
              <a:t>webster </a:t>
            </a:r>
            <a:r>
              <a:rPr lang="en-US" sz="1800" smtClean="0"/>
              <a:t>dictionary]</a:t>
            </a:r>
            <a:br>
              <a:rPr lang="en-US" sz="1800" smtClean="0"/>
            </a:br>
            <a:r>
              <a:rPr lang="en-US" sz="1800" smtClean="0"/>
              <a:t>( </a:t>
            </a:r>
            <a:r>
              <a:rPr lang="en-US" sz="1800" smtClean="0">
                <a:hlinkClick r:id="rId2"/>
              </a:rPr>
              <a:t>http</a:t>
            </a:r>
            <a:r>
              <a:rPr lang="en-US" sz="1800">
                <a:hlinkClick r:id="rId2"/>
              </a:rPr>
              <a:t>://</a:t>
            </a:r>
            <a:r>
              <a:rPr lang="en-US" sz="1800" smtClean="0">
                <a:hlinkClick r:id="rId2"/>
              </a:rPr>
              <a:t>www.merriam-webster.com/dictionary/hypothesis</a:t>
            </a:r>
            <a:r>
              <a:rPr lang="en-US" sz="1800" smtClean="0"/>
              <a:t> 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mtClean="0"/>
              <a:t>Ide </a:t>
            </a:r>
            <a:r>
              <a:rPr lang="en-US"/>
              <a:t>atau teori yang tidak terbukti tapi yang mengarah ke studi lebih lanjut </a:t>
            </a:r>
            <a:r>
              <a:rPr lang="en-US"/>
              <a:t>atau </a:t>
            </a:r>
            <a:r>
              <a:rPr lang="en-US" smtClean="0"/>
              <a:t>diskusi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mtClean="0"/>
              <a:t>Asumsi </a:t>
            </a:r>
            <a:r>
              <a:rPr lang="en-US"/>
              <a:t>atau konsesi yang dibuat untuk </a:t>
            </a:r>
            <a:r>
              <a:rPr lang="en-US"/>
              <a:t>kepentingan </a:t>
            </a:r>
            <a:r>
              <a:rPr lang="en-US" smtClean="0"/>
              <a:t>argumentasi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mtClean="0">
                <a:solidFill>
                  <a:srgbClr val="0070C0"/>
                </a:solidFill>
              </a:rPr>
              <a:t>Interpretasi </a:t>
            </a:r>
            <a:r>
              <a:rPr lang="en-US">
                <a:solidFill>
                  <a:srgbClr val="0070C0"/>
                </a:solidFill>
              </a:rPr>
              <a:t>situasi atau kondisi praktis diambil sebagai dasar </a:t>
            </a:r>
            <a:r>
              <a:rPr lang="en-US">
                <a:solidFill>
                  <a:srgbClr val="0070C0"/>
                </a:solidFill>
              </a:rPr>
              <a:t>untuk </a:t>
            </a:r>
            <a:r>
              <a:rPr lang="en-US" smtClean="0">
                <a:solidFill>
                  <a:srgbClr val="0070C0"/>
                </a:solidFill>
              </a:rPr>
              <a:t>tindakan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/>
              <a:t>asumsi </a:t>
            </a:r>
            <a:r>
              <a:rPr lang="en-US" smtClean="0"/>
              <a:t>tentatif yang </a:t>
            </a:r>
            <a:r>
              <a:rPr lang="en-US"/>
              <a:t>dibuat untuk menarik keluar dan menguji konsekuensi logis </a:t>
            </a:r>
            <a:r>
              <a:rPr lang="en-US"/>
              <a:t>atau </a:t>
            </a:r>
            <a:r>
              <a:rPr lang="en-US" smtClean="0"/>
              <a:t>empiris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>
                <a:solidFill>
                  <a:srgbClr val="0070C0"/>
                </a:solidFill>
              </a:rPr>
              <a:t>kalimat pendahuluan dari pernyataan kondisional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Fungsi Hipotesis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Perumusan hipotesis menyebabkan penelitian menjadi fokus, perumusan hipotesis </a:t>
            </a:r>
            <a:r>
              <a:rPr lang="en-US">
                <a:solidFill>
                  <a:srgbClr val="0070C0"/>
                </a:solidFill>
              </a:rPr>
              <a:t>menunjukkan aspek-aspek masalah penelitian untuk di investigasi</a:t>
            </a:r>
          </a:p>
          <a:p>
            <a:r>
              <a:rPr lang="en-US"/>
              <a:t>Hipotesis </a:t>
            </a:r>
            <a:r>
              <a:rPr lang="en-US">
                <a:solidFill>
                  <a:srgbClr val="0070C0"/>
                </a:solidFill>
              </a:rPr>
              <a:t>menunjukan data apa saja yang harus dikumpulkan</a:t>
            </a:r>
            <a:r>
              <a:rPr lang="en-US"/>
              <a:t>, sehingga menyebabkan penelitian </a:t>
            </a:r>
            <a:r>
              <a:rPr lang="en-US"/>
              <a:t>akan </a:t>
            </a:r>
            <a:r>
              <a:rPr lang="en-US" smtClean="0"/>
              <a:t>focus</a:t>
            </a:r>
            <a:r>
              <a:rPr lang="en-US"/>
              <a:t>.</a:t>
            </a:r>
          </a:p>
          <a:p>
            <a:r>
              <a:rPr lang="en-US"/>
              <a:t>Konstruksi dari hipotesis </a:t>
            </a:r>
            <a:r>
              <a:rPr lang="en-US">
                <a:solidFill>
                  <a:srgbClr val="0070C0"/>
                </a:solidFill>
              </a:rPr>
              <a:t>meningkatkan obyektifitas</a:t>
            </a:r>
            <a:r>
              <a:rPr lang="en-US"/>
              <a:t> pada suatu penelitian.</a:t>
            </a:r>
          </a:p>
          <a:p>
            <a:r>
              <a:rPr lang="en-US"/>
              <a:t>Hipotesis memungkinkan untuk menambahkan </a:t>
            </a:r>
            <a:r>
              <a:rPr lang="en-US">
                <a:solidFill>
                  <a:srgbClr val="0070C0"/>
                </a:solidFill>
              </a:rPr>
              <a:t>formulasi teori</a:t>
            </a:r>
            <a:r>
              <a:rPr lang="en-US"/>
              <a:t>, dan memungkinkan untuk </a:t>
            </a:r>
            <a:r>
              <a:rPr lang="en-US">
                <a:solidFill>
                  <a:srgbClr val="0070C0"/>
                </a:solidFill>
              </a:rPr>
              <a:t>menyimpulkan secara spesifik </a:t>
            </a:r>
            <a:r>
              <a:rPr lang="en-US"/>
              <a:t>dari suatu penelitian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Proses Pengujian Hipotesis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01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52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Karakteristik Hipotesis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>
                <a:solidFill>
                  <a:srgbClr val="0070C0"/>
                </a:solidFill>
              </a:rPr>
              <a:t>Hipotesis harus sederhana, spesifik dan konseptual yang </a:t>
            </a:r>
            <a:r>
              <a:rPr lang="en-US">
                <a:solidFill>
                  <a:srgbClr val="0070C0"/>
                </a:solidFill>
              </a:rPr>
              <a:t>jelas</a:t>
            </a:r>
            <a:r>
              <a:rPr lang="en-US" smtClean="0"/>
              <a:t>.</a:t>
            </a:r>
          </a:p>
          <a:p>
            <a:pPr marL="457200" lvl="1" indent="0">
              <a:buNone/>
            </a:pPr>
            <a:r>
              <a:rPr lang="en-US" smtClean="0"/>
              <a:t>Contoh:</a:t>
            </a:r>
          </a:p>
          <a:p>
            <a:pPr marL="800100" lvl="1" indent="-342900" algn="just"/>
            <a:r>
              <a:rPr lang="en-US"/>
              <a:t>Usia rata-rata siswa laki-laki di kelas ini lebih tinggi dibandingkan dengan siswa </a:t>
            </a:r>
            <a:r>
              <a:rPr lang="en-US"/>
              <a:t>perempuan</a:t>
            </a:r>
            <a:r>
              <a:rPr lang="en-US" smtClean="0"/>
              <a:t>. </a:t>
            </a:r>
          </a:p>
          <a:p>
            <a:pPr marL="857250" lvl="2" indent="0" algn="just">
              <a:buNone/>
            </a:pPr>
            <a:r>
              <a:rPr lang="en-US" smtClean="0"/>
              <a:t>hipotesis ini jelas, spesifik dan mudah diuji yaitu; dengan membandingkan rata-rata usia siswa laki-laki di kelas, dengan rata-rata usia siswa perempuan di kelas.</a:t>
            </a:r>
          </a:p>
          <a:p>
            <a:pPr marL="857250" lvl="2" indent="0" algn="just">
              <a:buNone/>
            </a:pPr>
            <a:endParaRPr lang="en-US" smtClean="0"/>
          </a:p>
          <a:p>
            <a:pPr marL="800100" lvl="1" indent="-342900" algn="just"/>
            <a:r>
              <a:rPr lang="en-US"/>
              <a:t>Tingkat bunuh diri bervariasi berbanding terbalik dengan ikatan </a:t>
            </a:r>
            <a:r>
              <a:rPr lang="en-US"/>
              <a:t>sosial</a:t>
            </a:r>
            <a:r>
              <a:rPr lang="en-US" smtClean="0"/>
              <a:t>. </a:t>
            </a:r>
            <a:r>
              <a:rPr lang="en-US"/>
              <a:t>(hipotesis ini jelas, spesifik dan mudah di </a:t>
            </a:r>
            <a:r>
              <a:rPr lang="en-US"/>
              <a:t>uji</a:t>
            </a:r>
            <a:r>
              <a:rPr lang="en-US" smtClean="0"/>
              <a:t>)</a:t>
            </a:r>
          </a:p>
          <a:p>
            <a:pPr marL="857250" lvl="2" indent="0" algn="just">
              <a:buNone/>
            </a:pPr>
            <a:r>
              <a:rPr lang="en-US"/>
              <a:t>hipotesis ini jelas, </a:t>
            </a:r>
            <a:r>
              <a:rPr lang="en-US"/>
              <a:t>spesifik </a:t>
            </a:r>
            <a:r>
              <a:rPr lang="en-US" smtClean="0"/>
              <a:t>tapi </a:t>
            </a:r>
            <a:r>
              <a:rPr lang="en-US" smtClean="0">
                <a:solidFill>
                  <a:srgbClr val="FF0000"/>
                </a:solidFill>
              </a:rPr>
              <a:t>susah untuk diuji</a:t>
            </a:r>
            <a:r>
              <a:rPr lang="en-US" smtClean="0"/>
              <a:t> yaitu; bagaimana kita bisa membuktikan </a:t>
            </a:r>
            <a:r>
              <a:rPr lang="en-US">
                <a:solidFill>
                  <a:srgbClr val="FF0000"/>
                </a:solidFill>
              </a:rPr>
              <a:t>tbd = </a:t>
            </a:r>
            <a:r>
              <a:rPr lang="en-US">
                <a:solidFill>
                  <a:srgbClr val="FF0000"/>
                </a:solidFill>
              </a:rPr>
              <a:t>1/is </a:t>
            </a:r>
            <a:r>
              <a:rPr lang="en-US" smtClean="0"/>
              <a:t> (tingkat bunuh diri (tbd) berbanding terbalik dengan ikatan sosial (is)). Utk nilai tbd mungkin mudah atau bisa didapatkan, tapi bagaimana dengan is? Bagaimana mendapatkan nilai is ?</a:t>
            </a:r>
            <a:endParaRPr lang="en-US"/>
          </a:p>
          <a:p>
            <a:pPr marL="857250" lvl="2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7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Karakteristik Hipotesis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Sebuah </a:t>
            </a:r>
            <a:r>
              <a:rPr lang="en-US">
                <a:solidFill>
                  <a:srgbClr val="0070C0"/>
                </a:solidFill>
              </a:rPr>
              <a:t>hipotesis </a:t>
            </a:r>
            <a:r>
              <a:rPr lang="en-US">
                <a:solidFill>
                  <a:srgbClr val="0070C0"/>
                </a:solidFill>
              </a:rPr>
              <a:t>harus </a:t>
            </a:r>
            <a:r>
              <a:rPr lang="en-US" smtClean="0">
                <a:solidFill>
                  <a:srgbClr val="0070C0"/>
                </a:solidFill>
              </a:rPr>
              <a:t>dapat verifikasi</a:t>
            </a:r>
            <a:r>
              <a:rPr lang="en-US" smtClean="0"/>
              <a:t>.</a:t>
            </a:r>
          </a:p>
          <a:p>
            <a:pPr marL="400050" lvl="1" indent="0" algn="just">
              <a:buNone/>
            </a:pPr>
            <a:r>
              <a:rPr lang="en-US"/>
              <a:t>Untuk melakukan verifikasi terhadap verifikasi, pastikan </a:t>
            </a:r>
            <a:r>
              <a:rPr lang="en-US"/>
              <a:t>bahwa </a:t>
            </a:r>
            <a:r>
              <a:rPr lang="en-US"/>
              <a:t>pengumpulan data </a:t>
            </a:r>
            <a:r>
              <a:rPr lang="en-US"/>
              <a:t>dan </a:t>
            </a:r>
            <a:r>
              <a:rPr lang="en-US" smtClean="0"/>
              <a:t>analisis yang dilakukan harus memiliki Metode </a:t>
            </a:r>
            <a:r>
              <a:rPr lang="en-US"/>
              <a:t>dan </a:t>
            </a:r>
            <a:r>
              <a:rPr lang="en-US" smtClean="0"/>
              <a:t>teknik sehingga hipotesisnya dapat diverifikasi secara ilmiah.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8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Karakteristik Hipotesis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70C0"/>
                </a:solidFill>
              </a:rPr>
              <a:t>Hipotesis harus terkait dengan </a:t>
            </a:r>
            <a:r>
              <a:rPr lang="en-US">
                <a:solidFill>
                  <a:srgbClr val="0070C0"/>
                </a:solidFill>
              </a:rPr>
              <a:t>tubuh </a:t>
            </a:r>
            <a:r>
              <a:rPr lang="en-US" smtClean="0">
                <a:solidFill>
                  <a:srgbClr val="0070C0"/>
                </a:solidFill>
              </a:rPr>
              <a:t>pengetahuan (Body of Knowledge / BoK) yang ada.</a:t>
            </a:r>
            <a:endParaRPr lang="en-US" smtClean="0"/>
          </a:p>
          <a:p>
            <a:pPr marL="400050" lvl="1" indent="0" algn="just">
              <a:buNone/>
            </a:pPr>
            <a:r>
              <a:rPr lang="en-US" smtClean="0"/>
              <a:t>Merupakan suatu hal yang penting </a:t>
            </a:r>
            <a:r>
              <a:rPr lang="en-US"/>
              <a:t>bahwa hipotesis Anda muncul dari </a:t>
            </a:r>
            <a:r>
              <a:rPr lang="en-US"/>
              <a:t>tubuh </a:t>
            </a:r>
            <a:r>
              <a:rPr lang="en-US" smtClean="0"/>
              <a:t>pengetahuan yang ada, </a:t>
            </a:r>
            <a:r>
              <a:rPr lang="en-US"/>
              <a:t>dan bahwa hal itu </a:t>
            </a:r>
            <a:r>
              <a:rPr lang="en-US"/>
              <a:t>menambah </a:t>
            </a:r>
            <a:r>
              <a:rPr lang="en-US" smtClean="0"/>
              <a:t>itu. </a:t>
            </a:r>
          </a:p>
          <a:p>
            <a:pPr marL="400050" lvl="1" indent="0" algn="just">
              <a:buNone/>
            </a:pPr>
            <a:r>
              <a:rPr lang="en-US" smtClean="0"/>
              <a:t>Hal </a:t>
            </a:r>
            <a:r>
              <a:rPr lang="en-US"/>
              <a:t>ini hanya dapat dicapai jika hipotesis berakar dalam tubuh ada pengetahuan.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3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Karakteristik Hipotesis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Hipotesis </a:t>
            </a:r>
            <a:r>
              <a:rPr lang="en-US">
                <a:solidFill>
                  <a:srgbClr val="0070C0"/>
                </a:solidFill>
              </a:rPr>
              <a:t>harus </a:t>
            </a:r>
            <a:r>
              <a:rPr lang="en-US" smtClean="0">
                <a:solidFill>
                  <a:srgbClr val="0070C0"/>
                </a:solidFill>
              </a:rPr>
              <a:t>operationalisable (dapat dijalankan).</a:t>
            </a:r>
            <a:endParaRPr lang="en-US" smtClean="0"/>
          </a:p>
          <a:p>
            <a:pPr marL="400050" lvl="1" indent="0" algn="just">
              <a:buNone/>
            </a:pPr>
            <a:r>
              <a:rPr lang="en-US" smtClean="0"/>
              <a:t>Artinya hipotesis harus dapat diukur. </a:t>
            </a:r>
          </a:p>
          <a:p>
            <a:pPr marL="400050" lvl="1" indent="0" algn="just">
              <a:buNone/>
            </a:pPr>
            <a:r>
              <a:rPr lang="en-US" smtClean="0"/>
              <a:t>Jika suatu hipotesis tidak dapat diukur maka bagaimana mungkin dapat diuji dan dampaknya bagaimana mungkin dibuat kesimpulan.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67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45009</TotalTime>
  <Words>608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Metode Riset Sistem Informasi</vt:lpstr>
      <vt:lpstr>Tujuan Pertemuan</vt:lpstr>
      <vt:lpstr>Definisi Hipotesis [diambil dari mirriam webster dictionary] ( http://www.merriam-webster.com/dictionary/hypothesis )</vt:lpstr>
      <vt:lpstr>Fungsi Hipotesis</vt:lpstr>
      <vt:lpstr>Proses Pengujian Hipotesis</vt:lpstr>
      <vt:lpstr>Karakteristik Hipotesis</vt:lpstr>
      <vt:lpstr>Karakteristik Hipotesis</vt:lpstr>
      <vt:lpstr>Karakteristik Hipotesis</vt:lpstr>
      <vt:lpstr>Karakteristik Hipotesis</vt:lpstr>
      <vt:lpstr>Referensi</vt:lpstr>
      <vt:lpstr>See You Next Session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342</cp:revision>
  <dcterms:created xsi:type="dcterms:W3CDTF">2011-08-04T03:20:05Z</dcterms:created>
  <dcterms:modified xsi:type="dcterms:W3CDTF">2015-03-17T14:57:12Z</dcterms:modified>
</cp:coreProperties>
</file>