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328" r:id="rId4"/>
    <p:sldId id="329" r:id="rId5"/>
    <p:sldId id="330" r:id="rId6"/>
    <p:sldId id="331" r:id="rId7"/>
    <p:sldId id="332" r:id="rId8"/>
    <p:sldId id="334" r:id="rId9"/>
    <p:sldId id="335" r:id="rId10"/>
    <p:sldId id="333" r:id="rId11"/>
    <p:sldId id="336" r:id="rId12"/>
    <p:sldId id="264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0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54" autoAdjust="0"/>
    <p:restoredTop sz="94671" autoAdjust="0"/>
  </p:normalViewPr>
  <p:slideViewPr>
    <p:cSldViewPr>
      <p:cViewPr varScale="1">
        <p:scale>
          <a:sx n="67" d="100"/>
          <a:sy n="67" d="100"/>
        </p:scale>
        <p:origin x="48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768C1-09E0-429C-8B60-FE9F2DBAF374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19B2-0548-43D2-9E90-69853082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  <a:solidFill>
            <a:srgbClr val="00BCF4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AER – 2011/2012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>
              <a:def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>
              <a:def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>
              <a:def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856524A2-1DDE-4CC8-AD9C-EA4094C56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SIF-1213 -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romisatriawahono.net/category/research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Metode Riset Sistem Informasi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err="1" smtClean="0"/>
              <a:t>Pertemuan</a:t>
            </a:r>
            <a:r>
              <a:rPr lang="en-US" smtClean="0"/>
              <a:t> 2</a:t>
            </a:r>
          </a:p>
          <a:p>
            <a:r>
              <a:rPr lang="en-US" sz="1800" smtClean="0"/>
              <a:t>Tahap Identifikasi Masalah &amp; Perencanaan Memulai Penelitian</a:t>
            </a:r>
            <a:endParaRPr lang="en-US" sz="1800" dirty="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</p:spPr>
        <p:txBody>
          <a:bodyPr/>
          <a:lstStyle/>
          <a:p>
            <a:r>
              <a:rPr lang="en-US" smtClean="0"/>
              <a:t>AER – 2013/2014</a:t>
            </a:r>
            <a:endParaRPr lang="en-US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524A2-1DDE-4CC8-AD9C-EA4094C56FD8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</p:spPr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Nama: Karel Herman S. S.kom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mtClean="0"/>
              <a:t>Tema:” Pengembangan ‘</a:t>
            </a:r>
            <a:r>
              <a:rPr lang="en-US" i="1" smtClean="0"/>
              <a:t>Tracking Device</a:t>
            </a:r>
            <a:r>
              <a:rPr lang="en-US" smtClean="0"/>
              <a:t>’ pada Intrans Bintaro untuk daya informasi bagi masyarakat umum ”</a:t>
            </a:r>
          </a:p>
          <a:p>
            <a:r>
              <a:rPr lang="en-US" smtClean="0"/>
              <a:t>Cakupan: </a:t>
            </a:r>
          </a:p>
          <a:p>
            <a:pPr lvl="1"/>
            <a:r>
              <a:rPr lang="en-US" smtClean="0"/>
              <a:t>Global Position System (Pelacakan Posisi Bus)</a:t>
            </a:r>
          </a:p>
          <a:p>
            <a:pPr lvl="1"/>
            <a:r>
              <a:rPr lang="en-US" smtClean="0"/>
              <a:t>Kepastian kedatangan Bus Intrans Bintaro </a:t>
            </a:r>
            <a:r>
              <a:rPr lang="en-US"/>
              <a:t>(kepuasan pengguna)</a:t>
            </a:r>
            <a:endParaRPr lang="en-US" smtClean="0"/>
          </a:p>
          <a:p>
            <a:pPr lvl="1"/>
            <a:r>
              <a:rPr lang="en-US" smtClean="0"/>
              <a:t>Penunjang penyusunan jadwal kedatangan bus intrans bintaro yang lebih tepat (bus board)</a:t>
            </a:r>
          </a:p>
          <a:p>
            <a:pPr lvl="1"/>
            <a:r>
              <a:rPr lang="en-US" smtClean="0"/>
              <a:t>Keamanan Dari pencurian Bus (Pelacakan </a:t>
            </a:r>
            <a:r>
              <a:rPr lang="en-US"/>
              <a:t>Posisi Bus</a:t>
            </a:r>
            <a:r>
              <a:rPr lang="en-US" smtClean="0"/>
              <a:t>)</a:t>
            </a:r>
          </a:p>
          <a:p>
            <a:pPr lvl="1"/>
            <a:r>
              <a:rPr lang="en-US" smtClean="0"/>
              <a:t>Meningkatkan kepuasaan pengguna bus intrans bintaro (kepuasan pengguna)</a:t>
            </a:r>
          </a:p>
          <a:p>
            <a:r>
              <a:rPr lang="en-US" smtClean="0"/>
              <a:t>Judul: </a:t>
            </a:r>
          </a:p>
          <a:p>
            <a:pPr lvl="1"/>
            <a:r>
              <a:rPr lang="en-US" strike="sngStrike" smtClean="0"/>
              <a:t>“Pengembangan aplikasi pelacakan posisi bis intrans bintaro sebagai penunjang penyusunan bus board dan meningkatkan kepuasan pengguna”</a:t>
            </a:r>
          </a:p>
          <a:p>
            <a:pPr lvl="1"/>
            <a:r>
              <a:rPr lang="en-US"/>
              <a:t>“Pengembangan </a:t>
            </a:r>
            <a:r>
              <a:rPr lang="en-US" b="1">
                <a:solidFill>
                  <a:srgbClr val="FF0000"/>
                </a:solidFill>
              </a:rPr>
              <a:t>aplikasi pelacakan posisi bis </a:t>
            </a:r>
            <a:r>
              <a:rPr lang="en-US"/>
              <a:t>intrans bintaro sebagai </a:t>
            </a:r>
            <a:r>
              <a:rPr lang="en-US" b="1">
                <a:solidFill>
                  <a:srgbClr val="FF0000"/>
                </a:solidFill>
              </a:rPr>
              <a:t>penunjang </a:t>
            </a:r>
            <a:r>
              <a:rPr lang="en-US" b="1" smtClean="0">
                <a:solidFill>
                  <a:srgbClr val="FF0000"/>
                </a:solidFill>
              </a:rPr>
              <a:t>informasi bus </a:t>
            </a:r>
            <a:r>
              <a:rPr lang="en-US" b="1">
                <a:solidFill>
                  <a:srgbClr val="FF0000"/>
                </a:solidFill>
              </a:rPr>
              <a:t>board </a:t>
            </a:r>
            <a:r>
              <a:rPr lang="en-US"/>
              <a:t>dan meningkatkan </a:t>
            </a:r>
            <a:r>
              <a:rPr lang="en-US" b="1">
                <a:solidFill>
                  <a:srgbClr val="FF0000"/>
                </a:solidFill>
              </a:rPr>
              <a:t>kepuasan pengguna</a:t>
            </a:r>
            <a:r>
              <a:rPr lang="en-US"/>
              <a:t>”</a:t>
            </a:r>
          </a:p>
          <a:p>
            <a:pPr lvl="1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486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Nama: Karel Herman S. S.kom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Tema:” </a:t>
            </a:r>
            <a:r>
              <a:rPr lang="en-US" smtClean="0"/>
              <a:t>Pengembangan OCW dalam bentuk mobile device  </a:t>
            </a:r>
            <a:r>
              <a:rPr lang="en-US" smtClean="0"/>
              <a:t>”</a:t>
            </a:r>
          </a:p>
          <a:p>
            <a:r>
              <a:rPr lang="en-US" smtClean="0"/>
              <a:t>Cakupan: </a:t>
            </a:r>
          </a:p>
          <a:p>
            <a:pPr lvl="1"/>
            <a:r>
              <a:rPr lang="en-US" smtClean="0"/>
              <a:t>Materi perkuliahan</a:t>
            </a:r>
            <a:endParaRPr lang="en-US" smtClean="0"/>
          </a:p>
          <a:p>
            <a:pPr lvl="1"/>
            <a:r>
              <a:rPr lang="en-US" smtClean="0"/>
              <a:t>Accessibility materi </a:t>
            </a:r>
            <a:endParaRPr lang="en-US" smtClean="0"/>
          </a:p>
          <a:p>
            <a:pPr lvl="1"/>
            <a:r>
              <a:rPr lang="en-US" smtClean="0"/>
              <a:t>ketersediaan materi</a:t>
            </a:r>
            <a:endParaRPr lang="en-US" smtClean="0"/>
          </a:p>
          <a:p>
            <a:r>
              <a:rPr lang="en-US" smtClean="0"/>
              <a:t>Judul</a:t>
            </a:r>
            <a:r>
              <a:rPr lang="en-US" smtClean="0"/>
              <a:t>: </a:t>
            </a:r>
          </a:p>
          <a:p>
            <a:pPr lvl="1"/>
            <a:r>
              <a:rPr lang="en-US"/>
              <a:t>“</a:t>
            </a:r>
            <a:r>
              <a:rPr lang="en-US"/>
              <a:t>Pengembangan </a:t>
            </a:r>
            <a:r>
              <a:rPr lang="en-US" b="1" i="1" smtClean="0">
                <a:solidFill>
                  <a:srgbClr val="FF0000"/>
                </a:solidFill>
              </a:rPr>
              <a:t>OCW Mobile Application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smtClean="0"/>
              <a:t>sebagai </a:t>
            </a:r>
            <a:r>
              <a:rPr lang="en-US" b="1" smtClean="0">
                <a:solidFill>
                  <a:srgbClr val="FF0000"/>
                </a:solidFill>
              </a:rPr>
              <a:t>Media</a:t>
            </a:r>
            <a:r>
              <a:rPr lang="en-US" smtClean="0"/>
              <a:t>  yang Meningkatkan </a:t>
            </a:r>
            <a:r>
              <a:rPr lang="en-US" b="1" smtClean="0">
                <a:solidFill>
                  <a:srgbClr val="FF0000"/>
                </a:solidFill>
              </a:rPr>
              <a:t>Aksesibilitas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terhadap Materi Perkuliahan </a:t>
            </a:r>
            <a:r>
              <a:rPr lang="en-US" b="1" smtClean="0">
                <a:solidFill>
                  <a:srgbClr val="FF0000"/>
                </a:solidFill>
              </a:rPr>
              <a:t>Terkini</a:t>
            </a:r>
            <a:r>
              <a:rPr lang="en-US" smtClean="0"/>
              <a:t>”</a:t>
            </a:r>
            <a:endParaRPr lang="en-US" smtClean="0"/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026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Thank’s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</a:t>
            </a:r>
            <a:r>
              <a:rPr lang="en-US"/>
              <a:t>2013/2014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Pemilihan Tema dan Judul Riset untuk Tugas Akhir/Skripsi Mahasiswa 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61999"/>
          </a:xfrm>
        </p:spPr>
        <p:txBody>
          <a:bodyPr>
            <a:noAutofit/>
          </a:bodyPr>
          <a:lstStyle/>
          <a:p>
            <a:r>
              <a:rPr lang="en-US" sz="1600" smtClean="0"/>
              <a:t>Tugas </a:t>
            </a:r>
            <a:r>
              <a:rPr lang="en-US" sz="1600"/>
              <a:t>akhir di beberapa bidang ilmu bisa tidak berbentuk penelitian, tapi hanya berupa </a:t>
            </a:r>
            <a:r>
              <a:rPr lang="en-US" sz="1600" smtClean="0"/>
              <a:t>desain dan </a:t>
            </a:r>
            <a:r>
              <a:rPr lang="en-US" sz="1600"/>
              <a:t>produk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2373312"/>
            <a:ext cx="4040188" cy="3951288"/>
          </a:xfrm>
        </p:spPr>
        <p:txBody>
          <a:bodyPr/>
          <a:lstStyle/>
          <a:p>
            <a:r>
              <a:rPr lang="en-US" smtClean="0"/>
              <a:t>Contoh Tema TA berupa Disain/Produk:</a:t>
            </a:r>
          </a:p>
          <a:p>
            <a:pPr lvl="1"/>
            <a:r>
              <a:rPr lang="en-US"/>
              <a:t>Desain Bangunan atau Mesin</a:t>
            </a:r>
          </a:p>
          <a:p>
            <a:pPr lvl="1"/>
            <a:r>
              <a:rPr lang="en-US"/>
              <a:t>Desain Sistem</a:t>
            </a:r>
          </a:p>
          <a:p>
            <a:pPr lvl="1"/>
            <a:r>
              <a:rPr lang="en-US"/>
              <a:t>Pengembangan Sistem Tanpa Didahului Identifikasi Masalah</a:t>
            </a:r>
          </a:p>
          <a:p>
            <a:pPr lvl="1"/>
            <a:r>
              <a:rPr lang="en-US"/>
              <a:t>Perencanaan Strategis </a:t>
            </a:r>
            <a:r>
              <a:rPr lang="en-US" smtClean="0"/>
              <a:t>Bisnis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761998"/>
          </a:xfrm>
        </p:spPr>
        <p:txBody>
          <a:bodyPr>
            <a:noAutofit/>
          </a:bodyPr>
          <a:lstStyle/>
          <a:p>
            <a:r>
              <a:rPr lang="nn-NO" sz="1600" smtClean="0"/>
              <a:t>Beberapa </a:t>
            </a:r>
            <a:r>
              <a:rPr lang="nn-NO" sz="1600"/>
              <a:t>kegiatan di </a:t>
            </a:r>
            <a:r>
              <a:rPr lang="nn-NO" sz="1600" smtClean="0"/>
              <a:t>bawah ini </a:t>
            </a:r>
            <a:r>
              <a:rPr lang="nn-NO" sz="1600"/>
              <a:t>bukan termasuk penelitian</a:t>
            </a:r>
            <a:endParaRPr lang="en-US" sz="160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2373312"/>
            <a:ext cx="4041775" cy="3951288"/>
          </a:xfrm>
        </p:spPr>
        <p:txBody>
          <a:bodyPr>
            <a:normAutofit/>
          </a:bodyPr>
          <a:lstStyle/>
          <a:p>
            <a:r>
              <a:rPr lang="en-US" smtClean="0"/>
              <a:t>Contoh Judul TA yang bukan termasuk penelitian</a:t>
            </a:r>
          </a:p>
          <a:p>
            <a:pPr lvl="1"/>
            <a:r>
              <a:rPr lang="en-US" smtClean="0"/>
              <a:t>Mengembangkan </a:t>
            </a:r>
            <a:r>
              <a:rPr lang="en-US"/>
              <a:t>situs portal</a:t>
            </a:r>
          </a:p>
          <a:p>
            <a:pPr lvl="1"/>
            <a:r>
              <a:rPr lang="en-US" smtClean="0"/>
              <a:t>Mengembangkan </a:t>
            </a:r>
            <a:r>
              <a:rPr lang="en-US"/>
              <a:t>situs </a:t>
            </a:r>
            <a:r>
              <a:rPr lang="en-US" smtClean="0"/>
              <a:t>web </a:t>
            </a:r>
            <a:r>
              <a:rPr lang="en-US"/>
              <a:t>pribadi</a:t>
            </a:r>
          </a:p>
          <a:p>
            <a:pPr lvl="1"/>
            <a:r>
              <a:rPr lang="en-US" smtClean="0"/>
              <a:t>Mengembangkan </a:t>
            </a:r>
            <a:r>
              <a:rPr lang="en-US"/>
              <a:t>sistem informasi</a:t>
            </a:r>
          </a:p>
          <a:p>
            <a:pPr lvl="1"/>
            <a:r>
              <a:rPr lang="en-US" smtClean="0"/>
              <a:t>Mengembangkan </a:t>
            </a:r>
            <a:r>
              <a:rPr lang="en-US"/>
              <a:t>multimedia </a:t>
            </a:r>
            <a:r>
              <a:rPr lang="en-US" smtClean="0"/>
              <a:t>pembelajaran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5638800"/>
            <a:ext cx="2280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/>
              <a:t>(Romi Satrio Wahono, 2007)</a:t>
            </a:r>
            <a:endParaRPr lang="en-US" sz="1400" b="1" i="1"/>
          </a:p>
        </p:txBody>
      </p:sp>
    </p:spTree>
    <p:extLst>
      <p:ext uri="{BB962C8B-B14F-4D97-AF65-F5344CB8AC3E}">
        <p14:creationId xmlns:p14="http://schemas.microsoft.com/office/powerpoint/2010/main" val="332930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Pemilihan Tema dan Judul Riset untuk Tugas Akhir/Skripsi Mahasiswa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Tugas Akhir Desain/produk </a:t>
            </a:r>
            <a:r>
              <a:rPr lang="en-US"/>
              <a:t>bisa menjadi penelitian ketika produk dibuat karena adanya “suatu masalah atau kebutuhan riil”. </a:t>
            </a:r>
            <a:endParaRPr lang="en-US" smtClean="0"/>
          </a:p>
          <a:p>
            <a:r>
              <a:rPr lang="en-US" smtClean="0"/>
              <a:t>Tapi </a:t>
            </a:r>
            <a:r>
              <a:rPr lang="en-US"/>
              <a:t>jangan lupa, </a:t>
            </a:r>
            <a:r>
              <a:rPr lang="en-US" b="1"/>
              <a:t>produk tersebut </a:t>
            </a:r>
            <a:r>
              <a:rPr lang="en-US" b="1" smtClean="0"/>
              <a:t>harus </a:t>
            </a:r>
            <a:r>
              <a:rPr lang="en-US" b="1"/>
              <a:t>diuji dengan beberapa parameter</a:t>
            </a:r>
            <a:r>
              <a:rPr lang="en-US"/>
              <a:t>, dan kemudian </a:t>
            </a:r>
            <a:r>
              <a:rPr lang="en-US" b="1"/>
              <a:t>dianalisa seberapa jauh terbukti bisa memecahkan masalah</a:t>
            </a:r>
            <a:r>
              <a:rPr lang="en-US"/>
              <a:t> yang disetting di awal</a:t>
            </a:r>
            <a:r>
              <a:rPr lang="en-US" smtClean="0"/>
              <a:t>.</a:t>
            </a:r>
          </a:p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47675" y="5334000"/>
            <a:ext cx="2280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/>
              <a:t>(Romi Satrio Wahono, 2007)</a:t>
            </a:r>
            <a:endParaRPr lang="en-US" sz="1400" b="1" i="1"/>
          </a:p>
        </p:txBody>
      </p:sp>
    </p:spTree>
    <p:extLst>
      <p:ext uri="{BB962C8B-B14F-4D97-AF65-F5344CB8AC3E}">
        <p14:creationId xmlns:p14="http://schemas.microsoft.com/office/powerpoint/2010/main" val="235278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Pemilihan Tema dan Judul Riset untuk Tugas Akhir/Skripsi Mahasiswa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mtClean="0"/>
              <a:t>Contoh </a:t>
            </a:r>
            <a:r>
              <a:rPr lang="en-US"/>
              <a:t>pengembangan situs portal yang termasuk penelitian misalnya dibawah</a:t>
            </a:r>
            <a:r>
              <a:rPr lang="en-US" smtClean="0"/>
              <a:t>:</a:t>
            </a:r>
          </a:p>
          <a:p>
            <a:pPr marL="1200150" lvl="1" indent="-742950">
              <a:buNone/>
            </a:pPr>
            <a:r>
              <a:rPr lang="en-US" b="1" smtClean="0"/>
              <a:t>Judul</a:t>
            </a:r>
            <a:r>
              <a:rPr lang="en-US"/>
              <a:t>: </a:t>
            </a:r>
            <a:r>
              <a:rPr lang="en-US" smtClean="0"/>
              <a:t>“Mengembangkan </a:t>
            </a:r>
            <a:r>
              <a:rPr lang="en-US"/>
              <a:t>Situs Portal Traffic Tinggi dengan Teknik Search Engine Optimization (SEO</a:t>
            </a:r>
            <a:r>
              <a:rPr lang="en-US" smtClean="0"/>
              <a:t>)”</a:t>
            </a:r>
          </a:p>
          <a:p>
            <a:pPr marL="1200150" lvl="1" indent="-742950">
              <a:buNone/>
            </a:pPr>
            <a:endParaRPr lang="en-US"/>
          </a:p>
          <a:p>
            <a:pPr marL="457200" lvl="1" indent="0">
              <a:buNone/>
            </a:pPr>
            <a:r>
              <a:rPr lang="en-US" b="1" smtClean="0"/>
              <a:t>Identifikasi </a:t>
            </a:r>
            <a:r>
              <a:rPr lang="en-US" b="1"/>
              <a:t>Masalah</a:t>
            </a:r>
            <a:r>
              <a:rPr lang="en-US"/>
              <a:t>: Situs portal sepi pengunjung</a:t>
            </a:r>
          </a:p>
          <a:p>
            <a:pPr marL="457200" lvl="1" indent="0">
              <a:buNone/>
            </a:pPr>
            <a:r>
              <a:rPr lang="en-US" b="1" smtClean="0"/>
              <a:t>Perumusan </a:t>
            </a:r>
            <a:r>
              <a:rPr lang="en-US" b="1"/>
              <a:t>Hipotesis</a:t>
            </a:r>
            <a:r>
              <a:rPr lang="en-US"/>
              <a:t>: Teknik SEO dapat meningkatkan traffic situs</a:t>
            </a:r>
          </a:p>
          <a:p>
            <a:pPr marL="457200" lvl="1" indent="0">
              <a:buNone/>
            </a:pPr>
            <a:r>
              <a:rPr lang="en-US" b="1" smtClean="0"/>
              <a:t>Buat </a:t>
            </a:r>
            <a:r>
              <a:rPr lang="en-US" b="1"/>
              <a:t>Model atau Kerangka Konsep</a:t>
            </a:r>
            <a:r>
              <a:rPr lang="en-US"/>
              <a:t>: </a:t>
            </a:r>
            <a:r>
              <a:rPr lang="en-US" smtClean="0"/>
              <a:t>Lakukan </a:t>
            </a:r>
            <a:r>
              <a:rPr lang="en-US"/>
              <a:t>studi literatur tentang SEO dan rumuskan model serta teknik SEO yang tepat untuk situs portal yang sedang dibangun</a:t>
            </a:r>
          </a:p>
          <a:p>
            <a:pPr marL="457200" lvl="1" indent="0">
              <a:buNone/>
            </a:pPr>
            <a:r>
              <a:rPr lang="en-US" b="1" smtClean="0"/>
              <a:t>Pengujian </a:t>
            </a:r>
            <a:r>
              <a:rPr lang="en-US" b="1"/>
              <a:t>Hipotesis</a:t>
            </a:r>
            <a:r>
              <a:rPr lang="en-US"/>
              <a:t>: Terapkan model SEO yang sudah dibuat. Uji parameter dalam model SEO</a:t>
            </a:r>
          </a:p>
          <a:p>
            <a:pPr marL="457200" lvl="1" indent="0">
              <a:buNone/>
            </a:pPr>
            <a:r>
              <a:rPr lang="en-US" b="1" smtClean="0"/>
              <a:t>Analisa </a:t>
            </a:r>
            <a:r>
              <a:rPr lang="en-US" b="1"/>
              <a:t>Hasil Pengujian</a:t>
            </a:r>
            <a:r>
              <a:rPr lang="en-US"/>
              <a:t>: Terbukti bahwa model SEO kita kembangkan dapat meningkatkan traffic situs </a:t>
            </a:r>
            <a:r>
              <a:rPr lang="en-US" smtClean="0"/>
              <a:t>portal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820867"/>
            <a:ext cx="2280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/>
              <a:t>(Romi Satrio Wahono, 2007)</a:t>
            </a:r>
            <a:endParaRPr lang="en-US" sz="1400" b="1" i="1"/>
          </a:p>
        </p:txBody>
      </p:sp>
    </p:spTree>
    <p:extLst>
      <p:ext uri="{BB962C8B-B14F-4D97-AF65-F5344CB8AC3E}">
        <p14:creationId xmlns:p14="http://schemas.microsoft.com/office/powerpoint/2010/main" val="17914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Pemilihan Tema dan Judul Riset untuk Tugas Akhir/Skripsi Mahasiswa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mtClean="0"/>
              <a:t>Contoh </a:t>
            </a:r>
            <a:r>
              <a:rPr lang="en-US"/>
              <a:t>p</a:t>
            </a:r>
            <a:r>
              <a:rPr lang="en-US" smtClean="0"/>
              <a:t>engembangan </a:t>
            </a:r>
            <a:r>
              <a:rPr lang="en-US"/>
              <a:t>multimedia pembelajaran yang berbasis penelitian</a:t>
            </a:r>
            <a:r>
              <a:rPr lang="en-US" smtClean="0"/>
              <a:t> misalnya dibawah:</a:t>
            </a:r>
          </a:p>
          <a:p>
            <a:pPr marL="1200150" lvl="1" indent="-742950">
              <a:buNone/>
            </a:pPr>
            <a:r>
              <a:rPr lang="en-US" b="1" smtClean="0"/>
              <a:t>Judul</a:t>
            </a:r>
            <a:r>
              <a:rPr lang="en-US"/>
              <a:t>: “Multimedia pembelajaran Berbasis “Real Constructivisme” untuk Mata Kuliah Bahasa Formal dan Automata</a:t>
            </a:r>
            <a:r>
              <a:rPr lang="en-US" smtClean="0"/>
              <a:t>”</a:t>
            </a:r>
          </a:p>
          <a:p>
            <a:pPr marL="1200150" lvl="1" indent="-742950">
              <a:buNone/>
            </a:pPr>
            <a:endParaRPr lang="en-US"/>
          </a:p>
          <a:p>
            <a:pPr marL="457200" lvl="1" indent="0">
              <a:buNone/>
            </a:pPr>
            <a:r>
              <a:rPr lang="en-US" b="1" smtClean="0"/>
              <a:t>Identifikasi Masalah</a:t>
            </a:r>
            <a:r>
              <a:rPr lang="en-US"/>
              <a:t>: Mata Kuliah Bahasa Formal dan Automata sulit dipahamkan ke siswa dengan sistem kuliah konvensional, harus ditempuh teknik baru untuk memahamkan ke </a:t>
            </a:r>
            <a:r>
              <a:rPr lang="en-US" smtClean="0"/>
              <a:t>siswa.</a:t>
            </a:r>
          </a:p>
          <a:p>
            <a:pPr marL="457200" lvl="1" indent="0">
              <a:buNone/>
            </a:pPr>
            <a:r>
              <a:rPr lang="en-US" b="1" smtClean="0"/>
              <a:t>Perumusan Hipotesis</a:t>
            </a:r>
            <a:r>
              <a:rPr lang="en-US"/>
              <a:t>: Multimedia pembelajaran  harus dibuat berdasarkan </a:t>
            </a:r>
            <a:r>
              <a:rPr lang="en-US" smtClean="0"/>
              <a:t>teori </a:t>
            </a:r>
            <a:r>
              <a:rPr lang="en-US"/>
              <a:t>“real constructivisme” untuk mempermudah pemahaman </a:t>
            </a:r>
            <a:r>
              <a:rPr lang="en-US" smtClean="0"/>
              <a:t>siswa.</a:t>
            </a:r>
            <a:endParaRPr lang="en-US"/>
          </a:p>
          <a:p>
            <a:pPr marL="457200" lvl="1" indent="0">
              <a:buNone/>
            </a:pPr>
            <a:r>
              <a:rPr lang="en-US" b="1" smtClean="0"/>
              <a:t>Buat Model atau Kerangka Konsep</a:t>
            </a:r>
            <a:r>
              <a:rPr lang="en-US"/>
              <a:t>: Lakukan studi literatur tentang “real construtivisme” dan rumuskan model khusus untuk multimedia pembelajaran </a:t>
            </a:r>
            <a:r>
              <a:rPr lang="en-US" smtClean="0"/>
              <a:t>tersebut.</a:t>
            </a:r>
            <a:endParaRPr lang="en-US"/>
          </a:p>
          <a:p>
            <a:pPr marL="457200" lvl="1" indent="0">
              <a:buNone/>
            </a:pPr>
            <a:r>
              <a:rPr lang="en-US" b="1" smtClean="0"/>
              <a:t>Pengujian Hipotesis</a:t>
            </a:r>
            <a:r>
              <a:rPr lang="en-US"/>
              <a:t>: Terapkan dengan penelitian tindakan kelas (action research</a:t>
            </a:r>
            <a:r>
              <a:rPr lang="en-US" smtClean="0"/>
              <a:t>)</a:t>
            </a:r>
          </a:p>
          <a:p>
            <a:pPr marL="457200" lvl="1" indent="0">
              <a:buNone/>
            </a:pPr>
            <a:r>
              <a:rPr lang="en-US" b="1" smtClean="0"/>
              <a:t>Analisa Hasil Pengujian</a:t>
            </a:r>
            <a:r>
              <a:rPr lang="en-US"/>
              <a:t>: Terbukti  multimedia berbasis “real constructivisme” dapat meningkatkan pemahaman siswa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1487" y="5933479"/>
            <a:ext cx="2280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/>
              <a:t>(Romi Satrio Wahono, 2007)</a:t>
            </a:r>
            <a:endParaRPr lang="en-US" sz="1400" b="1" i="1"/>
          </a:p>
        </p:txBody>
      </p:sp>
    </p:spTree>
    <p:extLst>
      <p:ext uri="{BB962C8B-B14F-4D97-AF65-F5344CB8AC3E}">
        <p14:creationId xmlns:p14="http://schemas.microsoft.com/office/powerpoint/2010/main" val="163902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Perlu dicatat bahwa penelitian itu </a:t>
            </a:r>
            <a:r>
              <a:rPr lang="en-US">
                <a:solidFill>
                  <a:srgbClr val="0070C0"/>
                </a:solidFill>
              </a:rPr>
              <a:t>berawal di masalah </a:t>
            </a:r>
            <a:r>
              <a:rPr lang="en-US"/>
              <a:t>dan </a:t>
            </a:r>
            <a:r>
              <a:rPr lang="en-US">
                <a:solidFill>
                  <a:srgbClr val="0070C0"/>
                </a:solidFill>
              </a:rPr>
              <a:t>berakhir di pemecahan masalah</a:t>
            </a:r>
            <a:r>
              <a:rPr lang="en-US"/>
              <a:t>. </a:t>
            </a:r>
            <a:endParaRPr lang="en-US" smtClean="0"/>
          </a:p>
          <a:p>
            <a:r>
              <a:rPr lang="en-US" smtClean="0">
                <a:solidFill>
                  <a:srgbClr val="0070C0"/>
                </a:solidFill>
              </a:rPr>
              <a:t>Kualitas </a:t>
            </a:r>
            <a:r>
              <a:rPr lang="en-US">
                <a:solidFill>
                  <a:srgbClr val="0070C0"/>
                </a:solidFill>
              </a:rPr>
              <a:t>penelitian </a:t>
            </a:r>
            <a:r>
              <a:rPr lang="en-US"/>
              <a:t>ditentukan oleh </a:t>
            </a:r>
            <a:r>
              <a:rPr lang="en-US">
                <a:solidFill>
                  <a:srgbClr val="0070C0"/>
                </a:solidFill>
              </a:rPr>
              <a:t>kualitas “masalah“ </a:t>
            </a:r>
            <a:r>
              <a:rPr lang="en-US"/>
              <a:t>yang diteliti, bukan karena ketinggian teknologi yang digunakan. </a:t>
            </a:r>
            <a:endParaRPr lang="en-US" smtClean="0"/>
          </a:p>
          <a:p>
            <a:r>
              <a:rPr lang="en-US" smtClean="0"/>
              <a:t>Reviewer </a:t>
            </a:r>
            <a:r>
              <a:rPr lang="en-US"/>
              <a:t>jurnal internasional menjadikan </a:t>
            </a:r>
            <a:r>
              <a:rPr lang="en-US">
                <a:solidFill>
                  <a:srgbClr val="0070C0"/>
                </a:solidFill>
              </a:rPr>
              <a:t>“masalah penelitian“ sebagai parameter utama proses review</a:t>
            </a:r>
            <a:r>
              <a:rPr lang="en-US"/>
              <a:t>. </a:t>
            </a:r>
            <a:endParaRPr lang="en-US" smtClean="0"/>
          </a:p>
          <a:p>
            <a:r>
              <a:rPr lang="en-US" smtClean="0"/>
              <a:t>Usahakan </a:t>
            </a:r>
            <a:r>
              <a:rPr lang="en-US">
                <a:solidFill>
                  <a:srgbClr val="0070C0"/>
                </a:solidFill>
              </a:rPr>
              <a:t>memilih “masalah penelitian” yang orisinil</a:t>
            </a:r>
            <a:r>
              <a:rPr lang="en-US"/>
              <a:t> kita temukan. </a:t>
            </a:r>
            <a:endParaRPr lang="en-US" smtClean="0"/>
          </a:p>
          <a:p>
            <a:r>
              <a:rPr lang="en-US" smtClean="0"/>
              <a:t>Meneliti </a:t>
            </a:r>
            <a:r>
              <a:rPr lang="en-US"/>
              <a:t>masalah yang sudah diteliti orang lain membuat kita harus melakukan komparasi dengan approach orang lain tersebut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986660"/>
            <a:ext cx="2280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/>
              <a:t>(Romi Satrio Wahono, 2007)</a:t>
            </a:r>
            <a:endParaRPr lang="en-US" sz="1400" b="1" i="1"/>
          </a:p>
        </p:txBody>
      </p:sp>
    </p:spTree>
    <p:extLst>
      <p:ext uri="{BB962C8B-B14F-4D97-AF65-F5344CB8AC3E}">
        <p14:creationId xmlns:p14="http://schemas.microsoft.com/office/powerpoint/2010/main" val="57832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Tips - </a:t>
            </a:r>
            <a:r>
              <a:rPr lang="en-US"/>
              <a:t>Identifikasi Masalah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Masalah </a:t>
            </a:r>
            <a:r>
              <a:rPr lang="en-US"/>
              <a:t>bisa kita temukan </a:t>
            </a:r>
            <a:r>
              <a:rPr lang="en-US" smtClean="0"/>
              <a:t>lewat;</a:t>
            </a:r>
          </a:p>
          <a:p>
            <a:pPr lvl="1" indent="-342900">
              <a:buFont typeface="+mj-lt"/>
              <a:buAutoNum type="arabicPeriod"/>
            </a:pPr>
            <a:r>
              <a:rPr lang="en-US" b="1" smtClean="0"/>
              <a:t>Studi literatur </a:t>
            </a:r>
            <a:r>
              <a:rPr lang="en-US" smtClean="0"/>
              <a:t>(Kajian Pustaka), </a:t>
            </a:r>
          </a:p>
          <a:p>
            <a:pPr lvl="2"/>
            <a:r>
              <a:rPr lang="en-US" smtClean="0"/>
              <a:t>Paper-paper </a:t>
            </a:r>
            <a:r>
              <a:rPr lang="en-US"/>
              <a:t>di jurnal ilmiah atau proceedings </a:t>
            </a:r>
            <a:r>
              <a:rPr lang="en-US" smtClean="0"/>
              <a:t>conference (</a:t>
            </a:r>
            <a:r>
              <a:rPr lang="en-US" smtClean="0">
                <a:solidFill>
                  <a:srgbClr val="0070C0"/>
                </a:solidFill>
              </a:rPr>
              <a:t>Level S1</a:t>
            </a:r>
            <a:r>
              <a:rPr lang="en-US" smtClean="0"/>
              <a:t>, S2).</a:t>
            </a:r>
          </a:p>
          <a:p>
            <a:pPr lvl="2"/>
            <a:r>
              <a:rPr lang="en-US" smtClean="0"/>
              <a:t>Artikel </a:t>
            </a:r>
            <a:r>
              <a:rPr lang="en-US"/>
              <a:t>di buku text book, majalah ilmiah, proceedings seminar atau surat </a:t>
            </a:r>
            <a:r>
              <a:rPr lang="en-US" smtClean="0"/>
              <a:t>kabar (hanya utk level D3 dan </a:t>
            </a:r>
            <a:r>
              <a:rPr lang="en-US" smtClean="0">
                <a:solidFill>
                  <a:srgbClr val="0070C0"/>
                </a:solidFill>
              </a:rPr>
              <a:t>S1</a:t>
            </a:r>
            <a:r>
              <a:rPr lang="en-US" smtClean="0"/>
              <a:t>).</a:t>
            </a:r>
          </a:p>
          <a:p>
            <a:pPr lvl="1" indent="-342900">
              <a:buFont typeface="+mj-lt"/>
              <a:buAutoNum type="arabicPeriod"/>
            </a:pPr>
            <a:r>
              <a:rPr lang="en-US" b="1" smtClean="0"/>
              <a:t>Observasi</a:t>
            </a:r>
            <a:r>
              <a:rPr lang="en-US" smtClean="0"/>
              <a:t> (Pengamatan lapangan). </a:t>
            </a:r>
          </a:p>
          <a:p>
            <a:pPr lvl="2"/>
            <a:r>
              <a:rPr lang="en-US" smtClean="0"/>
              <a:t>Pengamatan lapangan dengan fokuskan </a:t>
            </a:r>
            <a:r>
              <a:rPr lang="en-US"/>
              <a:t>ke masalah yang ada di sekitar </a:t>
            </a:r>
            <a:r>
              <a:rPr lang="en-US" smtClean="0"/>
              <a:t>kita.</a:t>
            </a:r>
          </a:p>
          <a:p>
            <a:pPr lvl="2"/>
            <a:r>
              <a:rPr lang="en-US"/>
              <a:t>Pengamatan lapangan </a:t>
            </a:r>
            <a:r>
              <a:rPr lang="en-US" smtClean="0"/>
              <a:t>dengan </a:t>
            </a:r>
            <a:r>
              <a:rPr lang="en-US"/>
              <a:t>menghadiri pameran industri, bedah buku, dsb. </a:t>
            </a:r>
            <a:endParaRPr lang="en-US" smtClean="0"/>
          </a:p>
          <a:p>
            <a:r>
              <a:rPr lang="en-US" smtClean="0"/>
              <a:t>Intinya </a:t>
            </a:r>
            <a:r>
              <a:rPr lang="en-US"/>
              <a:t>kejar masalah penelitian ini dari manapun, dan jangan lupa bahwa </a:t>
            </a:r>
            <a:r>
              <a:rPr lang="en-US">
                <a:solidFill>
                  <a:srgbClr val="0070C0"/>
                </a:solidFill>
              </a:rPr>
              <a:t>masalah penelitian ini benar-benar menjadi masalah yang harus dipecahkan, bukan masalah yang kita ada-adakan</a:t>
            </a:r>
            <a:r>
              <a:rPr lang="en-US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986660"/>
            <a:ext cx="2280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/>
              <a:t>(Romi Satrio Wahono, 2007)</a:t>
            </a:r>
            <a:endParaRPr lang="en-US" sz="1400" b="1" i="1"/>
          </a:p>
        </p:txBody>
      </p:sp>
    </p:spTree>
    <p:extLst>
      <p:ext uri="{BB962C8B-B14F-4D97-AF65-F5344CB8AC3E}">
        <p14:creationId xmlns:p14="http://schemas.microsoft.com/office/powerpoint/2010/main" val="364287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Tips - </a:t>
            </a:r>
            <a:r>
              <a:rPr lang="en-US"/>
              <a:t>Identifikasi Masalah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Masalah </a:t>
            </a:r>
            <a:r>
              <a:rPr lang="en-US"/>
              <a:t>yang kita bidik bisa datang dari 3 hal:</a:t>
            </a:r>
          </a:p>
          <a:p>
            <a:pPr lvl="1"/>
            <a:r>
              <a:rPr lang="en-US"/>
              <a:t>Masalah yang ada di manusianya sendiri (</a:t>
            </a:r>
            <a:r>
              <a:rPr lang="en-US">
                <a:solidFill>
                  <a:srgbClr val="0070C0"/>
                </a:solidFill>
              </a:rPr>
              <a:t>People and Problem</a:t>
            </a:r>
            <a:r>
              <a:rPr lang="en-US"/>
              <a:t>)</a:t>
            </a:r>
          </a:p>
          <a:p>
            <a:pPr lvl="1"/>
            <a:r>
              <a:rPr lang="en-US"/>
              <a:t>Masalah di </a:t>
            </a:r>
            <a:r>
              <a:rPr lang="en-US">
                <a:solidFill>
                  <a:srgbClr val="0070C0"/>
                </a:solidFill>
              </a:rPr>
              <a:t>cara dan struktur kerja </a:t>
            </a:r>
            <a:r>
              <a:rPr lang="en-US"/>
              <a:t>(Program)</a:t>
            </a:r>
          </a:p>
          <a:p>
            <a:pPr lvl="1"/>
            <a:r>
              <a:rPr lang="en-US">
                <a:solidFill>
                  <a:srgbClr val="0070C0"/>
                </a:solidFill>
              </a:rPr>
              <a:t>Fenomena</a:t>
            </a:r>
            <a:r>
              <a:rPr lang="en-US"/>
              <a:t> yang terjadi (Phenomenon</a:t>
            </a:r>
            <a:r>
              <a:rPr lang="en-US" smtClean="0"/>
              <a:t>).</a:t>
            </a:r>
          </a:p>
          <a:p>
            <a:pPr lvl="1"/>
            <a:endParaRPr lang="en-US" smtClean="0"/>
          </a:p>
          <a:p>
            <a:r>
              <a:rPr lang="en-US" smtClean="0"/>
              <a:t>Tips Referensi Studi Literatur:</a:t>
            </a:r>
          </a:p>
          <a:p>
            <a:pPr marL="400050" lvl="1" indent="0">
              <a:buNone/>
            </a:pPr>
            <a:r>
              <a:rPr lang="en-US"/>
              <a:t>Urutan dari yang terbaik untuk bidang computing adalah: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Jurnal </a:t>
            </a:r>
            <a:r>
              <a:rPr lang="en-US"/>
              <a:t>ilmiah yang diterbitkan IEEE dan ACM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Jurnal </a:t>
            </a:r>
            <a:r>
              <a:rPr lang="en-US"/>
              <a:t>ilmiah yang diterbitkan asosiasi ilmiah Lain. </a:t>
            </a:r>
            <a:endParaRPr lang="en-US" smtClean="0"/>
          </a:p>
          <a:p>
            <a:pPr lvl="2" indent="0">
              <a:buNone/>
            </a:pPr>
            <a:r>
              <a:rPr lang="en-US" smtClean="0"/>
              <a:t>Biasanya </a:t>
            </a:r>
            <a:r>
              <a:rPr lang="en-US"/>
              <a:t>bisa didapatkan dari elsevier.Com, EBSCOhost.Com atau sciencedirect.com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Proceedings </a:t>
            </a:r>
            <a:r>
              <a:rPr lang="en-US"/>
              <a:t>Conference (utamakan yang diterbitkan oleh IEEE Computer dan ACM)</a:t>
            </a:r>
          </a:p>
          <a:p>
            <a:pPr marL="914400" lvl="1" indent="-514350">
              <a:buFont typeface="+mj-lt"/>
              <a:buAutoNum type="arabicPeriod"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986660"/>
            <a:ext cx="2280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/>
              <a:t>(Romi Satrio Wahono, 2007)</a:t>
            </a:r>
            <a:endParaRPr lang="en-US" sz="1400" b="1" i="1"/>
          </a:p>
        </p:txBody>
      </p:sp>
    </p:spTree>
    <p:extLst>
      <p:ext uri="{BB962C8B-B14F-4D97-AF65-F5344CB8AC3E}">
        <p14:creationId xmlns:p14="http://schemas.microsoft.com/office/powerpoint/2010/main" val="77364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smtClean="0"/>
              <a:t>Mahasiswa </a:t>
            </a:r>
            <a:r>
              <a:rPr lang="en-US"/>
              <a:t>m</a:t>
            </a:r>
            <a:r>
              <a:rPr lang="en-US" smtClean="0"/>
              <a:t>ampu menjelaskan </a:t>
            </a:r>
            <a:r>
              <a:rPr lang="en-US"/>
              <a:t>gambaran dan tahapan riset dibidang sistem informasi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AER – 2</a:t>
            </a:r>
            <a:r>
              <a:rPr lang="en-US" smtClean="0"/>
              <a:t>013/2014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Referensi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Ranjit Kumar, “Research Methodology: A Step-by-Step Guide for Beginners”, SAGE Publications Ltd, </a:t>
            </a:r>
            <a:r>
              <a:rPr lang="en-US" smtClean="0"/>
              <a:t>2010</a:t>
            </a:r>
          </a:p>
          <a:p>
            <a:r>
              <a:rPr lang="en-US"/>
              <a:t>Romi Satri Wahono, “Materi seri riset”, Online: </a:t>
            </a:r>
            <a:r>
              <a:rPr lang="en-US" u="sng">
                <a:hlinkClick r:id="rId2"/>
              </a:rPr>
              <a:t>http://romisatriawahono.net/category/research/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12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Nama: Syarifah Inayah Djindan 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en-US" sz="1800" smtClean="0"/>
              <a:t>Tema 1: </a:t>
            </a:r>
          </a:p>
          <a:p>
            <a:pPr marL="400050" indent="0">
              <a:buNone/>
            </a:pPr>
            <a:r>
              <a:rPr lang="en-US" sz="1800" smtClean="0"/>
              <a:t>“Perancangan pendirian repository box untuk sharing knowledge dan </a:t>
            </a:r>
            <a:r>
              <a:rPr lang="en-US" sz="1800" smtClean="0">
                <a:solidFill>
                  <a:srgbClr val="FF0000"/>
                </a:solidFill>
              </a:rPr>
              <a:t>dokumentasi pengambilan keputusan </a:t>
            </a:r>
            <a:r>
              <a:rPr lang="en-US" sz="1800" smtClean="0"/>
              <a:t>”.</a:t>
            </a:r>
          </a:p>
          <a:p>
            <a:pPr marL="400050" indent="0">
              <a:buNone/>
            </a:pPr>
            <a:r>
              <a:rPr lang="en-US" sz="1800" smtClean="0"/>
              <a:t>Cakupan:</a:t>
            </a:r>
          </a:p>
          <a:p>
            <a:pPr marL="400050" indent="0">
              <a:buNone/>
            </a:pPr>
            <a:r>
              <a:rPr lang="en-US" sz="1800" smtClean="0"/>
              <a:t>Peningkatan kualitas Event (track record atau rekam jejak)</a:t>
            </a:r>
          </a:p>
          <a:p>
            <a:pPr marL="400050" indent="0">
              <a:buNone/>
            </a:pPr>
            <a:r>
              <a:rPr lang="en-US" sz="1800" smtClean="0">
                <a:solidFill>
                  <a:srgbClr val="FF0000"/>
                </a:solidFill>
              </a:rPr>
              <a:t>Tips dan trik pengembangan projek</a:t>
            </a:r>
          </a:p>
          <a:p>
            <a:pPr marL="400050" indent="0">
              <a:buNone/>
            </a:pPr>
            <a:r>
              <a:rPr lang="en-US" sz="1800" smtClean="0">
                <a:solidFill>
                  <a:srgbClr val="FF0000"/>
                </a:solidFill>
              </a:rPr>
              <a:t>Redudansi tema penelitian</a:t>
            </a:r>
          </a:p>
          <a:p>
            <a:pPr marL="400050" indent="0">
              <a:buNone/>
            </a:pPr>
            <a:r>
              <a:rPr lang="en-US" sz="1800" smtClean="0">
                <a:solidFill>
                  <a:srgbClr val="FF0000"/>
                </a:solidFill>
              </a:rPr>
              <a:t>Mutu pembelajaran (track record)</a:t>
            </a:r>
          </a:p>
          <a:p>
            <a:pPr marL="400050" indent="0">
              <a:buNone/>
            </a:pPr>
            <a:r>
              <a:rPr lang="en-US" sz="1800" smtClean="0"/>
              <a:t>Peningkatan kualitas penelitian dan pengembangan projek SI</a:t>
            </a:r>
          </a:p>
          <a:p>
            <a:pPr marL="400050" indent="0">
              <a:buNone/>
            </a:pPr>
            <a:r>
              <a:rPr lang="en-US" sz="1800" smtClean="0"/>
              <a:t>Judul 1: “Pengembangan SI Sharing Knowledge dengan konsep repository box untuk kesinambungan kualitas event di Perguruan tinggi Universitas Pembangunan Jaya”.</a:t>
            </a:r>
          </a:p>
          <a:p>
            <a:pPr marL="400050" indent="0">
              <a:buNone/>
            </a:pPr>
            <a:r>
              <a:rPr lang="en-US" sz="1800" smtClean="0"/>
              <a:t>Judul 2: “</a:t>
            </a:r>
            <a:r>
              <a:rPr lang="en-US" sz="1800"/>
              <a:t>Pengembangan SI Sharing Knowledge dengan konsep repository box untuk kesinambungan kualitas </a:t>
            </a:r>
            <a:r>
              <a:rPr lang="en-US" sz="1800" smtClean="0"/>
              <a:t>penelitian di </a:t>
            </a:r>
            <a:r>
              <a:rPr lang="en-US" sz="1800"/>
              <a:t>Perguruan tinggi Universitas Pembangunan </a:t>
            </a:r>
            <a:r>
              <a:rPr lang="en-US" sz="1800" smtClean="0"/>
              <a:t>Jaya”.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8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Nama: Syarifah Inayah Djindan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Tema 2: “Perencanaan pendirian perpustakaan online berhadiah”.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473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2107"/>
            <a:ext cx="8229600" cy="1143000"/>
          </a:xfrm>
        </p:spPr>
        <p:txBody>
          <a:bodyPr/>
          <a:lstStyle/>
          <a:p>
            <a:pPr algn="l"/>
            <a:r>
              <a:rPr lang="en-US" smtClean="0"/>
              <a:t>Nama: Dimas Harsono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Tema 1: “Pengembangan situs kumpulan tugas akhir atau skripsi untuk mengembangkan dan sharing daya tahu mahasiswa dan dosen, serta mengurangi kasus plagiarisme se Indonesia”</a:t>
            </a:r>
          </a:p>
          <a:p>
            <a:r>
              <a:rPr lang="en-US" smtClean="0"/>
              <a:t>Cakupan:</a:t>
            </a:r>
            <a:endParaRPr lang="en-US"/>
          </a:p>
          <a:p>
            <a:pPr lvl="1"/>
            <a:r>
              <a:rPr lang="en-US" smtClean="0"/>
              <a:t>Mengurangi Plagiarisme</a:t>
            </a:r>
          </a:p>
          <a:p>
            <a:pPr lvl="1"/>
            <a:r>
              <a:rPr lang="en-US" smtClean="0"/>
              <a:t>Mengembangkan sharing daya tahu mahasiswa dan dosen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847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Nama: Dimas Harsono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mtClean="0"/>
              <a:t>Tema 2: “Mengembangkan sistem “Student Advisor” otomatis sebagai penunjang pembelajaran di UPJ”</a:t>
            </a:r>
          </a:p>
          <a:p>
            <a:r>
              <a:rPr lang="en-US" smtClean="0"/>
              <a:t>Cakupan:</a:t>
            </a:r>
          </a:p>
          <a:p>
            <a:pPr lvl="1"/>
            <a:r>
              <a:rPr lang="en-US" smtClean="0"/>
              <a:t>Tugas-tugas dan waktunya (Telat/Lupa/Hilang/Tidak Tahu)</a:t>
            </a:r>
          </a:p>
          <a:p>
            <a:pPr lvl="1"/>
            <a:r>
              <a:rPr lang="en-US" smtClean="0"/>
              <a:t>Jadwal Kuliah (Biar ga bangunin temen malem2, Bentrok)</a:t>
            </a:r>
          </a:p>
          <a:p>
            <a:pPr lvl="1"/>
            <a:r>
              <a:rPr lang="en-US" smtClean="0"/>
              <a:t>Kehadiran Dosen (Biar ga capek2 datang ke kampus eh dosennya ngga adaa)</a:t>
            </a:r>
          </a:p>
          <a:p>
            <a:pPr lvl="1"/>
            <a:r>
              <a:rPr lang="en-US" smtClean="0"/>
              <a:t>Nilai (Spesifikasi Nilai, Monitoring, Peluang perbaikan, persiapan remedial)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Materi kuliah (link ke ocw)</a:t>
            </a:r>
          </a:p>
          <a:p>
            <a:pPr lvl="1"/>
            <a:r>
              <a:rPr lang="en-US" smtClean="0"/>
              <a:t>Reminder</a:t>
            </a:r>
          </a:p>
          <a:p>
            <a:pPr lvl="1"/>
            <a:r>
              <a:rPr lang="en-US" smtClean="0"/>
              <a:t>SED</a:t>
            </a:r>
            <a:endParaRPr lang="en-US"/>
          </a:p>
          <a:p>
            <a:r>
              <a:rPr lang="en-US" smtClean="0"/>
              <a:t>Judul: “Mengembangkan sistem informasi “SA” sebagai alat penunjang peningkatan efektifitas waktu dalam pembelajaran mahasiswa di UPJ”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815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Nama: Maria Ananda Gita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mtClean="0"/>
              <a:t>Tema  : mengembangkan </a:t>
            </a:r>
            <a:r>
              <a:rPr lang="en-US" u="sng" smtClean="0"/>
              <a:t>modul profile dosen </a:t>
            </a:r>
            <a:r>
              <a:rPr lang="en-US" smtClean="0"/>
              <a:t>dalam sisfo kampus universitas pembangunan jaya</a:t>
            </a:r>
          </a:p>
          <a:p>
            <a:r>
              <a:rPr lang="en-US" smtClean="0"/>
              <a:t>Cakupan :</a:t>
            </a:r>
          </a:p>
          <a:p>
            <a:pPr marL="857250" lvl="1" indent="-457200"/>
            <a:r>
              <a:rPr lang="en-US" smtClean="0"/>
              <a:t>Sulit menempatkan dosen untuk </a:t>
            </a:r>
            <a:r>
              <a:rPr lang="en-US" u="sng" smtClean="0"/>
              <a:t>mengajar sesuai kompetensi</a:t>
            </a:r>
            <a:endParaRPr lang="en-US"/>
          </a:p>
          <a:p>
            <a:pPr marL="457200" indent="-457200"/>
            <a:r>
              <a:rPr lang="en-US" strike="sngStrike" smtClean="0"/>
              <a:t>Mengembangkan modul profil dosen untuk menempatkan dosen mengajar sesuai kompetensi </a:t>
            </a:r>
          </a:p>
          <a:p>
            <a:pPr marL="457200" indent="-457200"/>
            <a:r>
              <a:rPr lang="en-US" strike="sngStrike" smtClean="0"/>
              <a:t>Mengembangkan modul profil dosen dalam pemanfaatan penentuan kompetensi pengajaran</a:t>
            </a:r>
          </a:p>
          <a:p>
            <a:pPr marL="457200" indent="-457200"/>
            <a:r>
              <a:rPr lang="en-US" smtClean="0"/>
              <a:t>Mengembangkan modul profil dosen sebagai penunjang penentuan pengajar sesuai kompetensi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160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Nama : Willy Andika S.kom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mtClean="0"/>
              <a:t>Tema 1:”pengembangan “Questionaire Engine” sebagai media survey dalam berbagai aspek atau bagian di UPJ”</a:t>
            </a:r>
          </a:p>
          <a:p>
            <a:r>
              <a:rPr lang="en-US" smtClean="0"/>
              <a:t>Cakupan:</a:t>
            </a:r>
          </a:p>
          <a:p>
            <a:pPr lvl="1"/>
            <a:r>
              <a:rPr lang="en-US" smtClean="0"/>
              <a:t>Penghematan kertas (low operational cost)</a:t>
            </a:r>
          </a:p>
          <a:p>
            <a:pPr lvl="1"/>
            <a:r>
              <a:rPr lang="en-US" strike="sngStrike" smtClean="0"/>
              <a:t>Efisiensi waktu</a:t>
            </a:r>
          </a:p>
          <a:p>
            <a:pPr lvl="1"/>
            <a:r>
              <a:rPr lang="en-US" smtClean="0"/>
              <a:t>Rekap dengan mudah (quick count)</a:t>
            </a:r>
          </a:p>
          <a:p>
            <a:pPr lvl="1"/>
            <a:r>
              <a:rPr lang="en-US" smtClean="0"/>
              <a:t>Pemilihan daftar pertanyaan (customizable)</a:t>
            </a:r>
          </a:p>
          <a:p>
            <a:pPr lvl="1"/>
            <a:r>
              <a:rPr lang="en-US" smtClean="0"/>
              <a:t>Bisa local area network (</a:t>
            </a:r>
            <a:r>
              <a:rPr lang="en-US"/>
              <a:t>customizable</a:t>
            </a:r>
            <a:r>
              <a:rPr lang="en-US" smtClean="0"/>
              <a:t>)</a:t>
            </a:r>
          </a:p>
          <a:p>
            <a:pPr lvl="1"/>
            <a:r>
              <a:rPr lang="en-US" smtClean="0"/>
              <a:t>Pembuatan kuisioner lebih cepat (</a:t>
            </a:r>
            <a:r>
              <a:rPr lang="en-US"/>
              <a:t>customizable</a:t>
            </a:r>
            <a:r>
              <a:rPr lang="en-US" smtClean="0"/>
              <a:t>)</a:t>
            </a:r>
          </a:p>
          <a:p>
            <a:pPr lvl="1"/>
            <a:r>
              <a:rPr lang="en-US" smtClean="0"/>
              <a:t>Bisa melihat perbandingan antar kuisioner dari waktu kewaktu (sebagai penunjang keputusan)</a:t>
            </a:r>
          </a:p>
          <a:p>
            <a:r>
              <a:rPr lang="en-US" smtClean="0"/>
              <a:t>Judul:</a:t>
            </a:r>
          </a:p>
          <a:p>
            <a:pPr lvl="1"/>
            <a:r>
              <a:rPr lang="en-US" smtClean="0"/>
              <a:t>“pengembangan “Quistionaire Engine” sebagai media survey di upj secara Quick Count, Customizable, dan sebagai penunjang pengambilan keputusan”</a:t>
            </a:r>
          </a:p>
          <a:p>
            <a:pPr lvl="1"/>
            <a:r>
              <a:rPr lang="en-US" sz="2900" smtClean="0"/>
              <a:t>“</a:t>
            </a:r>
            <a:r>
              <a:rPr lang="en-US" sz="2900"/>
              <a:t>pengembangan “</a:t>
            </a:r>
            <a:r>
              <a:rPr lang="en-US" sz="2900">
                <a:solidFill>
                  <a:srgbClr val="FF0000"/>
                </a:solidFill>
              </a:rPr>
              <a:t>Quistionaire Engine</a:t>
            </a:r>
            <a:r>
              <a:rPr lang="en-US" sz="2900"/>
              <a:t>” sebagai </a:t>
            </a:r>
            <a:r>
              <a:rPr lang="en-US" sz="2900">
                <a:solidFill>
                  <a:srgbClr val="FF0000"/>
                </a:solidFill>
              </a:rPr>
              <a:t>media survey </a:t>
            </a:r>
            <a:r>
              <a:rPr lang="en-US" sz="2900"/>
              <a:t>di upj </a:t>
            </a:r>
            <a:r>
              <a:rPr lang="en-US" sz="2900" smtClean="0"/>
              <a:t>yang mendukung </a:t>
            </a:r>
            <a:r>
              <a:rPr lang="en-US" sz="2900">
                <a:solidFill>
                  <a:srgbClr val="FF0000"/>
                </a:solidFill>
              </a:rPr>
              <a:t>Quick Count</a:t>
            </a:r>
            <a:r>
              <a:rPr lang="en-US" sz="2900"/>
              <a:t>,</a:t>
            </a:r>
            <a:r>
              <a:rPr lang="en-US" sz="2900">
                <a:solidFill>
                  <a:srgbClr val="FF0000"/>
                </a:solidFill>
              </a:rPr>
              <a:t> Customizable</a:t>
            </a:r>
            <a:r>
              <a:rPr lang="en-US" sz="2900"/>
              <a:t>, dan </a:t>
            </a:r>
            <a:r>
              <a:rPr lang="en-US" sz="2900" smtClean="0">
                <a:solidFill>
                  <a:srgbClr val="FF0000"/>
                </a:solidFill>
              </a:rPr>
              <a:t>pengambilan </a:t>
            </a:r>
            <a:r>
              <a:rPr lang="en-US" sz="2900">
                <a:solidFill>
                  <a:srgbClr val="FF0000"/>
                </a:solidFill>
              </a:rPr>
              <a:t>keputusan</a:t>
            </a:r>
            <a:r>
              <a:rPr lang="en-US" sz="2900"/>
              <a:t>”</a:t>
            </a:r>
            <a:endParaRPr lang="en-US"/>
          </a:p>
          <a:p>
            <a:endParaRPr lang="en-US" smtClean="0"/>
          </a:p>
          <a:p>
            <a:pPr lvl="1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30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Nama : Prof. DR. Willy Andika S.kom M.kom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mtClean="0"/>
              <a:t>Tema 2:”mengembangkan aplikasi “E-Learning” sebagai media pembelajaran dan sharing knowledge di skala universitas”</a:t>
            </a:r>
          </a:p>
          <a:p>
            <a:r>
              <a:rPr lang="en-US" smtClean="0"/>
              <a:t>Cakupan:</a:t>
            </a:r>
          </a:p>
          <a:p>
            <a:pPr lvl="1"/>
            <a:r>
              <a:rPr lang="en-US" strike="sngStrike" smtClean="0"/>
              <a:t>Menambah variasi ”pengembangan TIK” dalam belajar mengajar</a:t>
            </a:r>
          </a:p>
          <a:p>
            <a:pPr lvl="1"/>
            <a:r>
              <a:rPr lang="en-US" smtClean="0"/>
              <a:t>Menambah variasi dalam belajar mengajar sebagai upaya adaptasi terhadap perkembangan tik (variasi belajar mengajar, adaptasi terhadap perkembangan tik)</a:t>
            </a:r>
          </a:p>
          <a:p>
            <a:pPr lvl="1"/>
            <a:r>
              <a:rPr lang="en-US" smtClean="0"/>
              <a:t>Ketersediaan </a:t>
            </a:r>
            <a:r>
              <a:rPr lang="en-US" smtClean="0">
                <a:solidFill>
                  <a:srgbClr val="FF0000"/>
                </a:solidFill>
              </a:rPr>
              <a:t>materi, waktu, </a:t>
            </a:r>
            <a:r>
              <a:rPr lang="en-US" smtClean="0"/>
              <a:t>akses terhadap pengetahuan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Sharing file dan knowledge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Diskusi online</a:t>
            </a:r>
          </a:p>
          <a:p>
            <a:r>
              <a:rPr lang="en-US" smtClean="0"/>
              <a:t>Judul:</a:t>
            </a:r>
          </a:p>
          <a:p>
            <a:pPr lvl="1"/>
            <a:r>
              <a:rPr lang="en-US" strike="sngStrike" smtClean="0"/>
              <a:t>“Mengembangkan Aplikasi “E-learning” Sebagai Variasi Media Pembelajaran” </a:t>
            </a:r>
          </a:p>
          <a:p>
            <a:pPr lvl="1"/>
            <a:r>
              <a:rPr lang="en-US" strike="sngStrike" smtClean="0"/>
              <a:t>“Mengembangkan Aplikasi “E-learning” Sebagai Adaptasi Terhadap Perkembangan TIK”</a:t>
            </a:r>
          </a:p>
          <a:p>
            <a:pPr lvl="1"/>
            <a:r>
              <a:rPr lang="en-US" strike="sngStrike" smtClean="0"/>
              <a:t>“Mengembangkan Aplikasi “E-learning” Sebagai Variasi Media Pembelajaran Yang Mengadopsi Perkembangan TIK”</a:t>
            </a:r>
          </a:p>
          <a:p>
            <a:pPr lvl="1"/>
            <a:r>
              <a:rPr lang="en-US" sz="3300"/>
              <a:t>“mengembangkan aplikasi “</a:t>
            </a:r>
            <a:r>
              <a:rPr lang="en-US" sz="3300">
                <a:solidFill>
                  <a:schemeClr val="accent1"/>
                </a:solidFill>
              </a:rPr>
              <a:t>E-Learning</a:t>
            </a:r>
            <a:r>
              <a:rPr lang="en-US" sz="3300"/>
              <a:t>” sebagai </a:t>
            </a:r>
            <a:r>
              <a:rPr lang="en-US" sz="3300">
                <a:solidFill>
                  <a:schemeClr val="accent1"/>
                </a:solidFill>
              </a:rPr>
              <a:t>variasi media </a:t>
            </a:r>
            <a:r>
              <a:rPr lang="en-US" sz="3300" smtClean="0">
                <a:solidFill>
                  <a:schemeClr val="accent1"/>
                </a:solidFill>
              </a:rPr>
              <a:t>pembelajaran </a:t>
            </a:r>
            <a:r>
              <a:rPr lang="en-US" sz="3300" smtClean="0"/>
              <a:t>yang memberikan </a:t>
            </a:r>
            <a:r>
              <a:rPr lang="en-US" sz="3300" smtClean="0">
                <a:solidFill>
                  <a:schemeClr val="accent1"/>
                </a:solidFill>
              </a:rPr>
              <a:t>ketersediaan akses terhadap pengetahuan</a:t>
            </a:r>
            <a:r>
              <a:rPr lang="en-US" sz="3300" smtClean="0"/>
              <a:t>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82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44334</TotalTime>
  <Words>1605</Words>
  <Application>Microsoft Office PowerPoint</Application>
  <PresentationFormat>On-screen Show (4:3)</PresentationFormat>
  <Paragraphs>219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Metode Riset Sistem Informasi</vt:lpstr>
      <vt:lpstr>Tujuan Pertemuan</vt:lpstr>
      <vt:lpstr>Nama: Syarifah Inayah Djindan  </vt:lpstr>
      <vt:lpstr>Nama: Syarifah Inayah Djindan</vt:lpstr>
      <vt:lpstr>Nama: Dimas Harsono</vt:lpstr>
      <vt:lpstr>Nama: Dimas Harsono </vt:lpstr>
      <vt:lpstr>Nama: Maria Ananda Gita</vt:lpstr>
      <vt:lpstr>Nama : Willy Andika S.kom</vt:lpstr>
      <vt:lpstr>Nama : Prof. DR. Willy Andika S.kom M.kom</vt:lpstr>
      <vt:lpstr>Nama: Karel Herman S. S.kom </vt:lpstr>
      <vt:lpstr>Nama: Karel Herman S. S.kom </vt:lpstr>
      <vt:lpstr>See You Next Session</vt:lpstr>
      <vt:lpstr>Pemilihan Tema dan Judul Riset untuk Tugas Akhir/Skripsi Mahasiswa </vt:lpstr>
      <vt:lpstr>Pemilihan Tema dan Judul Riset untuk Tugas Akhir/Skripsi Mahasiswa</vt:lpstr>
      <vt:lpstr>Pemilihan Tema dan Judul Riset untuk Tugas Akhir/Skripsi Mahasiswa</vt:lpstr>
      <vt:lpstr>Pemilihan Tema dan Judul Riset untuk Tugas Akhir/Skripsi Mahasiswa</vt:lpstr>
      <vt:lpstr>Tips</vt:lpstr>
      <vt:lpstr>Tips - Identifikasi Masalah</vt:lpstr>
      <vt:lpstr>Tips - Identifikasi Masalah</vt:lpstr>
      <vt:lpstr>Referensi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Pemrograman &amp; Struktur Data</dc:title>
  <dc:creator>Augury</dc:creator>
  <cp:lastModifiedBy>Augury El Rayeb</cp:lastModifiedBy>
  <cp:revision>292</cp:revision>
  <dcterms:created xsi:type="dcterms:W3CDTF">2011-08-04T03:20:05Z</dcterms:created>
  <dcterms:modified xsi:type="dcterms:W3CDTF">2015-04-01T08:33:19Z</dcterms:modified>
</cp:coreProperties>
</file>