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06" r:id="rId4"/>
    <p:sldId id="313" r:id="rId5"/>
    <p:sldId id="307" r:id="rId6"/>
    <p:sldId id="308" r:id="rId7"/>
    <p:sldId id="310" r:id="rId8"/>
    <p:sldId id="309" r:id="rId9"/>
    <p:sldId id="315" r:id="rId10"/>
    <p:sldId id="314" r:id="rId11"/>
    <p:sldId id="316" r:id="rId12"/>
    <p:sldId id="317" r:id="rId13"/>
    <p:sldId id="318" r:id="rId14"/>
    <p:sldId id="319" r:id="rId15"/>
    <p:sldId id="311" r:id="rId16"/>
    <p:sldId id="312" r:id="rId17"/>
    <p:sldId id="320" r:id="rId18"/>
    <p:sldId id="264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0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94671" autoAdjust="0"/>
  </p:normalViewPr>
  <p:slideViewPr>
    <p:cSldViewPr>
      <p:cViewPr varScale="1">
        <p:scale>
          <a:sx n="67" d="100"/>
          <a:sy n="67" d="100"/>
        </p:scale>
        <p:origin x="13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56524A2-1DDE-4CC8-AD9C-EA4094C56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romisatriawahono.net/category/research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Metode Riset Sistem Informasi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1</a:t>
            </a:r>
          </a:p>
          <a:p>
            <a:r>
              <a:rPr lang="en-US" sz="1800"/>
              <a:t>Pengenalan  riset di bidang Sistem </a:t>
            </a:r>
            <a:r>
              <a:rPr lang="en-US" sz="1800" smtClean="0"/>
              <a:t>Informasi dan tahapan (proses) riset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Proses Riset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Proses riset </a:t>
            </a:r>
            <a:r>
              <a:rPr lang="en-US" b="1" smtClean="0"/>
              <a:t>sequential</a:t>
            </a:r>
            <a:r>
              <a:rPr lang="en-US" smtClean="0"/>
              <a:t>: systematic </a:t>
            </a:r>
            <a:r>
              <a:rPr lang="en-US"/>
              <a:t>process model </a:t>
            </a:r>
            <a:r>
              <a:rPr lang="en-US" smtClean="0"/>
              <a:t>oleh Sharp </a:t>
            </a:r>
            <a:r>
              <a:rPr lang="en-US"/>
              <a:t>et al. (2002: 17</a:t>
            </a:r>
            <a:r>
              <a:rPr lang="en-US" smtClean="0"/>
              <a:t>)  terdiri dari: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Identifikasi area studi secara luas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Memilih topik riset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Tentukan pendekatan yang akan digunakan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Rencanakan bagaimana riset akan dilakukan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Mengumpulkan data dan informasi.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Analisa dan interpretasi data-data yang sudah dikumpulkan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Sajikan hasil dan temuan.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09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Proses Riset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Proses riset </a:t>
            </a:r>
            <a:r>
              <a:rPr lang="en-US" b="1" smtClean="0"/>
              <a:t>generalised</a:t>
            </a:r>
            <a:r>
              <a:rPr lang="en-US" smtClean="0"/>
              <a:t> identik dengan proses sequential, dimana aktifitas dilaksanakan secara berurutan.</a:t>
            </a:r>
          </a:p>
          <a:p>
            <a:r>
              <a:rPr lang="en-US" smtClean="0"/>
              <a:t>Pada proses </a:t>
            </a:r>
            <a:r>
              <a:rPr lang="en-US"/>
              <a:t>riset </a:t>
            </a:r>
            <a:r>
              <a:rPr lang="en-US" b="1" smtClean="0"/>
              <a:t>generalised</a:t>
            </a:r>
            <a:r>
              <a:rPr lang="en-US" smtClean="0"/>
              <a:t> </a:t>
            </a:r>
            <a:r>
              <a:rPr lang="en-US" smtClean="0">
                <a:solidFill>
                  <a:schemeClr val="tx2"/>
                </a:solidFill>
              </a:rPr>
              <a:t>dimungkinkan untuk tidak memakai salah satu atau beberapa aktifitas</a:t>
            </a:r>
            <a:r>
              <a:rPr lang="en-US" smtClean="0"/>
              <a:t>, tergantung pada sifat risetnya.</a:t>
            </a:r>
          </a:p>
          <a:p>
            <a:r>
              <a:rPr lang="en-US" smtClean="0"/>
              <a:t>Dengan demikian proses riset generalised tiap-tiap riset mungkin akan memiliki tahapan aktifitas yang berbeda.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671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Proses Riset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Proses riset </a:t>
            </a:r>
            <a:r>
              <a:rPr lang="en-US" b="1" smtClean="0"/>
              <a:t>circulatory</a:t>
            </a:r>
            <a:r>
              <a:rPr lang="en-US" smtClean="0"/>
              <a:t> memungkinkan setiap riset hanya bagian dari siklus penemuan dan penyelidikan yang terus menerus (circular).</a:t>
            </a:r>
          </a:p>
          <a:p>
            <a:r>
              <a:rPr lang="en-US"/>
              <a:t>Cukup sering, penelitian akan </a:t>
            </a:r>
            <a:r>
              <a:rPr lang="en-US" smtClean="0"/>
              <a:t>mengungkap lebih </a:t>
            </a:r>
            <a:r>
              <a:rPr lang="en-US"/>
              <a:t>banyak pertanyaan daripada jawaban dan, karenanya, </a:t>
            </a:r>
            <a:r>
              <a:rPr lang="en-US" b="1"/>
              <a:t>proses penelitian dapat </a:t>
            </a:r>
            <a:r>
              <a:rPr lang="en-US" b="1" smtClean="0"/>
              <a:t>dimulai lagi (dari tahap sebelumnya)</a:t>
            </a:r>
            <a:r>
              <a:rPr lang="en-US" smtClean="0"/>
              <a:t> dengan </a:t>
            </a:r>
            <a:r>
              <a:rPr lang="en-US"/>
              <a:t>mencoba untuk menjawab pertanyaan-pertanyaan </a:t>
            </a:r>
            <a:r>
              <a:rPr lang="en-US" smtClean="0"/>
              <a:t>yang baru </a:t>
            </a:r>
            <a:r>
              <a:rPr lang="en-US"/>
              <a:t>ditemukan.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8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Proses Riset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Proses riset </a:t>
            </a:r>
            <a:r>
              <a:rPr lang="en-US" b="1" smtClean="0"/>
              <a:t>evolutionary</a:t>
            </a:r>
            <a:r>
              <a:rPr lang="en-US" smtClean="0"/>
              <a:t> mengambil </a:t>
            </a:r>
            <a:r>
              <a:rPr lang="en-US"/>
              <a:t>interpretasi </a:t>
            </a:r>
            <a:r>
              <a:rPr lang="en-US" smtClean="0"/>
              <a:t>circulatory </a:t>
            </a:r>
            <a:r>
              <a:rPr lang="en-US"/>
              <a:t>satu langkah lebih jauh dan mengakui bahwa </a:t>
            </a:r>
            <a:r>
              <a:rPr lang="en-US" smtClean="0"/>
              <a:t>riset harus </a:t>
            </a:r>
            <a:r>
              <a:rPr lang="en-US"/>
              <a:t>berkembang dan berubah dari waktu ke waktu, </a:t>
            </a:r>
            <a:r>
              <a:rPr lang="en-US" b="1" smtClean="0"/>
              <a:t>tidak harus mengikuti pola circulatory yang </a:t>
            </a:r>
            <a:r>
              <a:rPr lang="en-US" b="1"/>
              <a:t>ditentukan atau mengulangi bentuk yang sama </a:t>
            </a:r>
            <a:r>
              <a:rPr lang="en-US" b="1" smtClean="0"/>
              <a:t>dalam analisis </a:t>
            </a:r>
            <a:r>
              <a:rPr lang="en-US" b="1"/>
              <a:t>dan interpretasi</a:t>
            </a:r>
            <a:r>
              <a:rPr lang="en-US"/>
              <a:t> yang </a:t>
            </a:r>
            <a:r>
              <a:rPr lang="en-US" smtClean="0"/>
              <a:t>sudah dilakukan </a:t>
            </a:r>
            <a:r>
              <a:rPr lang="en-US"/>
              <a:t>sebelumnya.</a:t>
            </a:r>
          </a:p>
          <a:p>
            <a:r>
              <a:rPr lang="en-US" smtClean="0"/>
              <a:t>Capaian riset dari tiap evolusi menentukan apakah riset selanjutnya maju ke tahap berikutnya atau kembali ke tahap sebelumnya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Proses </a:t>
            </a:r>
            <a:r>
              <a:rPr lang="en-US"/>
              <a:t>Riset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/>
              <a:t>Contoh Proses Riset yang lebih tepat didefinisikan oleh </a:t>
            </a:r>
            <a:r>
              <a:rPr lang="en-US" b="1"/>
              <a:t>Orna and Stevens (</a:t>
            </a:r>
            <a:r>
              <a:rPr lang="en-US" b="1" smtClean="0"/>
              <a:t>1995)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3048000"/>
            <a:ext cx="4876801" cy="32622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895973"/>
            <a:ext cx="1290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sz="1400" i="1" smtClean="0"/>
              <a:t>(Dawson,2009)</a:t>
            </a:r>
            <a:endParaRPr lang="en-US" sz="1400" i="1"/>
          </a:p>
        </p:txBody>
      </p:sp>
      <p:sp>
        <p:nvSpPr>
          <p:cNvPr id="9" name="TextBox 8"/>
          <p:cNvSpPr txBox="1"/>
          <p:nvPr/>
        </p:nvSpPr>
        <p:spPr>
          <a:xfrm>
            <a:off x="457200" y="238702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Mereka </a:t>
            </a:r>
            <a:r>
              <a:rPr lang="en-US" sz="1600" smtClean="0"/>
              <a:t>(</a:t>
            </a:r>
            <a:r>
              <a:rPr lang="en-US" sz="1600" b="1"/>
              <a:t>Orna and Stevens </a:t>
            </a:r>
            <a:r>
              <a:rPr lang="en-US" sz="1600" smtClean="0"/>
              <a:t>) mendefinisikan bahwa suatu proses </a:t>
            </a:r>
            <a:r>
              <a:rPr lang="en-US" sz="1600" b="1" smtClean="0"/>
              <a:t>circulatory</a:t>
            </a:r>
            <a:r>
              <a:rPr lang="en-US" sz="1600" smtClean="0"/>
              <a:t> pada </a:t>
            </a:r>
            <a:r>
              <a:rPr lang="en-US" sz="1600" b="1" smtClean="0"/>
              <a:t>level/tingkatan atas</a:t>
            </a:r>
            <a:r>
              <a:rPr lang="en-US" sz="1600" smtClean="0"/>
              <a:t> dan </a:t>
            </a:r>
            <a:r>
              <a:rPr lang="en-US" sz="1600" b="1" smtClean="0"/>
              <a:t>evolutionary</a:t>
            </a:r>
            <a:r>
              <a:rPr lang="en-US" sz="1600" smtClean="0"/>
              <a:t> berada </a:t>
            </a:r>
            <a:r>
              <a:rPr lang="en-US" sz="1600" b="1" smtClean="0"/>
              <a:t>di dalam </a:t>
            </a:r>
            <a:r>
              <a:rPr lang="en-US" sz="1600" b="1"/>
              <a:t>tahap </a:t>
            </a:r>
            <a:r>
              <a:rPr lang="en-US" sz="1600" b="1" smtClean="0"/>
              <a:t>pencarian/investigasi </a:t>
            </a:r>
            <a:r>
              <a:rPr lang="en-US" sz="1600" b="1"/>
              <a:t>utama </a:t>
            </a:r>
            <a:r>
              <a:rPr lang="en-US" sz="1600"/>
              <a:t>dari </a:t>
            </a:r>
            <a:r>
              <a:rPr lang="en-US" sz="1600" smtClean="0"/>
              <a:t>proses riset</a:t>
            </a:r>
            <a:endParaRPr lang="en-US" sz="1600"/>
          </a:p>
        </p:txBody>
      </p:sp>
      <p:sp>
        <p:nvSpPr>
          <p:cNvPr id="11" name="Rectangle 10"/>
          <p:cNvSpPr/>
          <p:nvPr/>
        </p:nvSpPr>
        <p:spPr>
          <a:xfrm>
            <a:off x="5945931" y="3117345"/>
            <a:ext cx="296946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/>
              <a:t>Riset </a:t>
            </a:r>
            <a:r>
              <a:rPr lang="en-US" sz="1600" b="1" smtClean="0"/>
              <a:t>Circulatory</a:t>
            </a:r>
            <a:r>
              <a:rPr lang="en-US" sz="1600" smtClean="0"/>
              <a:t> ditunjukkan di pojok kiri atas (</a:t>
            </a:r>
            <a:r>
              <a:rPr lang="en-US" sz="1600" i="1" smtClean="0"/>
              <a:t>define the search</a:t>
            </a:r>
            <a:r>
              <a:rPr lang="en-US" sz="1600" smtClean="0"/>
              <a:t>) </a:t>
            </a:r>
          </a:p>
          <a:p>
            <a:endParaRPr lang="en-US" sz="1600"/>
          </a:p>
          <a:p>
            <a:r>
              <a:rPr lang="en-US" sz="1600" smtClean="0"/>
              <a:t>Disini </a:t>
            </a:r>
            <a:r>
              <a:rPr lang="en-US" sz="1600"/>
              <a:t>(</a:t>
            </a:r>
            <a:r>
              <a:rPr lang="en-US" sz="1600" i="1"/>
              <a:t>define the search</a:t>
            </a:r>
            <a:r>
              <a:rPr lang="en-US" sz="1600"/>
              <a:t>) </a:t>
            </a:r>
            <a:r>
              <a:rPr lang="en-US" sz="1600" smtClean="0"/>
              <a:t>dilakukan identifikasi untuk menjawab pertanyaan-pertanyaan berikut:</a:t>
            </a:r>
            <a:endParaRPr lang="en-US" sz="160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600" b="1" smtClean="0"/>
              <a:t>‘</a:t>
            </a:r>
            <a:r>
              <a:rPr lang="en-US" sz="1600" b="1"/>
              <a:t>What am I looking for?’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600" b="1" smtClean="0"/>
              <a:t>‘</a:t>
            </a:r>
            <a:r>
              <a:rPr lang="en-US" sz="1600" b="1"/>
              <a:t>Why am I looking for it?’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600" b="1" smtClean="0"/>
              <a:t>‘</a:t>
            </a:r>
            <a:r>
              <a:rPr lang="en-US" sz="1600" b="1"/>
              <a:t>How shall I set about it?’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600" b="1" smtClean="0"/>
              <a:t>‘</a:t>
            </a:r>
            <a:r>
              <a:rPr lang="en-US" sz="1600" b="1"/>
              <a:t>Where shall I start looking?’</a:t>
            </a:r>
          </a:p>
        </p:txBody>
      </p:sp>
    </p:spTree>
    <p:extLst>
      <p:ext uri="{BB962C8B-B14F-4D97-AF65-F5344CB8AC3E}">
        <p14:creationId xmlns:p14="http://schemas.microsoft.com/office/powerpoint/2010/main" val="39077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Tahapan </a:t>
            </a:r>
            <a:r>
              <a:rPr lang="en-US" smtClean="0"/>
              <a:t>Penelitian (Riset)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Tahapan penelitian sebenarnya hanya ada empat:</a:t>
            </a:r>
          </a:p>
          <a:p>
            <a:pPr lvl="1"/>
            <a:r>
              <a:rPr lang="en-US"/>
              <a:t>Identifikasi (Penemuan) Masalah</a:t>
            </a:r>
          </a:p>
          <a:p>
            <a:pPr lvl="1"/>
            <a:r>
              <a:rPr lang="en-US"/>
              <a:t>Perumusan Hipotesis</a:t>
            </a:r>
          </a:p>
          <a:p>
            <a:pPr lvl="1"/>
            <a:r>
              <a:rPr lang="en-US"/>
              <a:t>Pengujian Hipotesis dan Analisis</a:t>
            </a:r>
          </a:p>
          <a:p>
            <a:pPr lvl="1"/>
            <a:r>
              <a:rPr lang="en-US"/>
              <a:t>Kesimpulan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Tahapan </a:t>
            </a:r>
            <a:r>
              <a:rPr lang="en-US"/>
              <a:t>Penelitian (Riset)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Tahapan penelitian sebenarnya hanya ada empat:</a:t>
            </a:r>
          </a:p>
          <a:p>
            <a:pPr lvl="1"/>
            <a:r>
              <a:rPr lang="en-US"/>
              <a:t>Identifikasi (Penemuan) Masalah</a:t>
            </a:r>
          </a:p>
          <a:p>
            <a:pPr lvl="1"/>
            <a:r>
              <a:rPr lang="en-US"/>
              <a:t>Perumusan Hipotesis</a:t>
            </a:r>
          </a:p>
          <a:p>
            <a:pPr lvl="1"/>
            <a:r>
              <a:rPr lang="en-US"/>
              <a:t>Pengujian Hipotesis dan Analisis</a:t>
            </a:r>
          </a:p>
          <a:p>
            <a:pPr lvl="1"/>
            <a:r>
              <a:rPr lang="en-US"/>
              <a:t>Kesimpulan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40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Susunan Tugas Akhir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Konversi Tahapan </a:t>
            </a:r>
            <a:r>
              <a:rPr lang="en-US" sz="2400" smtClean="0"/>
              <a:t>Penelitian </a:t>
            </a:r>
            <a:r>
              <a:rPr lang="en-US" sz="2400" smtClean="0"/>
              <a:t>ke dalam Susunan Tugas Akhir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3074" name="image495" descr="tugasakhir-tahapanpeneliti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173" y="2191437"/>
            <a:ext cx="6225654" cy="393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5984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Pemilihan Tema dan Judul Riset untuk Tugas Akhir/Skripsi Mahasiswa 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61999"/>
          </a:xfrm>
        </p:spPr>
        <p:txBody>
          <a:bodyPr>
            <a:noAutofit/>
          </a:bodyPr>
          <a:lstStyle/>
          <a:p>
            <a:r>
              <a:rPr lang="en-US" sz="1600" smtClean="0"/>
              <a:t>Tugas </a:t>
            </a:r>
            <a:r>
              <a:rPr lang="en-US" sz="1600"/>
              <a:t>akhir di beberapa bidang ilmu bisa tidak berbentuk penelitian, tapi hanya </a:t>
            </a:r>
            <a:r>
              <a:rPr lang="en-US" sz="1600"/>
              <a:t>berupa </a:t>
            </a:r>
            <a:r>
              <a:rPr lang="en-US" sz="1600" smtClean="0"/>
              <a:t>desain dan </a:t>
            </a:r>
            <a:r>
              <a:rPr lang="en-US" sz="1600"/>
              <a:t>produk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373312"/>
            <a:ext cx="4040188" cy="3951288"/>
          </a:xfrm>
        </p:spPr>
        <p:txBody>
          <a:bodyPr/>
          <a:lstStyle/>
          <a:p>
            <a:r>
              <a:rPr lang="en-US" smtClean="0"/>
              <a:t>Contoh Tema TA berupa Disain/Produk:</a:t>
            </a:r>
          </a:p>
          <a:p>
            <a:pPr lvl="1"/>
            <a:r>
              <a:rPr lang="en-US"/>
              <a:t>Desain Bangunan atau Mesin</a:t>
            </a:r>
          </a:p>
          <a:p>
            <a:pPr lvl="1"/>
            <a:r>
              <a:rPr lang="en-US"/>
              <a:t>Desain Sistem</a:t>
            </a:r>
          </a:p>
          <a:p>
            <a:pPr lvl="1"/>
            <a:r>
              <a:rPr lang="en-US"/>
              <a:t>Pengembangan Sistem Tanpa Didahului Identifikasi Masalah</a:t>
            </a:r>
          </a:p>
          <a:p>
            <a:pPr lvl="1"/>
            <a:r>
              <a:rPr lang="en-US"/>
              <a:t>Perencanaan </a:t>
            </a:r>
            <a:r>
              <a:rPr lang="en-US"/>
              <a:t>Strategis </a:t>
            </a:r>
            <a:r>
              <a:rPr lang="en-US" smtClean="0"/>
              <a:t>Bisnis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761998"/>
          </a:xfrm>
        </p:spPr>
        <p:txBody>
          <a:bodyPr>
            <a:noAutofit/>
          </a:bodyPr>
          <a:lstStyle/>
          <a:p>
            <a:r>
              <a:rPr lang="nn-NO" sz="1600" smtClean="0"/>
              <a:t>Beberapa </a:t>
            </a:r>
            <a:r>
              <a:rPr lang="nn-NO" sz="1600"/>
              <a:t>kegiatan </a:t>
            </a:r>
            <a:r>
              <a:rPr lang="nn-NO" sz="1600"/>
              <a:t>di </a:t>
            </a:r>
            <a:r>
              <a:rPr lang="nn-NO" sz="1600" smtClean="0"/>
              <a:t>bawah ini </a:t>
            </a:r>
            <a:r>
              <a:rPr lang="nn-NO" sz="1600"/>
              <a:t>bukan termasuk penelitian</a:t>
            </a:r>
            <a:endParaRPr lang="en-US" sz="160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73312"/>
            <a:ext cx="4041775" cy="3951288"/>
          </a:xfrm>
        </p:spPr>
        <p:txBody>
          <a:bodyPr>
            <a:normAutofit/>
          </a:bodyPr>
          <a:lstStyle/>
          <a:p>
            <a:r>
              <a:rPr lang="en-US" smtClean="0"/>
              <a:t>Contoh Judul TA yang bukan termasuk penelitian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situs portal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situs </a:t>
            </a:r>
            <a:r>
              <a:rPr lang="en-US" smtClean="0"/>
              <a:t>web </a:t>
            </a:r>
            <a:r>
              <a:rPr lang="en-US"/>
              <a:t>pribadi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sistem informasi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multimedia </a:t>
            </a:r>
            <a:r>
              <a:rPr lang="en-US" smtClean="0"/>
              <a:t>pembelajaran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63880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332930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mtClean="0"/>
              <a:t>Mahasiswa </a:t>
            </a:r>
            <a:r>
              <a:rPr lang="en-US"/>
              <a:t>m</a:t>
            </a:r>
            <a:r>
              <a:rPr lang="en-US" smtClean="0"/>
              <a:t>ampu menjelaskan </a:t>
            </a:r>
            <a:r>
              <a:rPr lang="en-US"/>
              <a:t>gambaran dan tahapan riset dibidang sistem informasi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Pemilihan Tema dan Judul Riset untuk Tugas Akhir/Skripsi Mahasiswa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Tugas Akhir Desain/produk </a:t>
            </a:r>
            <a:r>
              <a:rPr lang="en-US"/>
              <a:t>bisa menjadi penelitian ketika produk dibuat karena adanya “suatu masalah atau kebutuhan riil</a:t>
            </a:r>
            <a:r>
              <a:rPr lang="en-US"/>
              <a:t>”. </a:t>
            </a:r>
            <a:endParaRPr lang="en-US" smtClean="0"/>
          </a:p>
          <a:p>
            <a:r>
              <a:rPr lang="en-US" smtClean="0"/>
              <a:t>Tapi </a:t>
            </a:r>
            <a:r>
              <a:rPr lang="en-US"/>
              <a:t>jangan lupa, </a:t>
            </a:r>
            <a:r>
              <a:rPr lang="en-US" b="1"/>
              <a:t>produk </a:t>
            </a:r>
            <a:r>
              <a:rPr lang="en-US" b="1"/>
              <a:t>tersebut </a:t>
            </a:r>
            <a:r>
              <a:rPr lang="en-US" b="1" smtClean="0"/>
              <a:t>harus </a:t>
            </a:r>
            <a:r>
              <a:rPr lang="en-US" b="1"/>
              <a:t>diuji dengan beberapa parameter</a:t>
            </a:r>
            <a:r>
              <a:rPr lang="en-US"/>
              <a:t>, dan kemudian </a:t>
            </a:r>
            <a:r>
              <a:rPr lang="en-US" b="1"/>
              <a:t>dianalisa seberapa jauh terbukti bisa memecahkan masalah</a:t>
            </a:r>
            <a:r>
              <a:rPr lang="en-US"/>
              <a:t> yang disetting di </a:t>
            </a:r>
            <a:r>
              <a:rPr lang="en-US"/>
              <a:t>awal</a:t>
            </a:r>
            <a:r>
              <a:rPr lang="en-US" smtClean="0"/>
              <a:t>.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7675" y="533400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2352782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Pemilihan Tema dan Judul Riset untuk Tugas Akhir/Skripsi Mahasiswa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mtClean="0"/>
              <a:t>Contoh </a:t>
            </a:r>
            <a:r>
              <a:rPr lang="en-US"/>
              <a:t>pengembangan situs portal yang termasuk penelitian misalnya </a:t>
            </a:r>
            <a:r>
              <a:rPr lang="en-US"/>
              <a:t>dibawah</a:t>
            </a:r>
            <a:r>
              <a:rPr lang="en-US" smtClean="0"/>
              <a:t>:</a:t>
            </a:r>
          </a:p>
          <a:p>
            <a:pPr marL="1200150" lvl="1" indent="-742950">
              <a:buNone/>
            </a:pPr>
            <a:r>
              <a:rPr lang="en-US" b="1" smtClean="0"/>
              <a:t>Judul</a:t>
            </a:r>
            <a:r>
              <a:rPr lang="en-US"/>
              <a:t>: </a:t>
            </a:r>
            <a:r>
              <a:rPr lang="en-US" smtClean="0"/>
              <a:t>“Mengembangkan </a:t>
            </a:r>
            <a:r>
              <a:rPr lang="en-US"/>
              <a:t>Situs Portal Traffic Tinggi dengan Teknik Search Engine Optimization (</a:t>
            </a:r>
            <a:r>
              <a:rPr lang="en-US"/>
              <a:t>SEO</a:t>
            </a:r>
            <a:r>
              <a:rPr lang="en-US" smtClean="0"/>
              <a:t>)”</a:t>
            </a:r>
          </a:p>
          <a:p>
            <a:pPr marL="1200150" lvl="1" indent="-742950">
              <a:buNone/>
            </a:pPr>
            <a:endParaRPr lang="en-US"/>
          </a:p>
          <a:p>
            <a:pPr marL="457200" lvl="1" indent="0">
              <a:buNone/>
            </a:pPr>
            <a:r>
              <a:rPr lang="en-US" b="1" smtClean="0"/>
              <a:t>Identifikasi </a:t>
            </a:r>
            <a:r>
              <a:rPr lang="en-US" b="1"/>
              <a:t>Masalah</a:t>
            </a:r>
            <a:r>
              <a:rPr lang="en-US"/>
              <a:t>: Situs portal sepi pengunjung</a:t>
            </a:r>
          </a:p>
          <a:p>
            <a:pPr marL="457200" lvl="1" indent="0">
              <a:buNone/>
            </a:pPr>
            <a:r>
              <a:rPr lang="en-US" b="1" smtClean="0"/>
              <a:t>Perumusan </a:t>
            </a:r>
            <a:r>
              <a:rPr lang="en-US" b="1"/>
              <a:t>Hipotesis</a:t>
            </a:r>
            <a:r>
              <a:rPr lang="en-US"/>
              <a:t>: Teknik SEO dapat meningkatkan traffic situs</a:t>
            </a:r>
          </a:p>
          <a:p>
            <a:pPr marL="457200" lvl="1" indent="0">
              <a:buNone/>
            </a:pPr>
            <a:r>
              <a:rPr lang="en-US" b="1" smtClean="0"/>
              <a:t>Buat </a:t>
            </a:r>
            <a:r>
              <a:rPr lang="en-US" b="1"/>
              <a:t>Model atau Kerangka Konsep</a:t>
            </a:r>
            <a:r>
              <a:rPr lang="en-US"/>
              <a:t>: </a:t>
            </a:r>
            <a:r>
              <a:rPr lang="en-US" smtClean="0"/>
              <a:t>Lakukan </a:t>
            </a:r>
            <a:r>
              <a:rPr lang="en-US"/>
              <a:t>studi literatur tentang SEO dan rumuskan model serta teknik SEO yang tepat untuk situs portal yang sedang dibangun</a:t>
            </a:r>
          </a:p>
          <a:p>
            <a:pPr marL="457200" lvl="1" indent="0">
              <a:buNone/>
            </a:pPr>
            <a:r>
              <a:rPr lang="en-US" b="1" smtClean="0"/>
              <a:t>Pengujian </a:t>
            </a:r>
            <a:r>
              <a:rPr lang="en-US" b="1"/>
              <a:t>Hipotesis</a:t>
            </a:r>
            <a:r>
              <a:rPr lang="en-US"/>
              <a:t>: Terapkan model SEO yang sudah dibuat. Uji parameter dalam model SEO</a:t>
            </a:r>
          </a:p>
          <a:p>
            <a:pPr marL="457200" lvl="1" indent="0">
              <a:buNone/>
            </a:pPr>
            <a:r>
              <a:rPr lang="en-US" b="1" smtClean="0"/>
              <a:t>Analisa </a:t>
            </a:r>
            <a:r>
              <a:rPr lang="en-US" b="1"/>
              <a:t>Hasil Pengujian</a:t>
            </a:r>
            <a:r>
              <a:rPr lang="en-US"/>
              <a:t>: Terbukti bahwa model SEO kita kembangkan dapat meningkatkan traffic </a:t>
            </a:r>
            <a:r>
              <a:rPr lang="en-US"/>
              <a:t>situs </a:t>
            </a:r>
            <a:r>
              <a:rPr lang="en-US" smtClean="0"/>
              <a:t>portal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820867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179145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Pemilihan Tema dan Judul Riset untuk Tugas Akhir/Skripsi Mahasiswa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mtClean="0"/>
              <a:t>Contoh </a:t>
            </a:r>
            <a:r>
              <a:rPr lang="en-US"/>
              <a:t>p</a:t>
            </a:r>
            <a:r>
              <a:rPr lang="en-US" smtClean="0"/>
              <a:t>engembangan </a:t>
            </a:r>
            <a:r>
              <a:rPr lang="en-US"/>
              <a:t>multimedia pembelajaran yang berbasis </a:t>
            </a:r>
            <a:r>
              <a:rPr lang="en-US"/>
              <a:t>penelitian</a:t>
            </a:r>
            <a:r>
              <a:rPr lang="en-US" smtClean="0"/>
              <a:t> misalnya dibawah:</a:t>
            </a:r>
          </a:p>
          <a:p>
            <a:pPr marL="1200150" lvl="1" indent="-742950">
              <a:buNone/>
            </a:pPr>
            <a:r>
              <a:rPr lang="en-US" b="1" smtClean="0"/>
              <a:t>Judul</a:t>
            </a:r>
            <a:r>
              <a:rPr lang="en-US"/>
              <a:t>: “Multimedia pembelajaran Berbasis “Real Constructivisme” untuk Mata Kuliah Bahasa Formal dan </a:t>
            </a:r>
            <a:r>
              <a:rPr lang="en-US"/>
              <a:t>Automata</a:t>
            </a:r>
            <a:r>
              <a:rPr lang="en-US" smtClean="0"/>
              <a:t>”</a:t>
            </a:r>
          </a:p>
          <a:p>
            <a:pPr marL="1200150" lvl="1" indent="-742950">
              <a:buNone/>
            </a:pPr>
            <a:endParaRPr lang="en-US"/>
          </a:p>
          <a:p>
            <a:pPr marL="457200" lvl="1" indent="0">
              <a:buNone/>
            </a:pPr>
            <a:r>
              <a:rPr lang="en-US" b="1" smtClean="0"/>
              <a:t>Identifikasi Masalah</a:t>
            </a:r>
            <a:r>
              <a:rPr lang="en-US"/>
              <a:t>: </a:t>
            </a:r>
            <a:r>
              <a:rPr lang="en-US"/>
              <a:t>Mata Kuliah Bahasa Formal dan Automata sulit dipahamkan ke siswa dengan sistem kuliah konvensional, harus ditempuh teknik baru untuk memahamkan </a:t>
            </a:r>
            <a:r>
              <a:rPr lang="en-US"/>
              <a:t>ke </a:t>
            </a:r>
            <a:r>
              <a:rPr lang="en-US" smtClean="0"/>
              <a:t>siswa.</a:t>
            </a:r>
          </a:p>
          <a:p>
            <a:pPr marL="457200" lvl="1" indent="0">
              <a:buNone/>
            </a:pPr>
            <a:r>
              <a:rPr lang="en-US" b="1" smtClean="0"/>
              <a:t>Perumusan Hipotesis</a:t>
            </a:r>
            <a:r>
              <a:rPr lang="en-US"/>
              <a:t>: Multimedia pembelajaran  harus dibuat </a:t>
            </a:r>
            <a:r>
              <a:rPr lang="en-US"/>
              <a:t>berdasarkan </a:t>
            </a:r>
            <a:r>
              <a:rPr lang="en-US" smtClean="0"/>
              <a:t>teori </a:t>
            </a:r>
            <a:r>
              <a:rPr lang="en-US"/>
              <a:t>“real constructivisme” untuk mempermudah </a:t>
            </a:r>
            <a:r>
              <a:rPr lang="en-US"/>
              <a:t>pemahaman </a:t>
            </a:r>
            <a:r>
              <a:rPr lang="en-US" smtClean="0"/>
              <a:t>siswa.</a:t>
            </a:r>
            <a:endParaRPr lang="en-US"/>
          </a:p>
          <a:p>
            <a:pPr marL="457200" lvl="1" indent="0">
              <a:buNone/>
            </a:pPr>
            <a:r>
              <a:rPr lang="en-US" b="1" smtClean="0"/>
              <a:t>Buat Model atau Kerangka Konsep</a:t>
            </a:r>
            <a:r>
              <a:rPr lang="en-US"/>
              <a:t>: Lakukan studi literatur tentang “real construtivisme” dan rumuskan model khusus untuk multimedia </a:t>
            </a:r>
            <a:r>
              <a:rPr lang="en-US"/>
              <a:t>pembelajaran </a:t>
            </a:r>
            <a:r>
              <a:rPr lang="en-US" smtClean="0"/>
              <a:t>tersebut.</a:t>
            </a:r>
            <a:endParaRPr lang="en-US"/>
          </a:p>
          <a:p>
            <a:pPr marL="457200" lvl="1" indent="0">
              <a:buNone/>
            </a:pPr>
            <a:r>
              <a:rPr lang="en-US" b="1" smtClean="0"/>
              <a:t>Pengujian Hipotesis</a:t>
            </a:r>
            <a:r>
              <a:rPr lang="en-US"/>
              <a:t>: Terapkan dengan penelitian tindakan kelas (action </a:t>
            </a:r>
            <a:r>
              <a:rPr lang="en-US"/>
              <a:t>research</a:t>
            </a:r>
            <a:r>
              <a:rPr lang="en-US" smtClean="0"/>
              <a:t>)</a:t>
            </a:r>
          </a:p>
          <a:p>
            <a:pPr marL="457200" lvl="1" indent="0">
              <a:buNone/>
            </a:pPr>
            <a:r>
              <a:rPr lang="en-US" b="1" smtClean="0"/>
              <a:t>Analisa Hasil Pengujian</a:t>
            </a:r>
            <a:r>
              <a:rPr lang="en-US"/>
              <a:t>: Terbukti  multimedia berbasis “real constructivisme” dapat meningkatkan pemahaman siswa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1487" y="5933479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1639025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Perlu dicatat bahwa penelitian itu berawal di masalah dan berakhir di pemecahan masalah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Kualitas </a:t>
            </a:r>
            <a:r>
              <a:rPr lang="en-US"/>
              <a:t>penelitian ditentukan oleh kualitas “masalah“ yang diteliti, bukan karena ketinggian teknologi yang digunakan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Reviewer </a:t>
            </a:r>
            <a:r>
              <a:rPr lang="en-US"/>
              <a:t>jurnal internasional menjadikan “masalah penelitian“ sebagai parameter utama proses review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Usahakan </a:t>
            </a:r>
            <a:r>
              <a:rPr lang="en-US"/>
              <a:t>memilih “masalah penelitian” yang orisinil kita temukan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Meneliti </a:t>
            </a:r>
            <a:r>
              <a:rPr lang="en-US"/>
              <a:t>masalah yang sudah diteliti orang lain membuat kita harus melakukan komparasi dengan approach orang lain tersebut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98666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578324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- </a:t>
            </a:r>
            <a:r>
              <a:rPr lang="en-US"/>
              <a:t>Identifikasi Masalah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Masalah </a:t>
            </a:r>
            <a:r>
              <a:rPr lang="en-US"/>
              <a:t>bisa kita </a:t>
            </a:r>
            <a:r>
              <a:rPr lang="en-US"/>
              <a:t>temukan </a:t>
            </a:r>
            <a:r>
              <a:rPr lang="en-US" smtClean="0"/>
              <a:t>lewat;</a:t>
            </a:r>
          </a:p>
          <a:p>
            <a:pPr lvl="1" indent="-342900">
              <a:buFont typeface="+mj-lt"/>
              <a:buAutoNum type="arabicPeriod"/>
            </a:pPr>
            <a:r>
              <a:rPr lang="en-US" b="1" smtClean="0"/>
              <a:t>Studi literatur </a:t>
            </a:r>
            <a:r>
              <a:rPr lang="en-US" smtClean="0"/>
              <a:t>(Kajian Pustaka), </a:t>
            </a:r>
          </a:p>
          <a:p>
            <a:pPr lvl="2"/>
            <a:r>
              <a:rPr lang="en-US" smtClean="0"/>
              <a:t>Paper-paper </a:t>
            </a:r>
            <a:r>
              <a:rPr lang="en-US"/>
              <a:t>di jurnal ilmiah atau </a:t>
            </a:r>
            <a:r>
              <a:rPr lang="en-US"/>
              <a:t>proceedings </a:t>
            </a:r>
            <a:r>
              <a:rPr lang="en-US" smtClean="0"/>
              <a:t>conference (Level S1, S2).</a:t>
            </a:r>
          </a:p>
          <a:p>
            <a:pPr lvl="2"/>
            <a:r>
              <a:rPr lang="en-US" smtClean="0"/>
              <a:t>Artikel </a:t>
            </a:r>
            <a:r>
              <a:rPr lang="en-US"/>
              <a:t>di buku text book, majalah ilmiah, proceedings seminar atau </a:t>
            </a:r>
            <a:r>
              <a:rPr lang="en-US"/>
              <a:t>surat </a:t>
            </a:r>
            <a:r>
              <a:rPr lang="en-US" smtClean="0"/>
              <a:t>kabar (hanya utk level D3 dan S1).</a:t>
            </a:r>
          </a:p>
          <a:p>
            <a:pPr lvl="1" indent="-342900">
              <a:buFont typeface="+mj-lt"/>
              <a:buAutoNum type="arabicPeriod"/>
            </a:pPr>
            <a:r>
              <a:rPr lang="en-US" b="1" smtClean="0"/>
              <a:t>Observasi</a:t>
            </a:r>
            <a:r>
              <a:rPr lang="en-US" smtClean="0"/>
              <a:t> (Pengamatan lapangan). </a:t>
            </a:r>
          </a:p>
          <a:p>
            <a:pPr lvl="2"/>
            <a:r>
              <a:rPr lang="en-US" smtClean="0"/>
              <a:t>Pengamatan lapangan dengan fokuskan </a:t>
            </a:r>
            <a:r>
              <a:rPr lang="en-US"/>
              <a:t>ke masalah yang ada di </a:t>
            </a:r>
            <a:r>
              <a:rPr lang="en-US"/>
              <a:t>sekitar </a:t>
            </a:r>
            <a:r>
              <a:rPr lang="en-US" smtClean="0"/>
              <a:t>kita.</a:t>
            </a:r>
          </a:p>
          <a:p>
            <a:pPr lvl="2"/>
            <a:r>
              <a:rPr lang="en-US"/>
              <a:t>Pengamatan </a:t>
            </a:r>
            <a:r>
              <a:rPr lang="en-US"/>
              <a:t>lapangan </a:t>
            </a:r>
            <a:r>
              <a:rPr lang="en-US" smtClean="0"/>
              <a:t>dengan </a:t>
            </a:r>
            <a:r>
              <a:rPr lang="en-US"/>
              <a:t>menghadiri pameran industri, bedah buku, dsb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Intinya </a:t>
            </a:r>
            <a:r>
              <a:rPr lang="en-US"/>
              <a:t>kejar masalah penelitian ini dari manapun, dan jangan lupa bahwa </a:t>
            </a:r>
            <a:r>
              <a:rPr lang="en-US" b="1"/>
              <a:t>masalah penelitian ini benar-benar menjadi masalah yang harus dipecahkan</a:t>
            </a:r>
            <a:r>
              <a:rPr lang="en-US"/>
              <a:t>, </a:t>
            </a:r>
            <a:r>
              <a:rPr lang="en-US" b="1"/>
              <a:t>bukan masalah yang kita ada-adakan</a:t>
            </a:r>
            <a:r>
              <a:rPr lang="en-US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98666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3642877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- </a:t>
            </a:r>
            <a:r>
              <a:rPr lang="en-US"/>
              <a:t>Identifikasi Masalah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Masalah </a:t>
            </a:r>
            <a:r>
              <a:rPr lang="en-US"/>
              <a:t>yang kita bidik bisa datang dari 3 hal:</a:t>
            </a:r>
          </a:p>
          <a:p>
            <a:pPr lvl="1"/>
            <a:r>
              <a:rPr lang="en-US"/>
              <a:t>Masalah yang ada di manusianya sendiri (People and Problem)</a:t>
            </a:r>
          </a:p>
          <a:p>
            <a:pPr lvl="1"/>
            <a:r>
              <a:rPr lang="en-US"/>
              <a:t>Masalah di cara dan struktur kerja (Program)</a:t>
            </a:r>
          </a:p>
          <a:p>
            <a:pPr lvl="1"/>
            <a:r>
              <a:rPr lang="en-US"/>
              <a:t>Fenomena yang terjadi (</a:t>
            </a:r>
            <a:r>
              <a:rPr lang="en-US"/>
              <a:t>Phenomenon</a:t>
            </a:r>
            <a:r>
              <a:rPr lang="en-US" smtClean="0"/>
              <a:t>).</a:t>
            </a:r>
          </a:p>
          <a:p>
            <a:pPr lvl="1"/>
            <a:endParaRPr lang="en-US" smtClean="0"/>
          </a:p>
          <a:p>
            <a:r>
              <a:rPr lang="en-US" smtClean="0"/>
              <a:t>Tips Referensi Studi Literatur:</a:t>
            </a:r>
          </a:p>
          <a:p>
            <a:pPr marL="400050" lvl="1" indent="0">
              <a:buNone/>
            </a:pPr>
            <a:r>
              <a:rPr lang="en-US"/>
              <a:t>Urutan dari yang terbaik untuk bidang computing adalah: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Jurnal </a:t>
            </a:r>
            <a:r>
              <a:rPr lang="en-US"/>
              <a:t>ilmiah yang diterbitkan IEEE dan ACM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Jurnal </a:t>
            </a:r>
            <a:r>
              <a:rPr lang="en-US"/>
              <a:t>ilmiah yang diterbitkan asosiasi ilmiah Lain</a:t>
            </a:r>
            <a:r>
              <a:rPr lang="en-US"/>
              <a:t>. </a:t>
            </a:r>
            <a:endParaRPr lang="en-US" smtClean="0"/>
          </a:p>
          <a:p>
            <a:pPr lvl="2" indent="0">
              <a:buNone/>
            </a:pPr>
            <a:r>
              <a:rPr lang="en-US" smtClean="0"/>
              <a:t>Biasanya </a:t>
            </a:r>
            <a:r>
              <a:rPr lang="en-US"/>
              <a:t>bisa didapatkan dari elsevier.Com, EBSCOhost.Com atau sciencedirect.com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Proceedings </a:t>
            </a:r>
            <a:r>
              <a:rPr lang="en-US"/>
              <a:t>Conference (utamakan yang diterbitkan oleh IEEE Computer dan ACM)</a:t>
            </a:r>
          </a:p>
          <a:p>
            <a:pPr marL="914400" lvl="1" indent="-514350">
              <a:buFont typeface="+mj-lt"/>
              <a:buAutoNum type="arabicPeriod"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98666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773645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Ranjit Kumar, “Research Methodology: A Step-by-Step Guide for Beginners”, SAGE Publications Ltd</a:t>
            </a:r>
            <a:r>
              <a:rPr lang="en-US"/>
              <a:t>, </a:t>
            </a:r>
            <a:r>
              <a:rPr lang="en-US" smtClean="0"/>
              <a:t>2010</a:t>
            </a:r>
          </a:p>
          <a:p>
            <a:r>
              <a:rPr lang="en-US"/>
              <a:t>Romi Satri Wahono, “Materi seri riset”, Online: </a:t>
            </a:r>
            <a:r>
              <a:rPr lang="en-US" u="sng">
                <a:hlinkClick r:id="rId2"/>
              </a:rPr>
              <a:t>http://romisatriawahono.net/category/research/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21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Hakekat Riset (Penelitian)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Hakekat penelitian </a:t>
            </a:r>
            <a:r>
              <a:rPr lang="en-US" smtClean="0"/>
              <a:t>adalah </a:t>
            </a:r>
            <a:r>
              <a:rPr lang="en-US"/>
              <a:t>untuk “memecahkan masalah yang dihadapi”. </a:t>
            </a:r>
            <a:endParaRPr lang="en-US" smtClean="0"/>
          </a:p>
          <a:p>
            <a:r>
              <a:rPr lang="en-US" smtClean="0"/>
              <a:t>Penelitian </a:t>
            </a:r>
            <a:r>
              <a:rPr lang="en-US"/>
              <a:t>adalah terjemahan dari bahasa Inggris “research” yang secara bahasa mengandung makna: </a:t>
            </a:r>
            <a:endParaRPr lang="en-US" smtClean="0"/>
          </a:p>
          <a:p>
            <a:pPr lvl="1"/>
            <a:r>
              <a:rPr lang="en-US" smtClean="0"/>
              <a:t>re </a:t>
            </a:r>
            <a:r>
              <a:rPr lang="en-US"/>
              <a:t>(kembali) dan to search (mencari). </a:t>
            </a:r>
            <a:endParaRPr lang="en-US" smtClean="0"/>
          </a:p>
          <a:p>
            <a:pPr marL="857250" lvl="2" indent="0">
              <a:buNone/>
            </a:pPr>
            <a:r>
              <a:rPr lang="en-US" b="1" i="1" smtClean="0"/>
              <a:t>T</a:t>
            </a:r>
            <a:r>
              <a:rPr lang="en-US" b="1" i="1"/>
              <a:t>. Hillway</a:t>
            </a:r>
            <a:r>
              <a:rPr lang="en-US"/>
              <a:t> merangkumkan definisi penelitian </a:t>
            </a:r>
            <a:r>
              <a:rPr lang="en-US" smtClean="0"/>
              <a:t>adalah</a:t>
            </a:r>
          </a:p>
          <a:p>
            <a:pPr marL="857250" lvl="2" indent="0">
              <a:buNone/>
            </a:pPr>
            <a:r>
              <a:rPr lang="en-US" smtClean="0"/>
              <a:t>“</a:t>
            </a:r>
            <a:r>
              <a:rPr lang="en-US" i="1">
                <a:solidFill>
                  <a:schemeClr val="tx2"/>
                </a:solidFill>
              </a:rPr>
              <a:t>studi yang dilakukan seseorang melalui penyelidikan yang hati-hati dan sempurna terhadap suatu masalah, sehingga diperoleh pemecahan yang tepat terhadap masalah tersebut</a:t>
            </a:r>
            <a:r>
              <a:rPr lang="en-US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6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Hakekat </a:t>
            </a:r>
            <a:r>
              <a:rPr lang="en-US" smtClean="0"/>
              <a:t>Riset (Penelitian)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Definisi Research (Riset) oleh Higher </a:t>
            </a:r>
            <a:r>
              <a:rPr lang="en-US"/>
              <a:t>Education Funding Council </a:t>
            </a:r>
            <a:r>
              <a:rPr lang="en-US" smtClean="0"/>
              <a:t>for England </a:t>
            </a:r>
            <a:r>
              <a:rPr lang="en-US"/>
              <a:t>(</a:t>
            </a:r>
            <a:r>
              <a:rPr lang="en-US" b="1"/>
              <a:t>HECFE</a:t>
            </a:r>
            <a:r>
              <a:rPr lang="en-US" smtClean="0"/>
              <a:t>):</a:t>
            </a:r>
          </a:p>
          <a:p>
            <a:pPr marL="400050" lvl="1" indent="0">
              <a:buNone/>
            </a:pPr>
            <a:r>
              <a:rPr lang="en-US" smtClean="0"/>
              <a:t>“</a:t>
            </a:r>
            <a:r>
              <a:rPr lang="en-US" b="1" i="1" smtClean="0"/>
              <a:t>original</a:t>
            </a:r>
            <a:r>
              <a:rPr lang="en-US" smtClean="0"/>
              <a:t> </a:t>
            </a:r>
            <a:r>
              <a:rPr lang="en-US"/>
              <a:t>investigation undertaken in order to </a:t>
            </a:r>
            <a:r>
              <a:rPr lang="en-US" b="1" i="1"/>
              <a:t>gain</a:t>
            </a:r>
            <a:r>
              <a:rPr lang="en-US"/>
              <a:t> </a:t>
            </a:r>
            <a:r>
              <a:rPr lang="en-US" b="1" i="1" smtClean="0"/>
              <a:t>knowledge</a:t>
            </a:r>
            <a:r>
              <a:rPr lang="en-US" smtClean="0"/>
              <a:t> and </a:t>
            </a:r>
            <a:r>
              <a:rPr lang="en-US" b="1" i="1"/>
              <a:t>understanding</a:t>
            </a:r>
            <a:r>
              <a:rPr lang="en-US"/>
              <a:t>’ </a:t>
            </a:r>
            <a:endParaRPr lang="en-US" smtClean="0"/>
          </a:p>
          <a:p>
            <a:pPr marL="400050" lvl="1" indent="0">
              <a:buNone/>
            </a:pPr>
            <a:r>
              <a:rPr lang="en-US" sz="2200" smtClean="0"/>
              <a:t>(</a:t>
            </a:r>
            <a:r>
              <a:rPr lang="en-US" sz="2200" i="1"/>
              <a:t>RAE, 2008</a:t>
            </a:r>
            <a:r>
              <a:rPr lang="en-US" sz="2200"/>
              <a:t>)</a:t>
            </a:r>
            <a:r>
              <a:rPr lang="en-US"/>
              <a:t>. 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Tiga istilah kunci dalam definisi di atas; </a:t>
            </a:r>
          </a:p>
          <a:p>
            <a:pPr lvl="1"/>
            <a:r>
              <a:rPr lang="en-US" smtClean="0"/>
              <a:t>original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gain knowledge </a:t>
            </a:r>
          </a:p>
          <a:p>
            <a:pPr lvl="1"/>
            <a:r>
              <a:rPr lang="en-US" smtClean="0"/>
              <a:t>understanding</a:t>
            </a:r>
            <a:r>
              <a:rPr lang="en-US"/>
              <a:t>. </a:t>
            </a:r>
          </a:p>
          <a:p>
            <a:pPr marL="400050" lvl="1" indent="0">
              <a:buNone/>
            </a:pPr>
            <a:r>
              <a:rPr lang="fi-FI" smtClean="0"/>
              <a:t>Tiga istilah tersebut sangat </a:t>
            </a:r>
            <a:r>
              <a:rPr lang="fi-FI"/>
              <a:t>penting untuk definisi </a:t>
            </a:r>
            <a:r>
              <a:rPr lang="fi-FI" smtClean="0"/>
              <a:t>riset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62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Jenis Riset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rmAutofit/>
          </a:bodyPr>
          <a:lstStyle/>
          <a:p>
            <a:r>
              <a:rPr lang="en-US" smtClean="0"/>
              <a:t>Jenis </a:t>
            </a:r>
            <a:r>
              <a:rPr lang="en-US"/>
              <a:t>penelitian </a:t>
            </a:r>
            <a:r>
              <a:rPr lang="en-US" smtClean="0"/>
              <a:t>dari </a:t>
            </a:r>
            <a:r>
              <a:rPr lang="en-US"/>
              <a:t>beberapa sudut pandang: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/>
              <a:t>Tingkat Penerapan </a:t>
            </a:r>
          </a:p>
          <a:p>
            <a:pPr lvl="1"/>
            <a:r>
              <a:rPr lang="en-US" b="1"/>
              <a:t>Penelitian Dasar,</a:t>
            </a:r>
          </a:p>
          <a:p>
            <a:pPr lvl="1"/>
            <a:r>
              <a:rPr lang="en-US" b="1"/>
              <a:t>Penelitian </a:t>
            </a:r>
            <a:r>
              <a:rPr lang="en-US" b="1" smtClean="0"/>
              <a:t>Terapan</a:t>
            </a:r>
          </a:p>
          <a:p>
            <a:pPr lvl="1"/>
            <a:endParaRPr lang="en-US"/>
          </a:p>
          <a:p>
            <a:r>
              <a:rPr lang="en-US"/>
              <a:t>Jenis Informasi Yang Diolah </a:t>
            </a:r>
          </a:p>
          <a:p>
            <a:pPr lvl="1"/>
            <a:r>
              <a:rPr lang="en-US" b="1"/>
              <a:t>Penelitian Kuantitatif</a:t>
            </a:r>
            <a:r>
              <a:rPr lang="en-US"/>
              <a:t>, </a:t>
            </a:r>
          </a:p>
          <a:p>
            <a:pPr lvl="1"/>
            <a:r>
              <a:rPr lang="en-US" b="1"/>
              <a:t>Penelitian Kualitatif</a:t>
            </a:r>
            <a:endParaRPr lang="en-US"/>
          </a:p>
          <a:p>
            <a:endParaRPr lang="en-US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Perlakuan </a:t>
            </a:r>
            <a:r>
              <a:rPr lang="en-US"/>
              <a:t>Terhadap Data </a:t>
            </a:r>
          </a:p>
          <a:p>
            <a:pPr lvl="1"/>
            <a:r>
              <a:rPr lang="en-US" b="1"/>
              <a:t>Penelitian Konfirmatori</a:t>
            </a:r>
            <a:r>
              <a:rPr lang="en-US"/>
              <a:t>, </a:t>
            </a:r>
          </a:p>
          <a:p>
            <a:pPr lvl="1"/>
            <a:r>
              <a:rPr lang="en-US" b="1"/>
              <a:t>Penelitian </a:t>
            </a:r>
            <a:r>
              <a:rPr lang="en-US" b="1" smtClean="0"/>
              <a:t>Eksploratori</a:t>
            </a:r>
          </a:p>
          <a:p>
            <a:pPr lvl="1"/>
            <a:endParaRPr lang="en-US"/>
          </a:p>
          <a:p>
            <a:r>
              <a:rPr lang="en-US"/>
              <a:t>Tujuan </a:t>
            </a:r>
          </a:p>
          <a:p>
            <a:pPr lvl="1"/>
            <a:r>
              <a:rPr lang="en-US" b="1"/>
              <a:t>Penelitian Deskripsi</a:t>
            </a:r>
            <a:r>
              <a:rPr lang="en-US"/>
              <a:t>, </a:t>
            </a:r>
          </a:p>
          <a:p>
            <a:pPr lvl="1"/>
            <a:r>
              <a:rPr lang="en-US" b="1"/>
              <a:t>Penelitian Korelasi</a:t>
            </a:r>
            <a:r>
              <a:rPr lang="en-US"/>
              <a:t>, </a:t>
            </a:r>
          </a:p>
          <a:p>
            <a:pPr lvl="1"/>
            <a:r>
              <a:rPr lang="en-US" b="1"/>
              <a:t>Penelitian Eksperimen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Hubungan antar Jenis Riset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050" name="image496" descr="jenispeneliti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434" y="1600200"/>
            <a:ext cx="6549132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991" y="5910025"/>
            <a:ext cx="1830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</a:t>
            </a:r>
            <a:r>
              <a:rPr lang="en-US" sz="1400" i="1" smtClean="0"/>
              <a:t>Ronny </a:t>
            </a:r>
            <a:r>
              <a:rPr lang="en-US" sz="1400" i="1"/>
              <a:t>Kountur, </a:t>
            </a:r>
            <a:r>
              <a:rPr lang="en-US" sz="1400" i="1" smtClean="0"/>
              <a:t>2007</a:t>
            </a:r>
            <a:r>
              <a:rPr lang="en-US" smtClean="0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8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Hubungan antar Jenis Riset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Cara membaca diagram hubungan antar jenis penelitian. </a:t>
            </a:r>
          </a:p>
          <a:p>
            <a:pPr marL="400050" lvl="1" indent="0">
              <a:buNone/>
            </a:pPr>
            <a:r>
              <a:rPr lang="en-US" smtClean="0"/>
              <a:t>Contoh; </a:t>
            </a:r>
          </a:p>
          <a:p>
            <a:pPr marL="800100" lvl="2" indent="0">
              <a:buNone/>
            </a:pPr>
            <a:r>
              <a:rPr lang="en-US" b="1" smtClean="0"/>
              <a:t>Penelitan </a:t>
            </a:r>
            <a:r>
              <a:rPr lang="en-US" b="1"/>
              <a:t>deskripsi</a:t>
            </a:r>
            <a:r>
              <a:rPr lang="en-US"/>
              <a:t> itu biasanya </a:t>
            </a:r>
            <a:r>
              <a:rPr lang="en-US" smtClean="0"/>
              <a:t>mengolah informasi secara </a:t>
            </a:r>
            <a:r>
              <a:rPr lang="en-US" b="1" smtClean="0"/>
              <a:t>kualitatif </a:t>
            </a:r>
            <a:r>
              <a:rPr lang="en-US"/>
              <a:t>dan </a:t>
            </a:r>
            <a:r>
              <a:rPr lang="en-US" smtClean="0"/>
              <a:t>perlakuan terhadap datanya bersifat </a:t>
            </a:r>
            <a:r>
              <a:rPr lang="en-US" b="1"/>
              <a:t>eksplanatori</a:t>
            </a:r>
            <a:r>
              <a:rPr lang="en-US"/>
              <a:t>. </a:t>
            </a:r>
            <a:endParaRPr lang="en-US" smtClean="0"/>
          </a:p>
          <a:p>
            <a:pPr marL="800100" lvl="2" indent="0">
              <a:buNone/>
            </a:pPr>
            <a:endParaRPr lang="en-US" smtClean="0"/>
          </a:p>
          <a:p>
            <a:pPr marL="800100" lvl="2" indent="0">
              <a:buNone/>
            </a:pPr>
            <a:r>
              <a:rPr lang="en-US" b="1"/>
              <a:t>P</a:t>
            </a:r>
            <a:r>
              <a:rPr lang="en-US" b="1" smtClean="0"/>
              <a:t>enelitian </a:t>
            </a:r>
            <a:r>
              <a:rPr lang="en-US" b="1"/>
              <a:t>eksperimen</a:t>
            </a:r>
            <a:r>
              <a:rPr lang="en-US"/>
              <a:t> dan </a:t>
            </a:r>
            <a:r>
              <a:rPr lang="en-US" b="1"/>
              <a:t>korelasi</a:t>
            </a:r>
            <a:r>
              <a:rPr lang="en-US"/>
              <a:t> biasanya mengolah informasi secara</a:t>
            </a:r>
            <a:r>
              <a:rPr lang="en-US" smtClean="0"/>
              <a:t> </a:t>
            </a:r>
            <a:r>
              <a:rPr lang="en-US" b="1"/>
              <a:t>kuantitatif</a:t>
            </a:r>
            <a:r>
              <a:rPr lang="en-US"/>
              <a:t>, dan </a:t>
            </a:r>
            <a:r>
              <a:rPr lang="en-US" smtClean="0"/>
              <a:t>perlakuan </a:t>
            </a:r>
            <a:r>
              <a:rPr lang="en-US"/>
              <a:t>terhadap datanya bersifat</a:t>
            </a:r>
            <a:r>
              <a:rPr lang="en-US" smtClean="0"/>
              <a:t> </a:t>
            </a:r>
            <a:r>
              <a:rPr lang="en-US" b="1"/>
              <a:t>konfirmatori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0" name="image496" descr="jenispeneliti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805" y="1523206"/>
            <a:ext cx="252799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991" y="5910025"/>
            <a:ext cx="1830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</a:t>
            </a:r>
            <a:r>
              <a:rPr lang="en-US" sz="1400" i="1" smtClean="0"/>
              <a:t>Ronny </a:t>
            </a:r>
            <a:r>
              <a:rPr lang="en-US" sz="1400" i="1"/>
              <a:t>Kountur, </a:t>
            </a:r>
            <a:r>
              <a:rPr lang="en-US" sz="1400" i="1" smtClean="0"/>
              <a:t>2007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19800" y="3257550"/>
            <a:ext cx="2710558" cy="309880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r>
              <a:rPr lang="en-US" smtClean="0"/>
              <a:t>Tingkat Penerapan </a:t>
            </a:r>
          </a:p>
          <a:p>
            <a:pPr marL="457200" lvl="1" indent="-228600"/>
            <a:r>
              <a:rPr lang="en-US" b="1" smtClean="0"/>
              <a:t>Penelitian Dasar,</a:t>
            </a:r>
          </a:p>
          <a:p>
            <a:pPr marL="457200" lvl="1" indent="-228600"/>
            <a:r>
              <a:rPr lang="en-US" b="1" smtClean="0"/>
              <a:t>Penelitian Terapan</a:t>
            </a:r>
          </a:p>
          <a:p>
            <a:pPr lvl="1"/>
            <a:endParaRPr lang="en-US" smtClean="0"/>
          </a:p>
          <a:p>
            <a:pPr marL="171450" indent="-171450"/>
            <a:r>
              <a:rPr lang="en-US" smtClean="0"/>
              <a:t>Jenis Informasi Yang Diolah </a:t>
            </a:r>
          </a:p>
          <a:p>
            <a:pPr marL="457200" lvl="1" indent="-228600"/>
            <a:r>
              <a:rPr lang="en-US" b="1" smtClean="0"/>
              <a:t>Penelitian Kuantitatif</a:t>
            </a:r>
            <a:r>
              <a:rPr lang="en-US" smtClean="0"/>
              <a:t>, </a:t>
            </a:r>
          </a:p>
          <a:p>
            <a:pPr marL="457200" lvl="1" indent="-228600"/>
            <a:r>
              <a:rPr lang="en-US" b="1" smtClean="0"/>
              <a:t>Penelitian Kualitatif</a:t>
            </a:r>
          </a:p>
          <a:p>
            <a:pPr marL="457200" lvl="1" indent="-228600"/>
            <a:endParaRPr lang="en-US" smtClean="0"/>
          </a:p>
          <a:p>
            <a:pPr marL="171450" indent="-171450"/>
            <a:r>
              <a:rPr lang="en-US" sz="3300"/>
              <a:t>Perlakuan Terhadap Data </a:t>
            </a:r>
          </a:p>
          <a:p>
            <a:pPr marL="457200" lvl="1" indent="-228600"/>
            <a:r>
              <a:rPr lang="en-US" b="1"/>
              <a:t>Penelitian Konfirmatori</a:t>
            </a:r>
            <a:r>
              <a:rPr lang="en-US"/>
              <a:t>, </a:t>
            </a:r>
          </a:p>
          <a:p>
            <a:pPr marL="457200" lvl="1" indent="-228600"/>
            <a:r>
              <a:rPr lang="en-US" b="1"/>
              <a:t>Penelitian Eksploratori</a:t>
            </a:r>
          </a:p>
          <a:p>
            <a:pPr lvl="1"/>
            <a:endParaRPr lang="en-US"/>
          </a:p>
          <a:p>
            <a:pPr marL="171450" indent="-171450"/>
            <a:r>
              <a:rPr lang="en-US"/>
              <a:t>Tujuan </a:t>
            </a:r>
          </a:p>
          <a:p>
            <a:pPr marL="457200" lvl="1" indent="-228600"/>
            <a:r>
              <a:rPr lang="en-US" b="1"/>
              <a:t>Penelitian Deskripsi</a:t>
            </a:r>
            <a:r>
              <a:rPr lang="en-US"/>
              <a:t>, </a:t>
            </a:r>
          </a:p>
          <a:p>
            <a:pPr marL="457200" lvl="1" indent="-228600"/>
            <a:r>
              <a:rPr lang="en-US" b="1"/>
              <a:t>Penelitian Korelasi</a:t>
            </a:r>
            <a:r>
              <a:rPr lang="en-US"/>
              <a:t>, </a:t>
            </a:r>
          </a:p>
          <a:p>
            <a:pPr marL="457200" lvl="1" indent="-228600"/>
            <a:r>
              <a:rPr lang="en-US" b="1"/>
              <a:t>Penelitian Eksperimen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85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Riset Jurusan Sistem Informasi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Biasanya </a:t>
            </a:r>
            <a:r>
              <a:rPr lang="en-US"/>
              <a:t>berupa </a:t>
            </a:r>
            <a:r>
              <a:rPr lang="en-US" b="1"/>
              <a:t>penelitian terapan</a:t>
            </a:r>
            <a:r>
              <a:rPr lang="en-US"/>
              <a:t> (bukan penelitian dasar) </a:t>
            </a:r>
            <a:endParaRPr lang="en-US" smtClean="0"/>
          </a:p>
          <a:p>
            <a:r>
              <a:rPr lang="en-US" smtClean="0"/>
              <a:t>Jenis Informasi: sifat </a:t>
            </a:r>
            <a:r>
              <a:rPr lang="en-US"/>
              <a:t>pengolahan datanya </a:t>
            </a:r>
            <a:r>
              <a:rPr lang="en-US" b="1"/>
              <a:t>kuantitatif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Penelitian </a:t>
            </a:r>
            <a:r>
              <a:rPr lang="en-US"/>
              <a:t>lebih banyak ke arah </a:t>
            </a:r>
            <a:r>
              <a:rPr lang="en-US" b="1" smtClean="0"/>
              <a:t>konfirmatori</a:t>
            </a:r>
            <a:r>
              <a:rPr lang="en-US" smtClean="0"/>
              <a:t>, yaitu </a:t>
            </a:r>
            <a:r>
              <a:rPr lang="en-US"/>
              <a:t>dengan melakukan pengujian terhadap hipotesis atau kerangka konsep yang sudah ditentukan. </a:t>
            </a:r>
            <a:endParaRPr lang="en-US" smtClean="0"/>
          </a:p>
          <a:p>
            <a:r>
              <a:rPr lang="en-US" smtClean="0"/>
              <a:t>Tujuan </a:t>
            </a:r>
            <a:r>
              <a:rPr lang="en-US"/>
              <a:t>penelitian biasanya untuk melihat </a:t>
            </a:r>
            <a:r>
              <a:rPr lang="en-US" b="1"/>
              <a:t>korelasi</a:t>
            </a:r>
            <a:r>
              <a:rPr lang="en-US"/>
              <a:t> </a:t>
            </a:r>
            <a:r>
              <a:rPr lang="en-US" b="1"/>
              <a:t>antar variabel</a:t>
            </a:r>
            <a:r>
              <a:rPr lang="en-US"/>
              <a:t> yang diteliti </a:t>
            </a:r>
            <a:r>
              <a:rPr lang="en-US" b="1"/>
              <a:t>atau melakukan suatu eksperimen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Tahapan Riset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Menurut Blaxter </a:t>
            </a:r>
            <a:r>
              <a:rPr lang="en-US"/>
              <a:t>et al. (2006: 8–9</a:t>
            </a:r>
            <a:r>
              <a:rPr lang="en-US" smtClean="0"/>
              <a:t>) terdapat </a:t>
            </a:r>
            <a:r>
              <a:rPr lang="en-US" b="1" smtClean="0"/>
              <a:t>empat pandangan umum dari proses Riset</a:t>
            </a:r>
            <a:r>
              <a:rPr lang="en-US" smtClean="0"/>
              <a:t>;</a:t>
            </a:r>
            <a:endParaRPr lang="en-US"/>
          </a:p>
          <a:p>
            <a:pPr lvl="1"/>
            <a:r>
              <a:rPr lang="en-US" smtClean="0"/>
              <a:t>sequential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generalised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/>
              <a:t>c</a:t>
            </a:r>
            <a:r>
              <a:rPr lang="en-US" smtClean="0"/>
              <a:t>irculatory,</a:t>
            </a:r>
            <a:endParaRPr lang="en-US"/>
          </a:p>
          <a:p>
            <a:pPr lvl="1"/>
            <a:r>
              <a:rPr lang="en-US" smtClean="0"/>
              <a:t>evolutionary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9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43919</TotalTime>
  <Words>1692</Words>
  <Application>Microsoft Office PowerPoint</Application>
  <PresentationFormat>On-screen Show (4:3)</PresentationFormat>
  <Paragraphs>269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Metode Riset Sistem Informasi</vt:lpstr>
      <vt:lpstr>Tujuan Pertemuan</vt:lpstr>
      <vt:lpstr>Hakekat Riset (Penelitian)</vt:lpstr>
      <vt:lpstr>Hakekat Riset (Penelitian)</vt:lpstr>
      <vt:lpstr>Jenis Riset</vt:lpstr>
      <vt:lpstr>Hubungan antar Jenis Riset</vt:lpstr>
      <vt:lpstr>Hubungan antar Jenis Riset</vt:lpstr>
      <vt:lpstr>Riset Jurusan Sistem Informasi</vt:lpstr>
      <vt:lpstr>Tahapan Riset</vt:lpstr>
      <vt:lpstr>Proses Riset</vt:lpstr>
      <vt:lpstr>Proses Riset</vt:lpstr>
      <vt:lpstr>Proses Riset</vt:lpstr>
      <vt:lpstr>Proses Riset</vt:lpstr>
      <vt:lpstr>Proses Riset</vt:lpstr>
      <vt:lpstr>Tahapan Penelitian (Riset)</vt:lpstr>
      <vt:lpstr>Tahapan Penelitian (Riset)</vt:lpstr>
      <vt:lpstr>Susunan Tugas Akhir</vt:lpstr>
      <vt:lpstr>See You Next Session</vt:lpstr>
      <vt:lpstr>Pemilihan Tema dan Judul Riset untuk Tugas Akhir/Skripsi Mahasiswa </vt:lpstr>
      <vt:lpstr>Pemilihan Tema dan Judul Riset untuk Tugas Akhir/Skripsi Mahasiswa</vt:lpstr>
      <vt:lpstr>Pemilihan Tema dan Judul Riset untuk Tugas Akhir/Skripsi Mahasiswa</vt:lpstr>
      <vt:lpstr>Pemilihan Tema dan Judul Riset untuk Tugas Akhir/Skripsi Mahasiswa</vt:lpstr>
      <vt:lpstr>Tips</vt:lpstr>
      <vt:lpstr>Tips - Identifikasi Masalah</vt:lpstr>
      <vt:lpstr>Tips - Identifikasi Masalah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247</cp:revision>
  <dcterms:created xsi:type="dcterms:W3CDTF">2011-08-04T03:20:05Z</dcterms:created>
  <dcterms:modified xsi:type="dcterms:W3CDTF">2015-02-04T03:39:57Z</dcterms:modified>
</cp:coreProperties>
</file>