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1"/>
  </p:notesMasterIdLst>
  <p:sldIdLst>
    <p:sldId id="256" r:id="rId2"/>
    <p:sldId id="270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01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282" r:id="rId29"/>
    <p:sldId id="298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3961" autoAdjust="0"/>
  </p:normalViewPr>
  <p:slideViewPr>
    <p:cSldViewPr>
      <p:cViewPr varScale="1">
        <p:scale>
          <a:sx n="66" d="100"/>
          <a:sy n="66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Sigma is a philosophy of doing business with a focus on eliminating defects through fundamental process knowledge. 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methods integrate principles of business, statistics, and engineering to achieve tangible results.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Sigma is a rigorous management discipline that systematically eliminates errors and improves the economics of business processes. 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culminates in a transformation to a data-driven, customer-driven, cost-reduction-driven culture.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03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The processes presented in this document illustrate the science of project management.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697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Sigma is a philosophy of doing business with a focus on eliminating defects through fundamental process knowledge. 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methods integrate principles of business, statistics, and engineering to achieve tangible results.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Sigma is a rigorous management discipline that systematically eliminates errors and improves the economics of business processes. 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culminates in a transformation to a data-driven, customer-driven, cost-reduction-driven culture.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03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07/05/2014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emf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Proses Bisnis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Project Management Methodology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4077072"/>
            <a:ext cx="4396527" cy="246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is the process of achieving project objectives (schedule, budget and performance) through a set of activities that start and end at certain points in time and produce quantifiable and qualifiable deliverables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2978596" cy="303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52913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5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0313"/>
            <a:ext cx="8229600" cy="1111055"/>
          </a:xfrm>
        </p:spPr>
        <p:txBody>
          <a:bodyPr anchor="ctr"/>
          <a:lstStyle/>
          <a:p>
            <a:pPr marL="109728" indent="0" algn="ctr">
              <a:buNone/>
            </a:pPr>
            <a:r>
              <a:rPr lang="en-US" sz="4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LIFE CYCLE</a:t>
            </a:r>
            <a:endParaRPr lang="en-US" sz="4000" b="1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715962"/>
            <a:ext cx="5004556" cy="50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2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32" y="4342735"/>
            <a:ext cx="1462529" cy="1462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42" y="2111385"/>
            <a:ext cx="1440159" cy="1389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1" y="2270048"/>
            <a:ext cx="1440158" cy="1248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Body of Knowledge (PMBOK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Phase;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16311" y="3501006"/>
            <a:ext cx="2088234" cy="5760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1" y="2060848"/>
            <a:ext cx="1440159" cy="1440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5465" y="3501007"/>
            <a:ext cx="208823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88224" y="3509122"/>
            <a:ext cx="208823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Executing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55381" y="5746757"/>
            <a:ext cx="208823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5" y="4797152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683697" y="2420888"/>
            <a:ext cx="932614" cy="7200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704545" y="2420888"/>
            <a:ext cx="932614" cy="7200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4232514" y="4725144"/>
            <a:ext cx="932614" cy="7200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 Arrow 5"/>
          <p:cNvSpPr/>
          <p:nvPr/>
        </p:nvSpPr>
        <p:spPr>
          <a:xfrm rot="10800000">
            <a:off x="7020273" y="4293096"/>
            <a:ext cx="1116123" cy="1013138"/>
          </a:xfrm>
          <a:prstGeom prst="bentArrow">
            <a:avLst>
              <a:gd name="adj1" fmla="val 30730"/>
              <a:gd name="adj2" fmla="val 30730"/>
              <a:gd name="adj3" fmla="val 26433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5" grpId="0" animBg="1"/>
      <p:bldP spid="17" grpId="0" animBg="1"/>
      <p:bldP spid="1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5760640" cy="534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10668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Body of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Initiation Phase;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006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10668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Body of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Planning Phase;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8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Body of Knowledge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Executing &amp; Controlling Phase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7" y="1160859"/>
            <a:ext cx="72485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Major Knowledge Areas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Expertise Required;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90" y="1700808"/>
            <a:ext cx="1712646" cy="49028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109728" indent="0" algn="ctr">
              <a:lnSpc>
                <a:spcPts val="1600"/>
              </a:lnSpc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Scope Management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9" y="2204864"/>
            <a:ext cx="1712217" cy="195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38760" y="1700809"/>
            <a:ext cx="1856233" cy="4902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Georgia"/>
              <a:buNone/>
            </a:pPr>
            <a:r>
              <a:rPr lang="en-US" sz="1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Communications Management</a:t>
            </a:r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55976" y="1700810"/>
            <a:ext cx="1735973" cy="4902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Risk Management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59541" y="1700811"/>
            <a:ext cx="2343150" cy="5040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Human Resources Management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85665" y="6021287"/>
            <a:ext cx="1704983" cy="5760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Procurement Management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87221" y="6010444"/>
            <a:ext cx="1704983" cy="5760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Time Management</a:t>
            </a:r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54833" y="6021286"/>
            <a:ext cx="1646908" cy="5760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Management</a:t>
            </a:r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7584" y="6010443"/>
            <a:ext cx="1701949" cy="5760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Quality Management</a:t>
            </a:r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60" y="2204864"/>
            <a:ext cx="1856233" cy="139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15" y="2204864"/>
            <a:ext cx="1719634" cy="171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41" y="2204864"/>
            <a:ext cx="234315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65" y="4797152"/>
            <a:ext cx="1704983" cy="117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22" y="4875691"/>
            <a:ext cx="1704983" cy="109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33" y="4571199"/>
            <a:ext cx="1646908" cy="139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4805"/>
            <a:ext cx="1701949" cy="150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 rot="16200000">
            <a:off x="295404" y="4006400"/>
            <a:ext cx="2445595" cy="576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Integration Management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33" y="3071636"/>
            <a:ext cx="5502071" cy="244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KNOWLEDGE AREAS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" y="908719"/>
            <a:ext cx="9114758" cy="505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Lifecycle &amp; Knowledge Areas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11114"/>
              </p:ext>
            </p:extLst>
          </p:nvPr>
        </p:nvGraphicFramePr>
        <p:xfrm>
          <a:off x="1118497" y="1942867"/>
          <a:ext cx="6907006" cy="4386195"/>
        </p:xfrm>
        <a:graphic>
          <a:graphicData uri="http://schemas.openxmlformats.org/drawingml/2006/table">
            <a:tbl>
              <a:tblPr/>
              <a:tblGrid>
                <a:gridCol w="1397969"/>
                <a:gridCol w="51777"/>
                <a:gridCol w="735228"/>
                <a:gridCol w="51777"/>
                <a:gridCol w="1128731"/>
                <a:gridCol w="51777"/>
                <a:gridCol w="1128731"/>
                <a:gridCol w="51777"/>
                <a:gridCol w="1128731"/>
                <a:gridCol w="51777"/>
                <a:gridCol w="1128731"/>
              </a:tblGrid>
              <a:tr h="4659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LIFECYCLE</a:t>
                      </a: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.</a:t>
                      </a:r>
                      <a:br>
                        <a:rPr lang="en-US" sz="105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</a:br>
                      <a:r>
                        <a:rPr lang="en-US" sz="1050" b="1" i="0" u="none" strike="noStrike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/>
                      </a:r>
                      <a:br>
                        <a:rPr lang="en-US" sz="1050" b="1" i="0" u="none" strike="noStrike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</a:br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KNOWLEDGE          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PRELIMINARY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INITIATION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PLANNIG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EXECUTING &amp; CONTROLLING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CLOSING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669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Integration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Scope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Communications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Risk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Human Resource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Procurement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Time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Cost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Quality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35896" y="2708921"/>
            <a:ext cx="4320480" cy="216024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6" name="Rectangle 5"/>
          <p:cNvSpPr/>
          <p:nvPr/>
        </p:nvSpPr>
        <p:spPr>
          <a:xfrm>
            <a:off x="2591198" y="3068960"/>
            <a:ext cx="4256880" cy="23812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en-US"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5036" y="3478907"/>
            <a:ext cx="4867284" cy="23812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en-US"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2494" y="3861048"/>
            <a:ext cx="3816424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4" name="Rectangle 13"/>
          <p:cNvSpPr/>
          <p:nvPr/>
        </p:nvSpPr>
        <p:spPr>
          <a:xfrm>
            <a:off x="3635896" y="4293096"/>
            <a:ext cx="3816424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5" name="Rectangle 14"/>
          <p:cNvSpPr/>
          <p:nvPr/>
        </p:nvSpPr>
        <p:spPr>
          <a:xfrm>
            <a:off x="3635896" y="4674468"/>
            <a:ext cx="3816424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6" name="Rectangle 15"/>
          <p:cNvSpPr/>
          <p:nvPr/>
        </p:nvSpPr>
        <p:spPr>
          <a:xfrm>
            <a:off x="3923928" y="5085184"/>
            <a:ext cx="4032448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7" name="Rectangle 16"/>
          <p:cNvSpPr/>
          <p:nvPr/>
        </p:nvSpPr>
        <p:spPr>
          <a:xfrm>
            <a:off x="3923928" y="5517232"/>
            <a:ext cx="4032448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8" name="Rectangle 17"/>
          <p:cNvSpPr/>
          <p:nvPr/>
        </p:nvSpPr>
        <p:spPr>
          <a:xfrm>
            <a:off x="3923928" y="5898604"/>
            <a:ext cx="3528392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6940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332656"/>
            <a:ext cx="9180512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68760"/>
            <a:ext cx="922215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5805264"/>
            <a:ext cx="907300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Communications Management includes the Processes required to ensure timely and appropriate generation, collection, dissemination, storage,and ultimate disposition of project information.”</a:t>
            </a:r>
          </a:p>
        </p:txBody>
      </p:sp>
    </p:spTree>
    <p:extLst>
      <p:ext uri="{BB962C8B-B14F-4D97-AF65-F5344CB8AC3E}">
        <p14:creationId xmlns:p14="http://schemas.microsoft.com/office/powerpoint/2010/main" val="3700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2081"/>
            <a:ext cx="8229600" cy="1111055"/>
          </a:xfrm>
        </p:spPr>
        <p:txBody>
          <a:bodyPr anchor="ctr"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en-US" sz="4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MANAGEMENT PHILOSOPHY &amp; MISSION</a:t>
            </a:r>
            <a:endParaRPr lang="en-US" sz="4000" b="1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577328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RISK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PROCESS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4" y="1196752"/>
            <a:ext cx="9344215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6021288"/>
            <a:ext cx="9073008" cy="718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Risk Management includes the processes concerned with identifying, analyzing, and responding to project risk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4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RESOURCES MANAGEMENT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84784"/>
            <a:ext cx="9248574" cy="453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6021288"/>
            <a:ext cx="9073008" cy="718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Human Resource Management includes the Processes required to make the most effective use of people involved with the Project.”</a:t>
            </a:r>
          </a:p>
        </p:txBody>
      </p:sp>
    </p:spTree>
    <p:extLst>
      <p:ext uri="{BB962C8B-B14F-4D97-AF65-F5344CB8AC3E}">
        <p14:creationId xmlns:p14="http://schemas.microsoft.com/office/powerpoint/2010/main" val="24938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 MANAGEMENT PROCESS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" y="1693767"/>
            <a:ext cx="9135552" cy="375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5661248"/>
            <a:ext cx="9073008" cy="1078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Procurement Management includes the processes requiredto acquire goods and services from outside theperforming organization.”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8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MANAGEMENT PROCESS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0638"/>
            <a:ext cx="9144000" cy="340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661248"/>
            <a:ext cx="9073008" cy="1078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Time Management includes the processes required to ensure timely completion of the project.”</a:t>
            </a:r>
          </a:p>
        </p:txBody>
      </p:sp>
    </p:spTree>
    <p:extLst>
      <p:ext uri="{BB962C8B-B14F-4D97-AF65-F5344CB8AC3E}">
        <p14:creationId xmlns:p14="http://schemas.microsoft.com/office/powerpoint/2010/main" val="23208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MANAGEMENT PROCESS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1988840"/>
            <a:ext cx="9177218" cy="328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661248"/>
            <a:ext cx="9073008" cy="1078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Cost Management includes the processes required to ensure that the project is completed within the approved budget.”</a:t>
            </a:r>
          </a:p>
        </p:txBody>
      </p:sp>
    </p:spTree>
    <p:extLst>
      <p:ext uri="{BB962C8B-B14F-4D97-AF65-F5344CB8AC3E}">
        <p14:creationId xmlns:p14="http://schemas.microsoft.com/office/powerpoint/2010/main" val="6270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PROCESS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77" y="1628800"/>
            <a:ext cx="9289032" cy="390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661248"/>
            <a:ext cx="9073008" cy="1078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Quality Management includes the Processes required to ensure the Project will satisfy the needs for which it was undertaken.”</a:t>
            </a:r>
          </a:p>
        </p:txBody>
      </p:sp>
    </p:spTree>
    <p:extLst>
      <p:ext uri="{BB962C8B-B14F-4D97-AF65-F5344CB8AC3E}">
        <p14:creationId xmlns:p14="http://schemas.microsoft.com/office/powerpoint/2010/main" val="28201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776"/>
            <a:ext cx="9229941" cy="423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661248"/>
            <a:ext cx="9073008" cy="1078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Issues Management includes the Processes required to identify, resolve, and control in a timely manner factors which could influence the overall scope, time, cost, risk, and quality of the project.”</a:t>
            </a:r>
          </a:p>
        </p:txBody>
      </p:sp>
    </p:spTree>
    <p:extLst>
      <p:ext uri="{BB962C8B-B14F-4D97-AF65-F5344CB8AC3E}">
        <p14:creationId xmlns:p14="http://schemas.microsoft.com/office/powerpoint/2010/main" val="28199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MANAGEMENT PROCESS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80512" cy="44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5877272"/>
            <a:ext cx="907300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Change Management includes the processes required to control changes to the project scope”</a:t>
            </a:r>
          </a:p>
        </p:txBody>
      </p:sp>
    </p:spTree>
    <p:extLst>
      <p:ext uri="{BB962C8B-B14F-4D97-AF65-F5344CB8AC3E}">
        <p14:creationId xmlns:p14="http://schemas.microsoft.com/office/powerpoint/2010/main" val="18730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mtClean="0"/>
              <a:t>See You Next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Project </a:t>
            </a:r>
            <a:r>
              <a:rPr lang="en-US"/>
              <a:t>Management </a:t>
            </a:r>
            <a:r>
              <a:rPr lang="en-US" smtClean="0"/>
              <a:t>Methodology Guidebook, Chandler - Arizona, 2010 </a:t>
            </a:r>
          </a:p>
          <a:p>
            <a:pPr marL="109728" indent="0">
              <a:buNone/>
            </a:pPr>
            <a:endParaRPr lang="en-US" b="1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78" y="620688"/>
            <a:ext cx="3394721" cy="1282824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 pitchFamily="34" charset="0"/>
              </a:rPr>
              <a:t>Project management is both an art and a science</a:t>
            </a:r>
            <a:r>
              <a:rPr lang="en-US" smtClean="0">
                <a:latin typeface="Calibri" panose="020F0502020204030204" pitchFamily="34" charset="0"/>
              </a:rPr>
              <a:t>.</a:t>
            </a:r>
          </a:p>
          <a:p>
            <a:endParaRPr lang="en-US" smtClean="0">
              <a:latin typeface="Calibri" panose="020F0502020204030204" pitchFamily="34" charset="0"/>
            </a:endParaRPr>
          </a:p>
          <a:p>
            <a:r>
              <a:rPr lang="en-US" smtClean="0">
                <a:latin typeface="Calibri" panose="020F0502020204030204" pitchFamily="34" charset="0"/>
              </a:rPr>
              <a:t>The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science</a:t>
            </a:r>
            <a:r>
              <a:rPr lang="en-US">
                <a:latin typeface="Calibri" panose="020F0502020204030204" pitchFamily="34" charset="0"/>
              </a:rPr>
              <a:t> consists of a systematic </a:t>
            </a:r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approach using a standard methodology</a:t>
            </a:r>
            <a:r>
              <a:rPr lang="en-US">
                <a:latin typeface="Calibri" panose="020F0502020204030204" pitchFamily="34" charset="0"/>
              </a:rPr>
              <a:t>. </a:t>
            </a:r>
            <a:endParaRPr lang="en-US" smtClean="0">
              <a:latin typeface="Calibri" panose="020F0502020204030204" pitchFamily="34" charset="0"/>
            </a:endParaRPr>
          </a:p>
          <a:p>
            <a:endParaRPr lang="en-US" smtClean="0">
              <a:latin typeface="Calibri" panose="020F0502020204030204" pitchFamily="34" charset="0"/>
            </a:endParaRPr>
          </a:p>
          <a:p>
            <a:r>
              <a:rPr lang="en-US" smtClean="0">
                <a:latin typeface="Calibri" panose="020F0502020204030204" pitchFamily="34" charset="0"/>
              </a:rPr>
              <a:t>The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</a:t>
            </a:r>
            <a:r>
              <a:rPr lang="en-US">
                <a:latin typeface="Calibri" panose="020F0502020204030204" pitchFamily="34" charset="0"/>
              </a:rPr>
              <a:t> consists of “</a:t>
            </a:r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soft skills</a:t>
            </a:r>
            <a:r>
              <a:rPr lang="en-US">
                <a:latin typeface="Calibri" panose="020F0502020204030204" pitchFamily="34" charset="0"/>
              </a:rPr>
              <a:t>” including leadership, trust, credibility, problem solving, and managing expectations. </a:t>
            </a:r>
            <a:endParaRPr lang="en-US" smtClean="0">
              <a:latin typeface="Calibri" panose="020F0502020204030204" pitchFamily="34" charset="0"/>
            </a:endParaRPr>
          </a:p>
          <a:p>
            <a:pPr marL="341313" indent="0">
              <a:buNone/>
            </a:pPr>
            <a:r>
              <a:rPr lang="en-US" smtClean="0">
                <a:latin typeface="Calibri" panose="020F0502020204030204" pitchFamily="34" charset="0"/>
              </a:rPr>
              <a:t>The </a:t>
            </a:r>
            <a:r>
              <a:rPr lang="en-US">
                <a:latin typeface="Calibri" panose="020F0502020204030204" pitchFamily="34" charset="0"/>
              </a:rPr>
              <a:t>art of project management is </a:t>
            </a:r>
            <a:r>
              <a:rPr lang="en-US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developed through experience, practice, and intuition</a:t>
            </a:r>
            <a:r>
              <a:rPr lang="en-US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8" y="531121"/>
            <a:ext cx="4736001" cy="139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PROJECT …?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5"/>
            <a:ext cx="6336704" cy="42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4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634008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roject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Its Extent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4562872" cy="121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04864"/>
            <a:ext cx="4032448" cy="2352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22304" y="2852936"/>
            <a:ext cx="4572000" cy="769441"/>
          </a:xfrm>
          <a:prstGeom prst="rect">
            <a:avLst/>
          </a:prstGeom>
          <a:effectLst>
            <a:outerShdw blurRad="88900" dist="152400" dir="2700000" algn="tl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200" b="1">
                <a:solidFill>
                  <a:srgbClr val="FFC000"/>
                </a:solidFill>
                <a:latin typeface="Calibri" panose="020F0502020204030204" pitchFamily="34" charset="0"/>
              </a:rPr>
              <a:t>Projects must have a clear, definitive goal or objective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8264" y="3284691"/>
            <a:ext cx="2016224" cy="1631216"/>
          </a:xfrm>
          <a:prstGeom prst="rect">
            <a:avLst/>
          </a:prstGeom>
          <a:effectLst>
            <a:outerShdw blurRad="88900" dist="152400" dir="2700000" algn="tl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Calibri" panose="020F0502020204030204" pitchFamily="34" charset="0"/>
              </a:rPr>
              <a:t>The objective </a:t>
            </a:r>
            <a:r>
              <a:rPr lang="en-US" sz="2000" b="1" smtClean="0">
                <a:solidFill>
                  <a:srgbClr val="FFFF00"/>
                </a:solidFill>
                <a:latin typeface="Calibri" panose="020F0502020204030204" pitchFamily="34" charset="0"/>
              </a:rPr>
              <a:t>is; </a:t>
            </a:r>
            <a:r>
              <a:rPr lang="en-US" sz="2000" b="1">
                <a:solidFill>
                  <a:srgbClr val="FFC000"/>
                </a:solidFill>
                <a:latin typeface="Calibri" panose="020F0502020204030204" pitchFamily="34" charset="0"/>
              </a:rPr>
              <a:t>specific</a:t>
            </a:r>
            <a:r>
              <a:rPr lang="en-US" sz="2000" b="1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en-US" sz="2000" b="1">
                <a:solidFill>
                  <a:srgbClr val="FFC000"/>
                </a:solidFill>
                <a:latin typeface="Calibri" panose="020F0502020204030204" pitchFamily="34" charset="0"/>
              </a:rPr>
              <a:t>identifiable</a:t>
            </a:r>
            <a:r>
              <a:rPr lang="en-US" sz="2000" b="1">
                <a:solidFill>
                  <a:srgbClr val="FFFF00"/>
                </a:solidFill>
                <a:latin typeface="Calibri" panose="020F0502020204030204" pitchFamily="34" charset="0"/>
              </a:rPr>
              <a:t>, and </a:t>
            </a:r>
            <a:r>
              <a:rPr lang="en-US" sz="2000" b="1">
                <a:solidFill>
                  <a:srgbClr val="FFC000"/>
                </a:solidFill>
                <a:latin typeface="Calibri" panose="020F0502020204030204" pitchFamily="34" charset="0"/>
              </a:rPr>
              <a:t>can be accomplished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73698"/>
            <a:ext cx="2736304" cy="157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504" y="5661248"/>
            <a:ext cx="8229600" cy="1066800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efforts are called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“projects” but actually become programs as they extend indefinitely and cover broader,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specific business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3627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One-time Effort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Requiring Finite Resources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0529"/>
            <a:ext cx="19812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35" y="2394790"/>
            <a:ext cx="298132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3033688" cy="22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900000">
            <a:off x="7677965" y="3404917"/>
            <a:ext cx="955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Finite</a:t>
            </a:r>
            <a:endParaRPr lang="en-US" sz="200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8900000">
            <a:off x="6264121" y="5956981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Finite</a:t>
            </a:r>
            <a:endParaRPr lang="en-US" sz="200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8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" y="491073"/>
            <a:ext cx="8376933" cy="502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850032"/>
            <a:ext cx="6264696" cy="1066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 are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Distinct Start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End Dates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Projects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8042496" cy="452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-108520" y="4881354"/>
            <a:ext cx="4032448" cy="1355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7500"/>
          </a:bodyPr>
          <a:lstStyle/>
          <a:p>
            <a:pPr algn="r">
              <a:spcBef>
                <a:spcPct val="0"/>
              </a:spcBef>
            </a:pPr>
            <a:r>
              <a:rPr lang="en-US" sz="3400" b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Specific Time Frame</a:t>
            </a:r>
            <a:endParaRPr lang="en-US" sz="34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when you have reached the end of the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08580"/>
            <a:ext cx="4257615" cy="350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74" y="1772817"/>
            <a:ext cx="190976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1" y="40770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50418" y="3226296"/>
            <a:ext cx="1008112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67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2837"/>
            <a:ext cx="8496849" cy="577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Project Management …?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7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8531</TotalTime>
  <Words>702</Words>
  <Application>Microsoft Office PowerPoint</Application>
  <PresentationFormat>On-screen Show (4:3)</PresentationFormat>
  <Paragraphs>139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Georgia</vt:lpstr>
      <vt:lpstr>Trebuchet MS</vt:lpstr>
      <vt:lpstr>Wingdings 2</vt:lpstr>
      <vt:lpstr>Urban</vt:lpstr>
      <vt:lpstr>Analisis Proses Bisnis #4</vt:lpstr>
      <vt:lpstr>PowerPoint Presentation</vt:lpstr>
      <vt:lpstr>PROJECT MANAGEMENT</vt:lpstr>
      <vt:lpstr>WHAT IS PROJECT …?</vt:lpstr>
      <vt:lpstr>A Project has Boundaries, So Its Extent is Defined</vt:lpstr>
      <vt:lpstr>A Project is A One-time Effort, Usually Requiring Finite Resources</vt:lpstr>
      <vt:lpstr>There are Distinct Start and  End Dates for Projects</vt:lpstr>
      <vt:lpstr>You know when you have reached the end of the project</vt:lpstr>
      <vt:lpstr>What is Project Management …?</vt:lpstr>
      <vt:lpstr>Project Management is the process of achieving project objectives (schedule, budget and performance) through a set of activities that start and end at certain points in time and produce quantifiable and qualifiable deliverables</vt:lpstr>
      <vt:lpstr>PowerPoint Presentation</vt:lpstr>
      <vt:lpstr>Project Management Body of Knowledge (PMBOK) Phase;</vt:lpstr>
      <vt:lpstr>Project Management Body of Knowledge - Initiation Phase;</vt:lpstr>
      <vt:lpstr>Project Management Body of Knowledge - Planning Phase;</vt:lpstr>
      <vt:lpstr>Project Management Body of Knowledge - Executing &amp; Controlling Phase;</vt:lpstr>
      <vt:lpstr>9 Major Knowledge Areas of Project Management Expertise Required;</vt:lpstr>
      <vt:lpstr>PROJECT MANAGEMENT KNOWLEDGE AREAS</vt:lpstr>
      <vt:lpstr>Project Management Lifecycle &amp; Knowledge Areas</vt:lpstr>
      <vt:lpstr>COMMUNICATIONS MANAGEMENT PROCESS</vt:lpstr>
      <vt:lpstr>A RISK MANAGEMENT PROCESS</vt:lpstr>
      <vt:lpstr>HUMAN RESOURCES MANAGEMENT PROCESS</vt:lpstr>
      <vt:lpstr>PROCUREMENT MANAGEMENT PROCESS</vt:lpstr>
      <vt:lpstr>TIME MANAGEMENT PROCESS</vt:lpstr>
      <vt:lpstr>COST MANAGEMENT PROCESS</vt:lpstr>
      <vt:lpstr>QUALITY MANAGEMENT PROCESS</vt:lpstr>
      <vt:lpstr>ISSUES MANAGEMENT PROCESS</vt:lpstr>
      <vt:lpstr>CHANGE MANAGEMENT PROCESS</vt:lpstr>
      <vt:lpstr>THAT’S ALL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Augury El Rayeb</cp:lastModifiedBy>
  <cp:revision>464</cp:revision>
  <dcterms:created xsi:type="dcterms:W3CDTF">2011-09-16T02:11:44Z</dcterms:created>
  <dcterms:modified xsi:type="dcterms:W3CDTF">2014-05-07T04:59:36Z</dcterms:modified>
</cp:coreProperties>
</file>