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70" r:id="rId3"/>
    <p:sldId id="299" r:id="rId4"/>
    <p:sldId id="300" r:id="rId5"/>
    <p:sldId id="288" r:id="rId6"/>
    <p:sldId id="290" r:id="rId7"/>
    <p:sldId id="291" r:id="rId8"/>
    <p:sldId id="283" r:id="rId9"/>
    <p:sldId id="287" r:id="rId10"/>
    <p:sldId id="289" r:id="rId11"/>
    <p:sldId id="271" r:id="rId12"/>
    <p:sldId id="292" r:id="rId13"/>
    <p:sldId id="293" r:id="rId14"/>
    <p:sldId id="294" r:id="rId15"/>
    <p:sldId id="295" r:id="rId16"/>
    <p:sldId id="296" r:id="rId17"/>
    <p:sldId id="297" r:id="rId18"/>
    <p:sldId id="282" r:id="rId19"/>
    <p:sldId id="298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3606" autoAdjust="0"/>
  </p:normalViewPr>
  <p:slideViewPr>
    <p:cSldViewPr>
      <p:cViewPr>
        <p:scale>
          <a:sx n="66" d="100"/>
          <a:sy n="66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Sigma is a philosophy of doing business with a focus on eliminating defects through fundamental process knowledge. </a:t>
            </a:r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integrate principles of business, statistics, and engineering to achieve tangible results.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Sigma is a rigorous management discipline that systematically eliminates errors and improves the economics of business processes. </a:t>
            </a:r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culminates in a transformation to a data-driven, customer-driven, cost-reduction-driven culture.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03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Reff: Springer-PeterBernus-Handbook on Business Process Management 1 (page 5-)</a:t>
            </a:r>
          </a:p>
          <a:p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Business Process Management - Process Management Cycle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It begins at the bottom, with the creation of a formal process.</a:t>
            </a:r>
          </a:p>
          <a:p>
            <a:r>
              <a:rPr lang="en-US" smtClean="0"/>
              <a:t>2.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a process is in place, it needs to be managed on an ongoing basis.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Its performance, in terms of critical metrics that relate to;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3.a. customer needs, and 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3.b. company requirements, 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needs to be compared to the targets for these metrics. 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Set Performance Target based on: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4.a. customer expectations, competitor benchmarks,</a:t>
            </a:r>
            <a:endParaRPr lang="en-US" smtClean="0"/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4.b. enterprise needs and other resources.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Understand Source of Performance Gap: Design vs. Execution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If performance does not meet targets, the reason for this shortcoming must be determined. 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Broadly speaking, processes fail to meet performance requirements either because of </a:t>
            </a:r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faulty design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faulty execution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Develop InterventionPlan;</a:t>
            </a:r>
          </a:p>
          <a:p>
            <a:r>
              <a:rPr lang="en-US" b="1" smtClean="0"/>
              <a:t>    fault in execution</a:t>
            </a:r>
            <a:r>
              <a:rPr lang="en-US" smtClean="0"/>
              <a:t>;</a:t>
            </a:r>
          </a:p>
          <a:p>
            <a:r>
              <a:rPr lang="en-US" smtClean="0"/>
              <a:t>	then the particular root cause (such as inadequate training, or insufficient resources, or faulty equipment, or any of a host of other possibilities) 	must be determined. </a:t>
            </a:r>
          </a:p>
          <a:p>
            <a:r>
              <a:rPr lang="en-US" smtClean="0"/>
              <a:t>	Doing so is a challenging undertaking, because of the large number of possible root causes; as a rule, however, once the root cause has been 	found, it is easy to fix.</a:t>
            </a:r>
          </a:p>
          <a:p>
            <a:r>
              <a:rPr lang="en-US" b="1" baseline="0" smtClean="0"/>
              <a:t>   </a:t>
            </a:r>
            <a:r>
              <a:rPr lang="en-US" b="1" smtClean="0"/>
              <a:t>fault in design</a:t>
            </a:r>
            <a:r>
              <a:rPr lang="en-US" smtClean="0"/>
              <a:t>; </a:t>
            </a:r>
          </a:p>
          <a:p>
            <a:r>
              <a:rPr lang="en-US" smtClean="0"/>
              <a:t>	they are easy to find (being indicated by consistently inadequate performance) but hard to fix (requiring a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wholesale rethinking of the structure 	of the process).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the appropriate intervention has been chosen and implemented, the results are assessed, and the entire cycle begins again.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cycle is derived from Deming’s PDCA cycle (Plan Do Check Act) (Deming 1986), with the addition of the attention to process design.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432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15/09/2013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Proses Bisnis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Pengenalan Six Sigma dan </a:t>
            </a:r>
            <a:r>
              <a:rPr lang="en-US" smtClean="0"/>
              <a:t>Siklus Manajemen </a:t>
            </a:r>
            <a:r>
              <a:rPr lang="en-US" smtClean="0"/>
              <a:t>Proses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94088"/>
            <a:ext cx="4968552" cy="5760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</a:t>
            </a:r>
            <a:r>
              <a:rPr lang="en-US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EXAMPLE</a:t>
            </a:r>
            <a:endParaRPr 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9" y="1150092"/>
            <a:ext cx="7503849" cy="5663284"/>
          </a:xfrm>
        </p:spPr>
      </p:pic>
    </p:spTree>
    <p:extLst>
      <p:ext uri="{BB962C8B-B14F-4D97-AF65-F5344CB8AC3E}">
        <p14:creationId xmlns:p14="http://schemas.microsoft.com/office/powerpoint/2010/main" val="10361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09728" indent="0" algn="ctr">
              <a:buNone/>
            </a:pPr>
            <a:r>
              <a:rPr lang="en-US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PROCESS MANAGEMENT CYCLE</a:t>
            </a:r>
            <a:endParaRPr lang="en-US" sz="40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42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26468"/>
            <a:ext cx="6761771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ine Callout 2 (Accent Bar) 4"/>
          <p:cNvSpPr/>
          <p:nvPr/>
        </p:nvSpPr>
        <p:spPr>
          <a:xfrm flipH="1">
            <a:off x="683568" y="5805264"/>
            <a:ext cx="1512168" cy="5040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745"/>
              <a:gd name="adj6" fmla="val -59302"/>
            </a:avLst>
          </a:prstGeom>
          <a:ln w="28575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Start from Here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282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50" y="1012259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7544" y="5215081"/>
            <a:ext cx="77768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/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at the bottom, with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creation of a formal process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/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is in place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needs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managed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an ongoing basis.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7856" y="4576395"/>
            <a:ext cx="26000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0692" y="4072339"/>
            <a:ext cx="28084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584" y="5313269"/>
            <a:ext cx="26000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364" y="6032321"/>
            <a:ext cx="28084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73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2527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9588" y="2503929"/>
            <a:ext cx="38023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2431921"/>
            <a:ext cx="34657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</a:t>
            </a: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9988" y="5229200"/>
            <a:ext cx="7992888" cy="1492335"/>
            <a:chOff x="251520" y="5365665"/>
            <a:chExt cx="7992888" cy="1303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251520" y="5365665"/>
              <a:ext cx="7992888" cy="13036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457200">
                <a:lnSpc>
                  <a:spcPct val="150000"/>
                </a:lnSpc>
              </a:pPr>
              <a:r>
                <a:rPr lang="en-US" sz="20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</a:t>
              </a:r>
              <a:r>
                <a:rPr lang="en-US" sz="20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Performance Target </a:t>
              </a:r>
              <a:r>
                <a:rPr lang="en-US" sz="2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based on: </a:t>
              </a:r>
            </a:p>
            <a:p>
              <a:pPr marL="457200">
                <a:lnSpc>
                  <a:spcPct val="150000"/>
                </a:lnSpc>
              </a:pPr>
              <a:r>
                <a:rPr lang="en-US" sz="2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4.a</a:t>
              </a:r>
              <a:r>
                <a:rPr lang="en-US" sz="2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customer expectations, competitor benchmarks,</a:t>
              </a:r>
            </a:p>
            <a:p>
              <a:pPr marL="457200">
                <a:lnSpc>
                  <a:spcPct val="150000"/>
                </a:lnSpc>
              </a:pPr>
              <a:r>
                <a:rPr lang="en-US" sz="2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4.b</a:t>
              </a:r>
              <a:r>
                <a:rPr lang="en-US" sz="2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enterprise needs and other resources.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778" y="5428571"/>
              <a:ext cx="284052" cy="37743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9588" y="1844824"/>
            <a:ext cx="27122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12160" y="1052736"/>
            <a:ext cx="2880320" cy="4086458"/>
            <a:chOff x="6012160" y="1052736"/>
            <a:chExt cx="2880320" cy="4086458"/>
          </a:xfrm>
        </p:grpSpPr>
        <p:sp>
          <p:nvSpPr>
            <p:cNvPr id="10" name="Rectangle 9"/>
            <p:cNvSpPr/>
            <p:nvPr/>
          </p:nvSpPr>
          <p:spPr>
            <a:xfrm>
              <a:off x="6012160" y="1052736"/>
              <a:ext cx="2880320" cy="40864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marL="4763">
                <a:lnSpc>
                  <a:spcPct val="150000"/>
                </a:lnSpc>
              </a:pPr>
              <a:r>
                <a:rPr lang="en-US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Its </a:t>
              </a:r>
              <a:r>
                <a:rPr 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performance, in terms of critical metrics that relate to;</a:t>
              </a:r>
            </a:p>
            <a:p>
              <a:pPr marL="465138">
                <a:lnSpc>
                  <a:spcPct val="150000"/>
                </a:lnSpc>
              </a:pPr>
              <a:r>
                <a:rPr lang="en-US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 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needs</a:t>
              </a:r>
              <a:r>
                <a:rPr 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and </a:t>
              </a:r>
              <a:r>
                <a:rPr lang="en-US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company </a:t>
              </a:r>
              <a:r>
                <a:rPr lang="en-US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requirements</a:t>
              </a:r>
              <a:r>
                <a:rPr lang="en-US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endPara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763">
                <a:lnSpc>
                  <a:spcPct val="150000"/>
                </a:lnSpc>
              </a:pPr>
              <a:r>
                <a:rPr lang="en-US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needs </a:t>
              </a:r>
              <a:r>
                <a:rPr 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be compared to the targets for these metrics.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84168" y="2362145"/>
              <a:ext cx="428455" cy="4187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r>
                <a:rPr lang="en-US" sz="1200" b="1" smtClean="0"/>
                <a:t>3a</a:t>
              </a:r>
              <a:endParaRPr lang="en-US" sz="1200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84168" y="2852936"/>
              <a:ext cx="428455" cy="6864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r>
                <a:rPr lang="en-US" sz="1200" b="1" smtClean="0"/>
                <a:t>3b</a:t>
              </a:r>
              <a:endParaRPr lang="en-US" sz="1200" b="1"/>
            </a:p>
          </p:txBody>
        </p:sp>
      </p:grpSp>
    </p:spTree>
    <p:extLst>
      <p:ext uri="{BB962C8B-B14F-4D97-AF65-F5344CB8AC3E}">
        <p14:creationId xmlns:p14="http://schemas.microsoft.com/office/powerpoint/2010/main" val="30012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116632"/>
            <a:ext cx="8661648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0" y="1012259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9512" y="5215080"/>
            <a:ext cx="8064896" cy="1454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457200"/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Broadly 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speaking, processes fail to meet performance requirements either because of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design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execution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834" y="1063769"/>
            <a:ext cx="26642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1" y="980728"/>
            <a:ext cx="2920213" cy="4104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6350"/>
            <a:endParaRPr lang="en-US" sz="20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endParaRPr lang="en-US" sz="20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r>
              <a:rPr lang="en-US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of Performance Gap: Design vs. Execution</a:t>
            </a:r>
          </a:p>
          <a:p>
            <a:pPr marL="6350"/>
            <a:endParaRPr lang="en-US" sz="20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r>
              <a:rPr lang="en-US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does not meet targets, the reason for this shortcoming must be determined.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1018" y="1202268"/>
            <a:ext cx="277640" cy="358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sz="1200" b="1" smtClean="0"/>
              <a:t>5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8267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116632"/>
            <a:ext cx="8661648" cy="5040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0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0" y="722487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9512" y="5013176"/>
            <a:ext cx="8680852" cy="1728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6350"/>
            <a:r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6b.</a:t>
            </a:r>
            <a:r>
              <a:rPr lang="en-US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fault </a:t>
            </a:r>
            <a:r>
              <a:rPr 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design; </a:t>
            </a:r>
          </a:p>
          <a:p>
            <a:pPr marL="6350"/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easy to find (being indicated by consistently inadequate performance) but hard to fix </a:t>
            </a:r>
            <a:endParaRPr lang="en-US" sz="14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requiring a wholesale rethinking of the structure </a:t>
            </a:r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process).</a:t>
            </a:r>
          </a:p>
          <a:p>
            <a:pPr marL="6350"/>
            <a:endParaRPr lang="en-US" sz="14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71488"/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it needs to improve design by;</a:t>
            </a:r>
          </a:p>
          <a:p>
            <a:pPr marL="757238" indent="-285750">
              <a:buFontTx/>
              <a:buChar char="-"/>
            </a:pPr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Modify Design, or</a:t>
            </a:r>
          </a:p>
          <a:p>
            <a:pPr marL="757238" indent="-285750">
              <a:buFontTx/>
              <a:buChar char="-"/>
            </a:pPr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Design.</a:t>
            </a:r>
            <a:endParaRPr lang="en-US" sz="1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764936"/>
            <a:ext cx="28405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1" y="690956"/>
            <a:ext cx="2920213" cy="4104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54013"/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InterventionPlan</a:t>
            </a: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96863"/>
            <a:endParaRPr lang="en-US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r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6a.</a:t>
            </a:r>
            <a:r>
              <a:rPr lang="en-US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fault </a:t>
            </a:r>
            <a:r>
              <a:rPr 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execution</a:t>
            </a:r>
            <a:r>
              <a:rPr lang="en-US" sz="1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350"/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particular root cause (such as inadequate training, or insufficient resources, or faulty equipment, or any of a host of other possibilities) </a:t>
            </a:r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determined. </a:t>
            </a:r>
            <a:endParaRPr lang="en-US" sz="14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endParaRPr lang="en-US" sz="1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/>
            <a:r>
              <a:rPr lang="en-US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root causes</a:t>
            </a:r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350" indent="-6350"/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</a:t>
            </a:r>
            <a:r>
              <a:rPr 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is a challenging undertaking, because of the large number of possible root causes; as a rule, however, once the root cause has been </a:t>
            </a:r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</a:t>
            </a:r>
            <a:r>
              <a:rPr 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is easy to </a:t>
            </a:r>
            <a:r>
              <a:rPr lang="en-US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 the executin problem</a:t>
            </a:r>
            <a:r>
              <a:rPr lang="en-US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1990" y="750485"/>
            <a:ext cx="277640" cy="358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1412776"/>
            <a:ext cx="36099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7a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1401811"/>
            <a:ext cx="36901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7b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4184" y="3140968"/>
            <a:ext cx="360996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7a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809" y="6021288"/>
            <a:ext cx="369012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7b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9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PROCESS MANAGEMENT CYCLE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50" y="1012259"/>
            <a:ext cx="5605802" cy="4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99592" y="5215081"/>
            <a:ext cx="7344816" cy="1526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rmAutofit/>
          </a:bodyPr>
          <a:lstStyle/>
          <a:p>
            <a:pPr marL="6350"/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the appropriate intervention has been chosen and implemented, the results are assessed, and the entire cycle begins again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/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/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is derived from Deming’s PDCA cycle (Plan Do Check Act) (Deming 1986), with the addition of the attention to process design.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1764" y="4736177"/>
            <a:ext cx="54213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7066" y="4072339"/>
            <a:ext cx="41069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9169" y="2852936"/>
            <a:ext cx="66717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052736"/>
            <a:ext cx="54213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060848"/>
            <a:ext cx="41069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9126" y="3861048"/>
            <a:ext cx="66717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1628800"/>
            <a:ext cx="70243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4293096"/>
            <a:ext cx="109837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6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mtClean="0"/>
              <a:t>See You Next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PeterBernus, Handbook </a:t>
            </a:r>
            <a:r>
              <a:rPr lang="en-US"/>
              <a:t>on Business Process Management </a:t>
            </a:r>
            <a:r>
              <a:rPr lang="en-US" smtClean="0"/>
              <a:t>1, </a:t>
            </a:r>
            <a:r>
              <a:rPr lang="en-US" smtClean="0"/>
              <a:t>Springer, 2010 </a:t>
            </a:r>
            <a:endParaRPr lang="en-US" smtClean="0"/>
          </a:p>
          <a:p>
            <a:pPr marL="109728" indent="0">
              <a:buNone/>
            </a:pPr>
            <a:endParaRPr lang="en-US" b="1" smtClean="0"/>
          </a:p>
          <a:p>
            <a:pPr marL="109728" indent="0">
              <a:buNone/>
            </a:pPr>
            <a:r>
              <a:rPr lang="en-US" b="1" smtClean="0"/>
              <a:t>“What </a:t>
            </a:r>
            <a:r>
              <a:rPr lang="en-US" b="1"/>
              <a:t>is Business Process </a:t>
            </a:r>
            <a:r>
              <a:rPr lang="en-US" b="1" smtClean="0"/>
              <a:t>Management - </a:t>
            </a:r>
            <a:r>
              <a:rPr lang="en-US" b="1"/>
              <a:t>Process Management </a:t>
            </a:r>
            <a:r>
              <a:rPr lang="en-US" b="1" smtClean="0"/>
              <a:t>Cycle”</a:t>
            </a: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09728" indent="0" algn="ctr">
              <a:buNone/>
            </a:pPr>
            <a:r>
              <a:rPr lang="en-US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SIGMA</a:t>
            </a:r>
            <a:endParaRPr lang="en-US" sz="40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4623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3" y="4797152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1952306"/>
            <a:ext cx="238125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874870"/>
            <a:ext cx="6336704" cy="191417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is 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philosophy of doing business with a focus on eliminating defects through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process knowledge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66" y="5229200"/>
            <a:ext cx="2078331" cy="138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005064"/>
            <a:ext cx="8313179" cy="15196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methods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achieve tangible results.</a:t>
            </a:r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53" y="5157192"/>
            <a:ext cx="2306458" cy="146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5518973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  <a:endParaRPr lang="en-US" sz="5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5938" y="5518973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  <a:endParaRPr lang="en-US" sz="5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7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92985"/>
            <a:ext cx="1971675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8735"/>
            <a:ext cx="38290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48" y="2438173"/>
            <a:ext cx="2171700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SIX SIGMA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296" y="1916832"/>
            <a:ext cx="6923112" cy="1485864"/>
          </a:xfrm>
        </p:spPr>
        <p:txBody>
          <a:bodyPr vert="horz">
            <a:normAutofit lnSpcReduction="10000"/>
          </a:bodyPr>
          <a:lstStyle/>
          <a:p>
            <a:pPr marL="109728" indent="0">
              <a:buNone/>
            </a:pP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is a rigorous management discipline that systematically eliminates 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</a:t>
            </a:r>
            <a:endParaRPr lang="en-US" sz="24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improves the economics 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endParaRPr lang="en-US" sz="24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xQSEBQQEBAQEBAPFA8PDw8PDw8PDxAQFBEWFhQUFRQYHCggGBolHBQUITEhJSkrLi4uFx8zODMsNygtLisBCgoKDg0OFxAQGiwkHxwsLCwsLCwsLCwsLCwsLCwsLCwsLCwsLCwsLCwsLC0sLCwsLCwsLC8sLCssLCwsLCwsK//AABEIALcBFAMBIgACEQEDEQH/xAAbAAACAgMBAAAAAAAAAAAAAAAAAQIDBAUGB//EADYQAAIBAwIDBgUCBQUBAAAAAAABAgMEERIhBTFRBhMiQWFxMkKBkaGx8BQjM1LRB2KSwfEW/8QAGgEBAQADAQEAAAAAAAAAAAAAAAECBAUDBv/EACQRAQEAAgICAQQDAQAAAAAAAAABAhEDIRIxBAUyQVETFKEi/9oADAMBAAIRAxEAPwDukBzNpxtrmbi24pCXmj4m4vpLjW4t76cOUtuj3Rs7fjCe01pfVbo0UJp8nkkbPD8zn4ftvX6vbW5Pj4Z+46ylVUlmLT9mWI5KFRp5TafVGwt+LSW0sSX2Z1eH6vhl1yTX+xpcnw8p9vbfAYlvxCEts4fSWxlnV4+TDkm8LtqZY3HqwwADNiYhgEIMDABDAAEAwAQDEAAMQAAAAAABRgTGACyACCgRLAiBIB4EAhhgAPClItp1GuTMdMaZ8dY+mbW24nKPmbi042n8RysZE1L9ox0ald5Ru4y5MyEcHRumuTNpacba5sjzuH6dUjacHuJzfPwJNLPo/wB/Y53+Men/AHNbLq2tjp+CRSoqPNNYz5tdfruzq/S8P+7lvpz/AJt1jr8thKsksyaWNnvsTp1E1lPKNPd2Cb0QWJYi3UUpJrDeM9WXVqU46KcZt7PMlhNr1/yd3yczTagYVW4dKK1ZkvN5WV/kutbpTWUml6me0XjAAEMAAQDEACGAAAAAhgACAYgoAAAQDFgKBIkJoCOQACAGIAPCZUmvIidFcWLi8Si015Nb/kwa1kj5rLgd/Hl21qGmXTs2uRTjBr5cdj1mcqaZLJXGQSZ52MttracQ+HW/6SfN89sR+vM67g/aKLSjywl6YSOAjaTlSWlZ7x6n1wuRC37ynu00m2t87qO/6uJ9H8Tg/j4pv3e3B+Vy+fLdep09d4bdapObfxP8eX4Mi3ra6jl5LZex5rQ4zOMILLUqsks55Rju/wBMG74f2hUIOTbaTxFcs/vn9DY1fTw27G/qJ4j1e/okZdNJRxheyOXtOKxqVM6sZSwn5o338SnjAxy900mqco/DJr0luif8S18cceq3QoVRV5rS93jG66mUzTS2jdwltGSZeYFjQUIPHuE7+MZxp646peTzn7npvrbH8s8DHlexUtDfi22x1MhMoWAGDABDAAEMQAIYgoAGyiV1Fc3j3G1kt9LwI05prKeUSAAAQQmGAAKGAAQUXFrCaxOEZL1SZpb3stCW9OTg+j8Uf8nQIaMMuPHL3GeOeWPqvPb7s9Vhu4akvmj4kaarZ+h62jEu+GUqnxwWX8y2l9zU5PhS/bWzh8uz7o8iq2XQhb22qcae+ZSUer3fM9CvuyXnTmn/ALZrD+6Ndb8AqUqneSh8MZaWsNZeFzXuzU/pZec3Omz/AGsfG2VOlaxpx2wktl6Jcjn6F9KvVdCtCGhqbg4pqUMP5uuVhnRuW+Gvp6GFQsKaqOcdm23hct3udbblaaDjPDHGSVPU9EFCMeud2/0X0NXxKlKDp0N188+bWHnC/Df1O8qwi55fNv8A8MTiXDcz1L5lvt02RdxNOWteKtNt/Lyzutv0M3h3auWpuXJ8vFsl5IzL3gP8melZm1jPJ7vf8ZOOuOGVKWUk93s2nsWYyxPT0yy7UL5s7eez/Q2VTi8Z6dL2be/tg8ZVzOmsJvL543S+hu+FX01pp6mm8yfm8vfBhlx/pZk9otKy08/Ix6FGFSUpSWVn7PqcHW7U6JxpJYzFubk+X9uPXc3nCePRjS1S2TeI+rx+/sTdiuhs7Vd7KfPEmo59sFkqb1zkpPb4Un54MThl6u71Z8m/cyaVfbL88yfouYmXS6X0rnHhm8ySTb8s9DJUs8jlJX6lKT6vl578i2lfY88F/kbd+HddOnTGaWlxhebUuvkzbUaqlFSi8pnpMpWrycWeH3RYACK8wGAAoMFVSinzSZaIliy6RhHCwtkSAQUwAWQBgAAIAACIyOR5IJJjIZJFDDAsggMe4sIT+KKz1WzNRX4BpzKm3LbaL5nQZAmhwrtpJ+KLWOqa3FXr55b+h3M4JrDSfuaq67P05PMW4vpzRLgbc3Svklplt0ynuThCnPyTRl3fBakeS1r7mpqxcX80THVgov8AglJvXGG6eWsbMq4V2cTquc01Hnty3M9XeElJc3qbM+xvF8K5v7jfSaclfdm5zr1JxT8csRXkoJLGCnjFhUoqnTWWopyfXMnhJfRP/kdP2lr1IUHUoyipJ4zJ4SKuzlxOtRTrqLmsp8vIbXTmbnjU6UadNvHOcly8OdMU/tJ/Q2fD+0c5wlh7Y0Jb56Z/DK+0HBHOcp4Szhct9K2X4NTSpqiu76PLfq+S+2PyTPUm3t8XDz5JP126K3v8dOXpyE+IZfM5ypc9H7peTHC59TUtr6LDjnt1VG6Ox4FU20+WMnmvD6rk8Lc9K4DDw56JL6+Z7cF7af1GScbbgAG24QDIMqnSy029k849SEWgxDKEIYECDAAFAAACAAApyPUVZGpEVamPJTkkpAW5DUU6hqZUW5HqKdYlMovyPJRrDvAi/Jj3NpCosTin+o+8DvS6RzXEuyrcnKlNb/LLK+mTWV+FVqC1yi5Y+aGZpfQ7Z1hd6Y3CLtwqv1Ug4VoKUHz65yZVncUqaxHZN8nszor+wpVl447rlKPhkvqjm7/gNSOXTkqkfXCqL/JjcabXcR4hCNKdTmorKXm29l+TzytWbk3z1Nt7+ZvuN2tZ01inLu+bfm2tt15HNYxzPHkdX4OEmNy/NGSyK5deRRr/APTN4YtU1tnc8bHSmdnt1HArPS9Lw20m19Uek2NHRTjHz8/c5Xs1w/xOpLLe2rPJpckv35HV0KurdcuvqbHFjqOV8/O5WT9e1zGRMa7u+7WWlhLPPd+iPb050xtuoy8iyYlvfqcdSjLfyxlmq45e1Eo6YyS1LU9lt6Et1Ns8ePeXjenQFc60Vzf05mLb1dUMKTc8Zy1/2RoVoxXiTUvNtZMp2xyx8bpku6S3aljrpZZTqKSzF5MaV/HyUpeiiUS4nGC3pziuukumO2yYFNtcxqR1QeV+U/UuwYqBAwAAAAMHUGsggyRU3INRXkMgWahqRTkHMqLdQtRU5EJTG0XuoLvDGcyLky+RpkuqVuuUNlUmTyNL53JVK7MeeSmcWPI0vnfFFXiOxTKiymrbbb7InkSMK+4szluJ11N5cVnqlhm64hcUIbTqwz0T1P7I11C4tqktOqS9XBpMllrY4+SYtJQm9WEue3JNP0aOu7McFqOXeNJJ8tSwlv8AobXh3ZyKknjPmttvubnhtk51GntThyits+5JxS9tm/Nzk02lnKnTjoTy1zws5ZlU7iPqvdYLKVFR5JL2RNw9Mnp00sst3dPmtnz80YUILViaz0b3Lpw0vMeT8ii6lUfwQjLb4nLT+MC3SY479M3XGO2y9EYd5W1LSkveWyLrJbeJLV7GROmns0gxvtg21vLw5ksRTTjH4Wy67rqnHOhyXotl7ldWw86c3B9PIttYzX9Rxl7Lckki3K1RHi1HGdaj6NYZhXvaGk04Uk603soxjtl9TazsqbeXTg36xROnRjH4Yxj7JIrFqezdhUpqUqm3eYap/wBvv6m6AWSAABBQ0MQwNZkWQAw2pAADYBNDACOBNEmg0jYrwJxK7y9pUlqrVadKPWpOMV+TQXXbm1T00e8updLenKf55BHQ6AdMTcp0dUMwnKGYa47xk1tlHmXA7mtfXcrW+ubim468UqTjSjKUXiUXhZ5bhHe8Q4tb0P61elB9HNav+PM1VPtpZSlpVfn8zhJQ++DZWnZKyoLV3FPK51Kz1t+rlI0XbKdnUoulRjSqV21o7iKk479Y/oWDpa8HVoydvUjmUX3dSOJxTxs/U8+4LZTurmVK+q1nJZioqeiGpPk0jtOxfDZ21rpqJpyk5qDzmKfkQ4xw+qn30KcMt51SXii87PC9BL+Hpjhvu3TKsuzdtQWYUqccfNJJv7shfWMKnhik5eShFbPrqNhwnhynFVKvjm+a8SS9N+Zs1w2HktL6pmeMn5Y2+N6qjhPD+7pqLbbXV5Lqdu4Tys6eeF6l1OlKPnqXqZUfbBTyt7pRkiWRaF0DQiIhNZa6IcKeHnOenoTGQ2h3azkmIYQCYxAAAV16yjFylyW76hZNpsCuhV1xUkmk98PZlgLNdUmCAYCYCGQawAwCMGRDHgaQEdI9JNIeCIhg8m7T8bu1fO0rXUqNF1Ix1UYKDVKTWJZ5vZ/g9dSPN/8AV3hHhp3cVuv5VTH9vOL++fuZRK3dl2FtI+OrruZc9dxUc1745GVccasLNY7yhTa20UkpT9sRyzlex/AXxCiqtze3E+7fdyoRnojFJbJ49DtOHdkbO33hb00+eupmcvvIC7gfGKd3BzpKajGWnxwcM+q6o4D/AFH4XO3u4X1BuEqr3kl8NVLGfqv0O/vO0lpQWJ16Sx8kHrl9okeJW1PiFk+73VRa6UmnFqcXts+W+xlIlaHhHZOF1ThXuLqvcqpFS0uemCbW6wujNl/8TSg9VvOpSkuXi1L/ACi/sTwyvb0XTrpJZ1QSkpOOea2OkwVHPUHcUWoz/mx/u5/k3FKSqReYtZ5prBlYGkUYdlaOGd9n5GakGCSAEPAMAAMAhgIAYiKYCAB4EMRQEJU0+az7kwRFLADYgABYBAMBDA1iGkSwPB56XZJD0kkiWC6EUhpEkh4LpCwYXGuHK4oVKMuVSMl7Sxs/uZ4FHl3ZXs5xOhrjSdO3jU2lOrpqPw8pRis/k6On2LnU3vL64rt4zGEu6p/ZHXoaCaabh/ZS0o/Bb0218013kvvI3EIpLCSS6LZE8AUCJJCRIIABDKAYAAwENgGQDIAACAABiQMKYsAGQGAgAAAMhSYhsRA8gICDDQYGADQ0JEkAwGkCAESSBIZUJIlgBgGBoAKgGIYDQCyADGRyGQJIAAAAAABZGIAEhiAYAIKYkwABgICKBALJAwFkAMVIaAAp4JJAARIYAUNAABDQwAoYIACAAAAGAACAYAAAAAgAAAMgAUAAAIBgAgAABiYARQRGBAhg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416" y="4581128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culminates in 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data-driven</a:t>
            </a:r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customer-driven</a:t>
            </a:r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cost-reduction-driven</a:t>
            </a:r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culture.</a:t>
            </a:r>
          </a:p>
          <a:p>
            <a:pPr marL="109728" indent="0">
              <a:buFont typeface="Georgia"/>
              <a:buNone/>
            </a:pPr>
            <a:endParaRPr 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53024"/>
            <a:ext cx="1939776" cy="91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12313">
            <a:off x="7224400" y="5813925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</a:t>
            </a:r>
            <a:endParaRPr 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0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" y="709365"/>
            <a:ext cx="9092886" cy="617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51845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92500"/>
          </a:bodyPr>
          <a:lstStyle>
            <a:lvl1pPr>
              <a:spcBef>
                <a:spcPct val="0"/>
              </a:spcBef>
              <a:buNone/>
              <a:defRPr kumimoji="0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SIX SIGMA </a:t>
            </a:r>
            <a:r>
              <a:rPr lang="en-US" b="0">
                <a:latin typeface="+mn-lt"/>
              </a:rPr>
              <a:t>– LIFE CYCLE</a:t>
            </a:r>
          </a:p>
        </p:txBody>
      </p:sp>
    </p:spTree>
    <p:extLst>
      <p:ext uri="{BB962C8B-B14F-4D97-AF65-F5344CB8AC3E}">
        <p14:creationId xmlns:p14="http://schemas.microsoft.com/office/powerpoint/2010/main" val="12883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947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9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</a:t>
            </a:r>
            <a:r>
              <a:rPr lang="en-US" sz="29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CONTENT &amp; IT’S FUNCTION</a:t>
            </a:r>
            <a:endParaRPr lang="en-US" sz="29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" y="1772816"/>
            <a:ext cx="8106468" cy="4536504"/>
          </a:xfrm>
        </p:spPr>
      </p:pic>
    </p:spTree>
    <p:extLst>
      <p:ext uri="{BB962C8B-B14F-4D97-AF65-F5344CB8AC3E}">
        <p14:creationId xmlns:p14="http://schemas.microsoft.com/office/powerpoint/2010/main" val="23287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97" y="116632"/>
            <a:ext cx="3981806" cy="653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5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4" y="944724"/>
            <a:ext cx="714907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7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SIGMA </a:t>
            </a:r>
            <a:r>
              <a:rPr lang="en-US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DESIGN OF ROBUST PROCESS and IMPROVE PROCESS PERFORMANCE</a:t>
            </a:r>
            <a:endParaRPr 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13" y="1916832"/>
            <a:ext cx="5245174" cy="4493366"/>
          </a:xfrm>
        </p:spPr>
      </p:pic>
    </p:spTree>
    <p:extLst>
      <p:ext uri="{BB962C8B-B14F-4D97-AF65-F5344CB8AC3E}">
        <p14:creationId xmlns:p14="http://schemas.microsoft.com/office/powerpoint/2010/main" val="25639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6181</TotalTime>
  <Words>641</Words>
  <Application>Microsoft Office PowerPoint</Application>
  <PresentationFormat>On-screen Show (4:3)</PresentationFormat>
  <Paragraphs>120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Analisis Proses Bisnis #3</vt:lpstr>
      <vt:lpstr>PowerPoint Presentation</vt:lpstr>
      <vt:lpstr>SIX SIGMA</vt:lpstr>
      <vt:lpstr>SIX SIGMA</vt:lpstr>
      <vt:lpstr>PowerPoint Presentation</vt:lpstr>
      <vt:lpstr>SIX SIGMA – CONTENT &amp; IT’S FUNCTION</vt:lpstr>
      <vt:lpstr>PowerPoint Presentation</vt:lpstr>
      <vt:lpstr>PowerPoint Presentation</vt:lpstr>
      <vt:lpstr>SIX SIGMA – DESIGN OF ROBUST PROCESS and IMPROVE PROCESS PERFORMANCE</vt:lpstr>
      <vt:lpstr>SIX SIGMA - EXAMPLE</vt:lpstr>
      <vt:lpstr>PowerPoint Presentation</vt:lpstr>
      <vt:lpstr>ESSENTIAL PROCESS MANAGEMENT CYCLE</vt:lpstr>
      <vt:lpstr>ESSENTIAL PROCESS MANAGEMENT CYCLE</vt:lpstr>
      <vt:lpstr>ESSENTIAL PROCESS MANAGEMENT CYCLE</vt:lpstr>
      <vt:lpstr>ESSENTIAL PROCESS MANAGEMENT CYCLE</vt:lpstr>
      <vt:lpstr>ESSENTIAL PROCESS MANAGEMENT CYCLE</vt:lpstr>
      <vt:lpstr>ESSENTIAL PROCESS MANAGEMENT CYCLE</vt:lpstr>
      <vt:lpstr>THAT’S ALL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Augury</cp:lastModifiedBy>
  <cp:revision>405</cp:revision>
  <dcterms:created xsi:type="dcterms:W3CDTF">2011-09-16T02:11:44Z</dcterms:created>
  <dcterms:modified xsi:type="dcterms:W3CDTF">2013-09-15T14:06:28Z</dcterms:modified>
</cp:coreProperties>
</file>