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6" r:id="rId12"/>
    <p:sldId id="317" r:id="rId13"/>
    <p:sldId id="318" r:id="rId14"/>
    <p:sldId id="264" r:id="rId15"/>
    <p:sldId id="319" r:id="rId16"/>
    <p:sldId id="306" r:id="rId17"/>
    <p:sldId id="321" r:id="rId18"/>
    <p:sldId id="320" r:id="rId19"/>
    <p:sldId id="322" r:id="rId20"/>
    <p:sldId id="323" r:id="rId21"/>
    <p:sldId id="315" r:id="rId22"/>
    <p:sldId id="324" r:id="rId23"/>
    <p:sldId id="327" r:id="rId24"/>
    <p:sldId id="328" r:id="rId25"/>
    <p:sldId id="325" r:id="rId26"/>
    <p:sldId id="326" r:id="rId27"/>
    <p:sldId id="30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68B9E0-DA3C-47F1-AB49-59308109BBEB}">
          <p14:sldIdLst>
            <p14:sldId id="256"/>
            <p14:sldId id="257"/>
          </p14:sldIdLst>
        </p14:section>
        <p14:section name="DATA LIFE CYCLE" id="{0A29B34B-D2BF-4461-BEBC-24E2586BA23C}">
          <p14:sldIdLst>
            <p14:sldId id="307"/>
            <p14:sldId id="308"/>
            <p14:sldId id="309"/>
            <p14:sldId id="310"/>
          </p14:sldIdLst>
        </p14:section>
        <p14:section name="METHOD for COLLECTING RAW DATA" id="{F51CE48A-9E2B-44D5-9415-E4C6C25D41F6}">
          <p14:sldIdLst>
            <p14:sldId id="311"/>
            <p14:sldId id="312"/>
            <p14:sldId id="313"/>
            <p14:sldId id="314"/>
            <p14:sldId id="316"/>
            <p14:sldId id="317"/>
            <p14:sldId id="318"/>
            <p14:sldId id="264"/>
            <p14:sldId id="319"/>
          </p14:sldIdLst>
        </p14:section>
        <p14:section name="Knowledge Discovery" id="{4F2FEE37-4AF6-47D9-91E5-452E222A13B1}">
          <p14:sldIdLst>
            <p14:sldId id="306"/>
            <p14:sldId id="321"/>
            <p14:sldId id="320"/>
            <p14:sldId id="322"/>
            <p14:sldId id="323"/>
          </p14:sldIdLst>
        </p14:section>
        <p14:section name="Decision Rule &amp; Decision Tree" id="{131E2A94-4303-4B7B-8C34-E75120491316}">
          <p14:sldIdLst>
            <p14:sldId id="315"/>
            <p14:sldId id="324"/>
            <p14:sldId id="327"/>
            <p14:sldId id="328"/>
            <p14:sldId id="325"/>
            <p14:sldId id="326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255" autoAdjust="0"/>
  </p:normalViewPr>
  <p:slideViewPr>
    <p:cSldViewPr>
      <p:cViewPr varScale="1">
        <p:scale>
          <a:sx n="66" d="100"/>
          <a:sy n="66" d="100"/>
        </p:scale>
        <p:origin x="13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68C1-09E0-429C-8B60-FE9F2DBAF374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819B2-0548-43D2-9E90-69853082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4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It starts</a:t>
            </a:r>
          </a:p>
          <a:p>
            <a:r>
              <a:rPr lang="en-US" smtClean="0"/>
              <a:t>with new data collection from various sources. These data are stored in a database(</a:t>
            </a:r>
          </a:p>
          <a:p>
            <a:r>
              <a:rPr lang="en-US" smtClean="0"/>
              <a:t>s). Then the data is preprocessed to fit the format of a data warehouse or</a:t>
            </a:r>
          </a:p>
          <a:p>
            <a:r>
              <a:rPr lang="en-US" smtClean="0"/>
              <a:t>data marts, where it is stored. Users then access the warehouse or data mart</a:t>
            </a:r>
          </a:p>
          <a:p>
            <a:r>
              <a:rPr lang="en-US" smtClean="0"/>
              <a:t>and take a copy of the needed data for analysis. The analysis is done with data</a:t>
            </a:r>
          </a:p>
          <a:p>
            <a:r>
              <a:rPr lang="en-US" smtClean="0"/>
              <a:t>analysis and mining tools (see Chopoorian et al., 2001) which look for patterns,</a:t>
            </a:r>
          </a:p>
          <a:p>
            <a:r>
              <a:rPr lang="en-US" smtClean="0"/>
              <a:t>and with intelligent systems, which support data interpretation.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b="1" baseline="0" smtClean="0"/>
              <a:t>MULTIDIMENSIONAL DATABASES</a:t>
            </a:r>
            <a:r>
              <a:rPr lang="en-US" sz="1400" baseline="0" smtClean="0"/>
              <a:t>. Multidimensional databases are specialized data stores that organize facts by dimensions, such as geographical region, product line, salesperson, pr time. </a:t>
            </a:r>
          </a:p>
          <a:p>
            <a:r>
              <a:rPr lang="en-US" sz="1400" baseline="0" smtClean="0"/>
              <a:t>The data in multidimensional databases are usually preprocessed and stored in what is called a (multi-dimensional) data cube.</a:t>
            </a:r>
          </a:p>
          <a:p>
            <a:endParaRPr lang="en-US" sz="1400" baseline="0" smtClean="0"/>
          </a:p>
          <a:p>
            <a:r>
              <a:rPr lang="en-US" sz="1400" b="1" baseline="0" smtClean="0"/>
              <a:t>Facts</a:t>
            </a:r>
            <a:r>
              <a:rPr lang="en-US" sz="1400" baseline="0" smtClean="0"/>
              <a:t>, such as quantities sold, are placed at the intersection of the dimensions.</a:t>
            </a:r>
          </a:p>
          <a:p>
            <a:r>
              <a:rPr lang="en-US" sz="1400" baseline="0" smtClean="0"/>
              <a:t>One such intersection might be the quantities of widgets sold by Ms. Smith in the Morristown, New Jersey, branch of XYZ Company in July 2003.</a:t>
            </a:r>
          </a:p>
          <a:p>
            <a:endParaRPr lang="en-US" sz="1400" baseline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smtClean="0"/>
              <a:t>Multidimensional databases </a:t>
            </a:r>
            <a:r>
              <a:rPr lang="en-US" sz="1400" b="0" baseline="0" smtClean="0"/>
              <a:t>can be incorporated in a </a:t>
            </a:r>
            <a:r>
              <a:rPr lang="en-US" sz="1400" b="1" baseline="0" smtClean="0"/>
              <a:t>data warehouse, </a:t>
            </a:r>
            <a:r>
              <a:rPr lang="en-US" sz="1400" b="0" baseline="0" smtClean="0"/>
              <a:t>sometimes as its core, or they can be used as an additional layer.</a:t>
            </a:r>
          </a:p>
          <a:p>
            <a:r>
              <a:rPr lang="en-US" sz="1400" baseline="0" smtClean="0"/>
              <a:t>In the data warehouse (or mart) tables can be linked, and data cubes are formed.</a:t>
            </a:r>
          </a:p>
          <a:p>
            <a:r>
              <a:rPr lang="en-US" sz="1400" baseline="0" smtClean="0"/>
              <a:t>For instance, inventory information is linked to sales numbers and customer databases, allowing for extensive analysis of information. Some data warehouses have a dynamic link to the databases; others are static.</a:t>
            </a:r>
            <a:endParaRPr lang="en-US" sz="140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  <a:solidFill>
            <a:srgbClr val="00BCF4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AER – 2011/2012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 smtClean="0"/>
              <a:t>Universitas</a:t>
            </a:r>
            <a:r>
              <a:rPr lang="en-US" dirty="0" smtClean="0"/>
              <a:t> Pembangunan Jaya – SIF_TIF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SIF1213 - </a:t>
            </a:r>
            <a:fld id="{856524A2-1DDE-4CC8-AD9C-EA4094C56F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CF4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 smtClean="0"/>
              <a:t>Universitas</a:t>
            </a:r>
            <a:r>
              <a:rPr lang="en-US" dirty="0" smtClean="0"/>
              <a:t>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SIF1213 - </a:t>
            </a:r>
            <a:fld id="{856524A2-1DDE-4CC8-AD9C-EA4094C56F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CF4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>
              <a:def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>
              <a:def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>
              <a:def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56524A2-1DDE-4CC8-AD9C-EA4094C56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Universitas</a:t>
            </a:r>
            <a:r>
              <a:rPr lang="en-US" dirty="0" smtClean="0"/>
              <a:t> Pembangunan Jaya – SIF_TIF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SIF-1213 - </a:t>
            </a:r>
            <a:fld id="{856524A2-1DDE-4CC8-AD9C-EA4094C56F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Business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 smtClean="0"/>
              <a:t>Pertemuan</a:t>
            </a:r>
            <a:r>
              <a:rPr lang="en-US" smtClean="0"/>
              <a:t> 7 &amp; 8</a:t>
            </a:r>
          </a:p>
          <a:p>
            <a:r>
              <a:rPr lang="en-US" sz="1800"/>
              <a:t>Strategic Information Systems </a:t>
            </a:r>
            <a:r>
              <a:rPr lang="en-US" sz="1800" smtClean="0"/>
              <a:t>&amp; Porters Model.</a:t>
            </a:r>
            <a:endParaRPr lang="en-US" sz="180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mtClean="0"/>
              <a:t>AER – 2013/2014</a:t>
            </a: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56524A2-1DDE-4CC8-AD9C-EA4094C56FD8}" type="slidenum">
              <a:rPr lang="en-US" smtClean="0"/>
              <a:t>1</a:t>
            </a:fld>
            <a:endParaRPr lang="en-US" dirty="0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Universitas</a:t>
            </a:r>
            <a:r>
              <a:rPr lang="en-US" dirty="0" smtClean="0"/>
              <a:t> Pembangunan Jaya – SIF_TIF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METHOD for COLLECTING RAW DATA</a:t>
            </a:r>
            <a:br>
              <a:rPr lang="en-US"/>
            </a:br>
            <a:r>
              <a:rPr lang="en-US" sz="3600" smtClean="0"/>
              <a:t>GARBAGE in GARBAGE out (GiGo)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Kompleksitas pengumpulan data dapat menciptakan masalah kualitas-data</a:t>
            </a:r>
            <a:r>
              <a:rPr lang="en-US" smtClean="0"/>
              <a:t>. Oleh </a:t>
            </a:r>
            <a:r>
              <a:rPr lang="en-US"/>
              <a:t>karena itu, terlepas dari bagaimana </a:t>
            </a:r>
            <a:r>
              <a:rPr lang="en-US" smtClean="0"/>
              <a:t>data-data tersebut dikumpulkan</a:t>
            </a:r>
            <a:r>
              <a:rPr lang="en-US"/>
              <a:t>, </a:t>
            </a:r>
            <a:r>
              <a:rPr lang="en-US" smtClean="0"/>
              <a:t>maka data </a:t>
            </a:r>
            <a:r>
              <a:rPr lang="en-US"/>
              <a:t>perlu divalidasi.</a:t>
            </a:r>
          </a:p>
          <a:p>
            <a:r>
              <a:rPr lang="en-US" smtClean="0"/>
              <a:t>Diperlukan pengamanan untuk kualitas </a:t>
            </a:r>
            <a:r>
              <a:rPr lang="en-US"/>
              <a:t>data </a:t>
            </a:r>
            <a:r>
              <a:rPr lang="en-US" smtClean="0"/>
              <a:t>yang dirancang </a:t>
            </a:r>
            <a:r>
              <a:rPr lang="en-US"/>
              <a:t>untuk mencegah masalah data.</a:t>
            </a:r>
          </a:p>
          <a:p>
            <a:r>
              <a:rPr lang="en-US" smtClean="0"/>
              <a:t>Sebuah </a:t>
            </a:r>
            <a:r>
              <a:rPr lang="en-US"/>
              <a:t>ungkapan klasik yang </a:t>
            </a:r>
            <a:r>
              <a:rPr lang="en-US" smtClean="0"/>
              <a:t>terkait dengan pentingnya kualitas data: "</a:t>
            </a:r>
            <a:r>
              <a:rPr lang="en-US"/>
              <a:t> GARBAGE in GARBAGE out </a:t>
            </a:r>
            <a:r>
              <a:rPr lang="en-US" smtClean="0"/>
              <a:t>" </a:t>
            </a:r>
            <a:r>
              <a:rPr lang="en-US"/>
              <a:t>(</a:t>
            </a:r>
            <a:r>
              <a:rPr lang="en-US" smtClean="0"/>
              <a:t>GiGo).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DQ (DATA QUALITY) &amp; INTEGRITY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Beberapa masalah terkait DQ (kualitas data) adalah;</a:t>
            </a:r>
          </a:p>
          <a:p>
            <a:pPr lvl="1"/>
            <a:r>
              <a:rPr lang="en-US" smtClean="0"/>
              <a:t>Masalah teknis </a:t>
            </a:r>
            <a:r>
              <a:rPr lang="en-US"/>
              <a:t>seperti kapasitas, </a:t>
            </a:r>
            <a:endParaRPr lang="en-US" smtClean="0"/>
          </a:p>
          <a:p>
            <a:pPr lvl="1"/>
            <a:r>
              <a:rPr lang="en-US" smtClean="0"/>
              <a:t>Masalah yang </a:t>
            </a:r>
            <a:r>
              <a:rPr lang="en-US"/>
              <a:t>berhubungan </a:t>
            </a:r>
            <a:r>
              <a:rPr lang="en-US" smtClean="0"/>
              <a:t>dengan potensi dengan </a:t>
            </a:r>
            <a:r>
              <a:rPr lang="en-US"/>
              <a:t>kejahatan </a:t>
            </a:r>
            <a:r>
              <a:rPr lang="en-US" smtClean="0"/>
              <a:t>komputer.</a:t>
            </a:r>
          </a:p>
          <a:p>
            <a:pPr marL="457200" lvl="1" indent="0">
              <a:buNone/>
            </a:pPr>
            <a:r>
              <a:rPr lang="en-US" sz="1800">
                <a:solidFill>
                  <a:schemeClr val="tx2"/>
                </a:solidFill>
              </a:rPr>
              <a:t>Strong et al. (1997</a:t>
            </a:r>
            <a:r>
              <a:rPr lang="en-US" sz="1800" smtClean="0">
                <a:solidFill>
                  <a:schemeClr val="tx2"/>
                </a:solidFill>
              </a:rPr>
              <a:t>)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9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DQ (DATA QUALITY) </a:t>
            </a:r>
            <a:r>
              <a:rPr lang="en-US"/>
              <a:t>&amp;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Empat </a:t>
            </a:r>
            <a:r>
              <a:rPr lang="en-US"/>
              <a:t>kategori dan dimensi </a:t>
            </a:r>
            <a:r>
              <a:rPr lang="en-US" smtClean="0"/>
              <a:t>masalah DQ dan Integrity:</a:t>
            </a:r>
            <a:endParaRPr lang="en-US"/>
          </a:p>
          <a:p>
            <a:pPr lvl="1"/>
            <a:r>
              <a:rPr lang="en-US" b="1" smtClean="0"/>
              <a:t>intrinsic </a:t>
            </a:r>
            <a:r>
              <a:rPr lang="en-US" b="1"/>
              <a:t>DQ</a:t>
            </a:r>
            <a:r>
              <a:rPr lang="en-US"/>
              <a:t>: Akurasi, objektivitas, dipercaya, dan reputasi.</a:t>
            </a:r>
          </a:p>
          <a:p>
            <a:pPr lvl="1"/>
            <a:r>
              <a:rPr lang="en-US" b="1"/>
              <a:t>Accessibility </a:t>
            </a:r>
            <a:r>
              <a:rPr lang="en-US" b="1" smtClean="0"/>
              <a:t>DQ</a:t>
            </a:r>
            <a:r>
              <a:rPr lang="en-US"/>
              <a:t>: Aksesibilitas dan akses keamanan.</a:t>
            </a:r>
          </a:p>
          <a:p>
            <a:pPr lvl="1"/>
            <a:r>
              <a:rPr lang="en-US" b="1"/>
              <a:t>Contextual DQ</a:t>
            </a:r>
            <a:r>
              <a:rPr lang="en-US"/>
              <a:t>: Relevansi, nilai tambah, ketepatan waktu, kelengkapan, jumlah data.</a:t>
            </a:r>
          </a:p>
          <a:p>
            <a:pPr lvl="1"/>
            <a:r>
              <a:rPr lang="en-US" b="1"/>
              <a:t>Representation</a:t>
            </a:r>
            <a:r>
              <a:rPr lang="en-US"/>
              <a:t> DQ: mudah diinterpretasi, mudah dipahami, ringkas, </a:t>
            </a:r>
            <a:r>
              <a:rPr lang="en-US" smtClean="0"/>
              <a:t>konsisten</a:t>
            </a:r>
            <a:r>
              <a:rPr lang="en-US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DQ (DATA QUALITY) &amp;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590800" cy="365125"/>
          </a:xfrm>
        </p:spPr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352800" cy="365125"/>
          </a:xfrm>
        </p:spPr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1447800"/>
            <a:ext cx="9120188" cy="52495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7308" y="6595646"/>
            <a:ext cx="3670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600" i="1">
                <a:solidFill>
                  <a:schemeClr val="tx2"/>
                </a:solidFill>
              </a:rPr>
              <a:t>Compiled and modified from Alter (1980).</a:t>
            </a:r>
          </a:p>
        </p:txBody>
      </p:sp>
    </p:spTree>
    <p:extLst>
      <p:ext uri="{BB962C8B-B14F-4D97-AF65-F5344CB8AC3E}">
        <p14:creationId xmlns:p14="http://schemas.microsoft.com/office/powerpoint/2010/main" val="19641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You Next Session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Thank’s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</a:t>
            </a:r>
            <a:r>
              <a:rPr lang="en-US"/>
              <a:t>2013/2014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DATA WAREHOUSING</a:t>
            </a:r>
            <a:br>
              <a:rPr lang="en-US" smtClean="0"/>
            </a:br>
            <a:r>
              <a:rPr lang="en-US" sz="3600" smtClean="0"/>
              <a:t>Transactional vs Analytical Processing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Pengolahan data dalam organisasi bisa dilihat </a:t>
            </a:r>
            <a:r>
              <a:rPr lang="en-US" smtClean="0"/>
              <a:t>sebagai pengolahan transaksi (</a:t>
            </a:r>
            <a:r>
              <a:rPr lang="en-US" i="1" smtClean="0"/>
              <a:t>Transactional</a:t>
            </a:r>
            <a:r>
              <a:rPr lang="en-US" smtClean="0"/>
              <a:t>) atau analitis (</a:t>
            </a:r>
            <a:r>
              <a:rPr lang="en-US" i="1" smtClean="0"/>
              <a:t>Analytical</a:t>
            </a:r>
            <a:r>
              <a:rPr lang="en-US" smtClean="0"/>
              <a:t>).</a:t>
            </a:r>
          </a:p>
          <a:p>
            <a:r>
              <a:rPr lang="en-US"/>
              <a:t>Data dalam </a:t>
            </a:r>
            <a:r>
              <a:rPr lang="en-US" b="1" i="1"/>
              <a:t>transactions processing systems</a:t>
            </a:r>
            <a:r>
              <a:rPr lang="en-US" i="1"/>
              <a:t> </a:t>
            </a:r>
            <a:r>
              <a:rPr lang="en-US"/>
              <a:t>(TPSs) </a:t>
            </a:r>
            <a:r>
              <a:rPr lang="en-US" smtClean="0">
                <a:solidFill>
                  <a:schemeClr val="accent1"/>
                </a:solidFill>
              </a:rPr>
              <a:t>terorganisir dalam struktur </a:t>
            </a:r>
            <a:r>
              <a:rPr lang="en-US">
                <a:solidFill>
                  <a:schemeClr val="accent1"/>
                </a:solidFill>
              </a:rPr>
              <a:t>hirarkis </a:t>
            </a:r>
            <a:r>
              <a:rPr lang="en-US"/>
              <a:t>dan </a:t>
            </a:r>
            <a:r>
              <a:rPr lang="en-US" smtClean="0">
                <a:solidFill>
                  <a:schemeClr val="accent1"/>
                </a:solidFill>
              </a:rPr>
              <a:t>diproses secara terpusat</a:t>
            </a:r>
            <a:r>
              <a:rPr lang="en-US" smtClean="0"/>
              <a:t>.</a:t>
            </a:r>
          </a:p>
          <a:p>
            <a:r>
              <a:rPr lang="en-US" i="1" smtClean="0">
                <a:solidFill>
                  <a:schemeClr val="accent1"/>
                </a:solidFill>
              </a:rPr>
              <a:t>Databases</a:t>
            </a:r>
            <a:r>
              <a:rPr lang="en-US" smtClean="0">
                <a:solidFill>
                  <a:schemeClr val="accent1"/>
                </a:solidFill>
              </a:rPr>
              <a:t> </a:t>
            </a:r>
            <a:r>
              <a:rPr lang="en-US" smtClean="0"/>
              <a:t>dan </a:t>
            </a:r>
            <a:r>
              <a:rPr lang="en-US" i="1" smtClean="0">
                <a:solidFill>
                  <a:schemeClr val="accent1"/>
                </a:solidFill>
              </a:rPr>
              <a:t>processing </a:t>
            </a:r>
            <a:r>
              <a:rPr lang="en-US" i="1">
                <a:solidFill>
                  <a:schemeClr val="accent1"/>
                </a:solidFill>
              </a:rPr>
              <a:t>systems </a:t>
            </a:r>
            <a:r>
              <a:rPr lang="en-US" smtClean="0"/>
              <a:t>yang digunakan disebut </a:t>
            </a:r>
            <a:r>
              <a:rPr lang="en-US" b="1" i="1" smtClean="0"/>
              <a:t>operational </a:t>
            </a:r>
            <a:r>
              <a:rPr lang="en-US" b="1" i="1"/>
              <a:t>systems</a:t>
            </a:r>
            <a:r>
              <a:rPr lang="en-US"/>
              <a:t>, </a:t>
            </a:r>
            <a:r>
              <a:rPr lang="en-US" smtClean="0"/>
              <a:t>dan hasil dari </a:t>
            </a:r>
            <a:r>
              <a:rPr lang="en-US" i="1" smtClean="0"/>
              <a:t>operational systems </a:t>
            </a:r>
            <a:r>
              <a:rPr lang="en-US" smtClean="0"/>
              <a:t>biasanya berupa laporan transaksi.</a:t>
            </a:r>
          </a:p>
          <a:p>
            <a:endParaRPr lang="en-US" smtClean="0"/>
          </a:p>
          <a:p>
            <a:r>
              <a:rPr lang="en-US" b="1" smtClean="0"/>
              <a:t>Tujuan penggunaan </a:t>
            </a:r>
            <a:r>
              <a:rPr lang="en-US" b="1" i="1" smtClean="0"/>
              <a:t>operational systems</a:t>
            </a:r>
            <a:r>
              <a:rPr lang="en-US" b="1" smtClean="0"/>
              <a:t>  </a:t>
            </a:r>
            <a:r>
              <a:rPr lang="en-US" smtClean="0"/>
              <a:t>adalah agar </a:t>
            </a:r>
            <a:r>
              <a:rPr lang="en-US" smtClean="0">
                <a:solidFill>
                  <a:schemeClr val="accent1"/>
                </a:solidFill>
              </a:rPr>
              <a:t>proses-proses rutin </a:t>
            </a:r>
            <a:r>
              <a:rPr lang="en-US" smtClean="0"/>
              <a:t>dan </a:t>
            </a:r>
            <a:r>
              <a:rPr lang="en-US" smtClean="0">
                <a:solidFill>
                  <a:schemeClr val="accent1"/>
                </a:solidFill>
              </a:rPr>
              <a:t>yang menggunakan data berulang </a:t>
            </a:r>
            <a:r>
              <a:rPr lang="en-US" smtClean="0"/>
              <a:t>(</a:t>
            </a:r>
            <a:r>
              <a:rPr lang="en-US" i="1" smtClean="0"/>
              <a:t>repetitive data</a:t>
            </a:r>
            <a:r>
              <a:rPr lang="en-US" smtClean="0"/>
              <a:t>) dapat dilakukan dengan </a:t>
            </a:r>
            <a:r>
              <a:rPr lang="en-US" smtClean="0">
                <a:solidFill>
                  <a:schemeClr val="accent1"/>
                </a:solidFill>
              </a:rPr>
              <a:t>cepat</a:t>
            </a:r>
            <a:r>
              <a:rPr lang="en-US" smtClean="0"/>
              <a:t> dan </a:t>
            </a:r>
            <a:r>
              <a:rPr lang="en-US" smtClean="0">
                <a:solidFill>
                  <a:schemeClr val="accent1"/>
                </a:solidFill>
              </a:rPr>
              <a:t>efisien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5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KNOWLEDGE DISCOVERY</a:t>
            </a:r>
            <a:br>
              <a:rPr lang="en-US" smtClean="0"/>
            </a:br>
            <a:r>
              <a:rPr lang="en-US" smtClean="0"/>
              <a:t>with BUSINESS INTELLIGENCE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/>
              <a:t>Intellignce Bisnis</a:t>
            </a:r>
            <a:r>
              <a:rPr lang="en-US"/>
              <a:t> (</a:t>
            </a:r>
            <a:r>
              <a:rPr lang="en-US" b="1"/>
              <a:t>BI</a:t>
            </a:r>
            <a:r>
              <a:rPr lang="en-US"/>
              <a:t>) adalah </a:t>
            </a:r>
            <a:r>
              <a:rPr lang="en-US" smtClean="0"/>
              <a:t>aplikasi </a:t>
            </a:r>
            <a:r>
              <a:rPr lang="en-US"/>
              <a:t>dan teknik </a:t>
            </a:r>
            <a:r>
              <a:rPr lang="en-US" smtClean="0"/>
              <a:t>dengan kategori </a:t>
            </a:r>
            <a:r>
              <a:rPr lang="en-US"/>
              <a:t>yang </a:t>
            </a:r>
            <a:r>
              <a:rPr lang="en-US" smtClean="0"/>
              <a:t>luas, untuk </a:t>
            </a:r>
            <a:r>
              <a:rPr lang="en-US"/>
              <a:t>mengumpulkan, menyimpan, menganalisis dan menyediakan akses ke data untuk membantu pengguna perusahaan membuat bisnis yang lebih baik dan keputusan </a:t>
            </a:r>
            <a:r>
              <a:rPr lang="en-US" smtClean="0"/>
              <a:t>strategis.</a:t>
            </a:r>
          </a:p>
          <a:p>
            <a:pPr marL="0" indent="0" algn="r">
              <a:buNone/>
            </a:pPr>
            <a:r>
              <a:rPr lang="en-US" sz="1800" i="1" smtClean="0"/>
              <a:t>(Oguz</a:t>
            </a:r>
            <a:r>
              <a:rPr lang="en-US" sz="1800" i="1"/>
              <a:t>, 2003, and Moss and Atre, </a:t>
            </a:r>
            <a:r>
              <a:rPr lang="en-US" sz="1800" i="1" smtClean="0"/>
              <a:t>2003)</a:t>
            </a:r>
          </a:p>
          <a:p>
            <a:endParaRPr lang="en-US" smtClean="0"/>
          </a:p>
          <a:p>
            <a:pPr algn="just"/>
            <a:r>
              <a:rPr lang="en-US" smtClean="0"/>
              <a:t>Proses BI biasanya (tidak harus) melibatkan penggunaan data warehouse.</a:t>
            </a:r>
            <a:endParaRPr lang="en-US"/>
          </a:p>
          <a:p>
            <a:pPr marL="0" indent="0">
              <a:buNone/>
            </a:pPr>
            <a:endParaRPr lang="en-US" i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3734"/>
          </a:xfrm>
        </p:spPr>
        <p:txBody>
          <a:bodyPr>
            <a:normAutofit/>
          </a:bodyPr>
          <a:lstStyle/>
          <a:p>
            <a:pPr algn="l"/>
            <a:r>
              <a:rPr lang="en-US" sz="2800" smtClean="0"/>
              <a:t>Kategori-kategori dalam Business Intelligence (BI)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590800" cy="365125"/>
          </a:xfrm>
        </p:spPr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352800" cy="365125"/>
          </a:xfrm>
        </p:spPr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1085509"/>
            <a:ext cx="6934200" cy="55931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638003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smtClean="0"/>
              <a:t>(Sumber: Turban</a:t>
            </a:r>
            <a:r>
              <a:rPr lang="en-US" sz="1400" i="1"/>
              <a:t>, McLean, Wetherbe, “Information Technology for Management”, 3</a:t>
            </a:r>
            <a:r>
              <a:rPr lang="en-US" sz="1400" i="1" baseline="30000"/>
              <a:t>rd</a:t>
            </a:r>
            <a:r>
              <a:rPr lang="en-US" sz="1400" i="1"/>
              <a:t> </a:t>
            </a:r>
            <a:r>
              <a:rPr lang="en-US" sz="1400" i="1" smtClean="0"/>
              <a:t>Ed)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21848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099"/>
          </a:xfrm>
        </p:spPr>
        <p:txBody>
          <a:bodyPr>
            <a:normAutofit/>
          </a:bodyPr>
          <a:lstStyle/>
          <a:p>
            <a:pPr algn="l"/>
            <a:r>
              <a:rPr lang="en-US" sz="2800" smtClean="0"/>
              <a:t>Cara Kerja Business Intelligence (BI)</a:t>
            </a:r>
            <a:endParaRPr lang="en-US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131" y="1323067"/>
            <a:ext cx="6927669" cy="55349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1076795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smtClean="0"/>
              <a:t>(Sumber: Turban</a:t>
            </a:r>
            <a:r>
              <a:rPr lang="en-US" sz="1400" i="1"/>
              <a:t>, McLean, Wetherbe, “Information Technology for Management”, 3</a:t>
            </a:r>
            <a:r>
              <a:rPr lang="en-US" sz="1400" i="1" baseline="30000"/>
              <a:t>rd</a:t>
            </a:r>
            <a:r>
              <a:rPr lang="en-US" sz="1400" i="1"/>
              <a:t> </a:t>
            </a:r>
            <a:r>
              <a:rPr lang="en-US" sz="1400" i="1" smtClean="0"/>
              <a:t>Ed)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33335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INFORMATION &amp; KNOWLEDGE DISCOVERY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Information Discovery:</a:t>
            </a:r>
          </a:p>
          <a:p>
            <a:pPr lvl="1"/>
            <a:r>
              <a:rPr lang="en-US" smtClean="0"/>
              <a:t>Muncul di awal tahun 70 dengan teknik koleksi data.</a:t>
            </a:r>
            <a:endParaRPr lang="en-US"/>
          </a:p>
          <a:p>
            <a:pPr lvl="1"/>
            <a:r>
              <a:rPr lang="sv-SE"/>
              <a:t>Itu pada dasarnya </a:t>
            </a:r>
            <a:r>
              <a:rPr lang="sv-SE" smtClean="0"/>
              <a:t>merupakan </a:t>
            </a:r>
            <a:r>
              <a:rPr lang="sv-SE" b="1" smtClean="0"/>
              <a:t>pengumpulan </a:t>
            </a:r>
            <a:r>
              <a:rPr lang="sv-SE" b="1"/>
              <a:t>data</a:t>
            </a:r>
            <a:r>
              <a:rPr lang="sv-SE"/>
              <a:t> sederhana dan </a:t>
            </a:r>
            <a:r>
              <a:rPr lang="sv-SE" b="1"/>
              <a:t>menjawab </a:t>
            </a:r>
            <a:r>
              <a:rPr lang="sv-SE" b="1" smtClean="0"/>
              <a:t>pertanyaan</a:t>
            </a:r>
            <a:r>
              <a:rPr lang="sv-SE" smtClean="0"/>
              <a:t> (</a:t>
            </a:r>
            <a:r>
              <a:rPr lang="sv-SE" b="1" smtClean="0"/>
              <a:t>query</a:t>
            </a:r>
            <a:r>
              <a:rPr lang="sv-SE" smtClean="0"/>
              <a:t>) </a:t>
            </a:r>
            <a:r>
              <a:rPr lang="en-US" smtClean="0"/>
              <a:t>yang melibatkan beberapa set data dengan </a:t>
            </a:r>
            <a:r>
              <a:rPr lang="en-US" i="1" smtClean="0"/>
              <a:t>tools</a:t>
            </a:r>
            <a:r>
              <a:rPr lang="en-US" smtClean="0"/>
              <a:t> seperti </a:t>
            </a:r>
            <a:r>
              <a:rPr lang="en-US" b="1" smtClean="0"/>
              <a:t>SQL</a:t>
            </a:r>
            <a:r>
              <a:rPr lang="en-US" smtClean="0"/>
              <a:t> dan </a:t>
            </a:r>
            <a:r>
              <a:rPr lang="en-US" b="1" smtClean="0"/>
              <a:t>RDBMS</a:t>
            </a:r>
            <a:r>
              <a:rPr lang="en-US" smtClean="0"/>
              <a:t> (</a:t>
            </a:r>
            <a:r>
              <a:rPr lang="en-US" i="1" smtClean="0"/>
              <a:t>Relational Database Management System</a:t>
            </a:r>
            <a:r>
              <a:rPr lang="en-US" smtClean="0"/>
              <a:t>).</a:t>
            </a:r>
          </a:p>
          <a:p>
            <a:pPr lvl="1"/>
            <a:r>
              <a:rPr lang="en-US"/>
              <a:t>Contoh: </a:t>
            </a:r>
            <a:r>
              <a:rPr lang="en-US" smtClean="0"/>
              <a:t>untuk menjawab “Unit apa saja yang dijual di New england pada akhir maret?”</a:t>
            </a:r>
          </a:p>
          <a:p>
            <a:pPr lvl="1"/>
            <a:endParaRPr lang="en-US"/>
          </a:p>
          <a:p>
            <a:r>
              <a:rPr lang="en-US" smtClean="0"/>
              <a:t>Knowledge Discovery in Database (KDD)/Knowledge Discovery:</a:t>
            </a:r>
          </a:p>
          <a:p>
            <a:pPr lvl="1"/>
            <a:r>
              <a:rPr lang="en-US" b="1"/>
              <a:t>Proses penggalian </a:t>
            </a:r>
            <a:r>
              <a:rPr lang="en-US" b="1" smtClean="0"/>
              <a:t>(ekstraksi) pengetahuan</a:t>
            </a:r>
            <a:r>
              <a:rPr lang="en-US" smtClean="0"/>
              <a:t> </a:t>
            </a:r>
            <a:r>
              <a:rPr lang="en-US"/>
              <a:t>yang bermanfaat dari </a:t>
            </a:r>
            <a:r>
              <a:rPr lang="en-US" b="1"/>
              <a:t>volume </a:t>
            </a:r>
            <a:r>
              <a:rPr lang="en-US" b="1" smtClean="0"/>
              <a:t>data </a:t>
            </a:r>
            <a:r>
              <a:rPr lang="en-US" smtClean="0"/>
              <a:t>dan melibatkan subject riset yang luas.</a:t>
            </a:r>
          </a:p>
          <a:p>
            <a:pPr lvl="1"/>
            <a:r>
              <a:rPr lang="en-US" smtClean="0"/>
              <a:t>Tujuan utamanya adalah </a:t>
            </a:r>
            <a:r>
              <a:rPr lang="en-US"/>
              <a:t>untuk </a:t>
            </a:r>
            <a:r>
              <a:rPr lang="en-US" smtClean="0"/>
              <a:t>mengidentifikasi </a:t>
            </a:r>
            <a:r>
              <a:rPr lang="en-US" b="1" smtClean="0"/>
              <a:t>data</a:t>
            </a:r>
            <a:r>
              <a:rPr lang="en-US" smtClean="0"/>
              <a:t> </a:t>
            </a:r>
            <a:r>
              <a:rPr lang="en-US" b="1" smtClean="0"/>
              <a:t>valid</a:t>
            </a:r>
            <a:r>
              <a:rPr lang="en-US" smtClean="0"/>
              <a:t>, </a:t>
            </a:r>
            <a:r>
              <a:rPr lang="en-US" b="1" smtClean="0"/>
              <a:t>data</a:t>
            </a:r>
            <a:r>
              <a:rPr lang="en-US" smtClean="0"/>
              <a:t> </a:t>
            </a:r>
            <a:r>
              <a:rPr lang="en-US" b="1" smtClean="0"/>
              <a:t>baru</a:t>
            </a:r>
            <a:r>
              <a:rPr lang="en-US"/>
              <a:t>, </a:t>
            </a:r>
            <a:r>
              <a:rPr lang="en-US" b="1" smtClean="0"/>
              <a:t>data</a:t>
            </a:r>
            <a:r>
              <a:rPr lang="en-US" smtClean="0"/>
              <a:t> </a:t>
            </a:r>
            <a:r>
              <a:rPr lang="en-US" b="1" smtClean="0"/>
              <a:t>potensi</a:t>
            </a:r>
            <a:r>
              <a:rPr lang="en-US" smtClean="0"/>
              <a:t> yang berguna</a:t>
            </a:r>
            <a:r>
              <a:rPr lang="en-US"/>
              <a:t>, dan pada akhirnya </a:t>
            </a:r>
            <a:r>
              <a:rPr lang="en-US" smtClean="0"/>
              <a:t>menghasilkan </a:t>
            </a:r>
            <a:r>
              <a:rPr lang="en-US" b="1" smtClean="0"/>
              <a:t>pola data dapat dipahami</a:t>
            </a:r>
            <a:r>
              <a:rPr lang="en-US" smtClean="0"/>
              <a:t>.</a:t>
            </a:r>
          </a:p>
          <a:p>
            <a:pPr lvl="1"/>
            <a:r>
              <a:rPr lang="en-US" smtClean="0"/>
              <a:t>Contoh: Untuk menjawab “</a:t>
            </a:r>
            <a:r>
              <a:rPr lang="sv-SE" smtClean="0"/>
              <a:t>Apa yang mungkin </a:t>
            </a:r>
            <a:r>
              <a:rPr lang="sv-SE"/>
              <a:t>terjadi </a:t>
            </a:r>
            <a:r>
              <a:rPr lang="sv-SE" smtClean="0"/>
              <a:t>terhadap penjualan </a:t>
            </a:r>
            <a:r>
              <a:rPr lang="sv-SE"/>
              <a:t>unit </a:t>
            </a:r>
            <a:r>
              <a:rPr lang="sv-SE" smtClean="0"/>
              <a:t>di Boston pada bulan </a:t>
            </a:r>
            <a:r>
              <a:rPr lang="sv-SE"/>
              <a:t>depan</a:t>
            </a:r>
            <a:r>
              <a:rPr lang="sv-SE" smtClean="0"/>
              <a:t>? dan Mengapa?”</a:t>
            </a:r>
            <a:endParaRPr lang="en-US"/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Mahasiswa </a:t>
            </a:r>
            <a:r>
              <a:rPr lang="en-US" smtClean="0"/>
              <a:t>paham konsep knowledge discovery untuk business intelligence.</a:t>
            </a:r>
          </a:p>
          <a:p>
            <a:r>
              <a:rPr lang="en-US"/>
              <a:t>Mahasiswa </a:t>
            </a:r>
            <a:r>
              <a:rPr lang="en-US" smtClean="0"/>
              <a:t>paham framework decision tree untuk pengklasifikasian data.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AER – 2</a:t>
            </a:r>
            <a:r>
              <a:rPr lang="en-US" smtClean="0"/>
              <a:t>013/2014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Universitas</a:t>
            </a:r>
            <a:r>
              <a:rPr lang="en-US" dirty="0" smtClean="0"/>
              <a:t> Pembangunan Jaya – SIF_TIF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EVOLUSI KNOWLEDGE DISCOVERY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" y="1739744"/>
            <a:ext cx="9125857" cy="424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64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DECISION RULE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i="1" smtClean="0"/>
              <a:t>Automatically generated </a:t>
            </a:r>
            <a:r>
              <a:rPr lang="en-US" b="1" smtClean="0"/>
              <a:t>Decision </a:t>
            </a:r>
            <a:r>
              <a:rPr lang="en-US" b="1"/>
              <a:t>rules</a:t>
            </a:r>
            <a:r>
              <a:rPr lang="en-US"/>
              <a:t> </a:t>
            </a:r>
            <a:r>
              <a:rPr lang="en-US" smtClean="0"/>
              <a:t>(</a:t>
            </a:r>
            <a:r>
              <a:rPr lang="en-US" i="1" smtClean="0"/>
              <a:t>classification rules</a:t>
            </a:r>
            <a:r>
              <a:rPr lang="en-US" smtClean="0"/>
              <a:t>) sering menjadi </a:t>
            </a:r>
            <a:r>
              <a:rPr lang="en-US"/>
              <a:t>alternatif yang realistis untuk standar </a:t>
            </a:r>
            <a:r>
              <a:rPr lang="en-US" smtClean="0"/>
              <a:t>pendekatan </a:t>
            </a:r>
            <a:r>
              <a:rPr lang="en-US"/>
              <a:t>Sistem Pakar </a:t>
            </a:r>
            <a:r>
              <a:rPr lang="en-US" smtClean="0"/>
              <a:t>dalam mendapatkan atau memunculkan </a:t>
            </a:r>
            <a:r>
              <a:rPr lang="en-US" i="1" smtClean="0"/>
              <a:t>rules</a:t>
            </a:r>
            <a:r>
              <a:rPr lang="en-US" smtClean="0"/>
              <a:t> </a:t>
            </a:r>
            <a:r>
              <a:rPr lang="en-US"/>
              <a:t>dari para ahli</a:t>
            </a:r>
            <a:r>
              <a:rPr lang="en-US" smtClean="0"/>
              <a:t>.</a:t>
            </a:r>
          </a:p>
          <a:p>
            <a:pPr algn="just"/>
            <a:r>
              <a:rPr lang="en-US" smtClean="0"/>
              <a:t>Dalam banyak kasus, decision rules dapat disusun dalam struktur tree (pohon) yang disebut dengan </a:t>
            </a:r>
            <a:r>
              <a:rPr lang="en-US" b="1" smtClean="0"/>
              <a:t>Decision Tree.</a:t>
            </a:r>
            <a:endParaRPr lang="en-US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DECISION TREE</a:t>
            </a:r>
            <a:br>
              <a:rPr lang="en-US" smtClean="0"/>
            </a:br>
            <a:r>
              <a:rPr lang="en-US" smtClean="0"/>
              <a:t>(</a:t>
            </a:r>
            <a:r>
              <a:rPr lang="en-US"/>
              <a:t>Contoh </a:t>
            </a:r>
            <a:r>
              <a:rPr lang="en-US" smtClean="0"/>
              <a:t>Pembuatan)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4714"/>
            <a:ext cx="5172075" cy="4591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185" y="2133600"/>
            <a:ext cx="30551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smtClean="0"/>
              <a:t>Keterangan</a:t>
            </a:r>
            <a:r>
              <a:rPr lang="en-US" smtClean="0"/>
              <a:t>:</a:t>
            </a:r>
          </a:p>
          <a:p>
            <a:endParaRPr lang="en-US" smtClean="0"/>
          </a:p>
          <a:p>
            <a:r>
              <a:rPr lang="en-US" smtClean="0"/>
              <a:t>Classes: Play, Don’t Play</a:t>
            </a:r>
          </a:p>
          <a:p>
            <a:r>
              <a:rPr lang="en-US"/>
              <a:t>Outlook: Sunny, Overcast, Rain</a:t>
            </a:r>
          </a:p>
          <a:p>
            <a:r>
              <a:rPr lang="en-US" smtClean="0"/>
              <a:t>Windy: True, False</a:t>
            </a:r>
          </a:p>
          <a:p>
            <a:r>
              <a:rPr lang="en-US" smtClean="0"/>
              <a:t>Humidity: </a:t>
            </a:r>
            <a:r>
              <a:rPr lang="en-US"/>
              <a:t>Angka numerik</a:t>
            </a:r>
            <a:endParaRPr lang="en-US" smtClean="0"/>
          </a:p>
          <a:p>
            <a:r>
              <a:rPr lang="en-US" smtClean="0"/>
              <a:t>Temperature: Angka numerik</a:t>
            </a:r>
          </a:p>
        </p:txBody>
      </p:sp>
    </p:spTree>
    <p:extLst>
      <p:ext uri="{BB962C8B-B14F-4D97-AF65-F5344CB8AC3E}">
        <p14:creationId xmlns:p14="http://schemas.microsoft.com/office/powerpoint/2010/main" val="2328183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DECISION TREE</a:t>
            </a:r>
            <a:br>
              <a:rPr lang="en-US"/>
            </a:br>
            <a:r>
              <a:rPr lang="en-US"/>
              <a:t>(Contoh Pembuatan)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Atribut </a:t>
            </a:r>
            <a:r>
              <a:rPr lang="en-US"/>
              <a:t>yang memiliki </a:t>
            </a:r>
            <a:r>
              <a:rPr lang="en-US" b="1"/>
              <a:t>himpunan </a:t>
            </a:r>
            <a:r>
              <a:rPr lang="en-US" b="1" smtClean="0"/>
              <a:t>nilai terbatas atau tertentu </a:t>
            </a:r>
            <a:r>
              <a:rPr lang="en-US" smtClean="0"/>
              <a:t>(seperti; outlook=sunny, Overcast </a:t>
            </a:r>
            <a:r>
              <a:rPr lang="en-US"/>
              <a:t>dan </a:t>
            </a:r>
            <a:r>
              <a:rPr lang="en-US" smtClean="0"/>
              <a:t>Rain, class=Play dan Don’t Play) disebut </a:t>
            </a:r>
            <a:r>
              <a:rPr lang="en-US" b="1" smtClean="0"/>
              <a:t>atribut categorical.</a:t>
            </a:r>
            <a:endParaRPr lang="en-US" smtClean="0"/>
          </a:p>
          <a:p>
            <a:r>
              <a:rPr lang="en-US"/>
              <a:t>Atribut </a:t>
            </a:r>
            <a:r>
              <a:rPr lang="en-US" smtClean="0"/>
              <a:t>yang memiliki </a:t>
            </a:r>
            <a:r>
              <a:rPr lang="en-US" b="1"/>
              <a:t>nilai-nilai numerik</a:t>
            </a:r>
            <a:r>
              <a:rPr lang="en-US"/>
              <a:t>, </a:t>
            </a:r>
            <a:r>
              <a:rPr lang="en-US" smtClean="0"/>
              <a:t>(seperti; </a:t>
            </a:r>
            <a:r>
              <a:rPr lang="en-US"/>
              <a:t>Temperature </a:t>
            </a:r>
            <a:r>
              <a:rPr lang="en-US" smtClean="0"/>
              <a:t>dan Humidity</a:t>
            </a:r>
            <a:r>
              <a:rPr lang="en-US"/>
              <a:t>)</a:t>
            </a:r>
            <a:r>
              <a:rPr lang="en-US" smtClean="0"/>
              <a:t> </a:t>
            </a:r>
            <a:r>
              <a:rPr lang="en-US"/>
              <a:t>umumnya </a:t>
            </a:r>
            <a:r>
              <a:rPr lang="en-US" smtClean="0"/>
              <a:t>disebut </a:t>
            </a:r>
            <a:r>
              <a:rPr lang="en-US" b="1" smtClean="0"/>
              <a:t>atribut continuous.</a:t>
            </a:r>
          </a:p>
          <a:p>
            <a:r>
              <a:rPr lang="en-US" smtClean="0"/>
              <a:t>Kita akan membedakan kedua jenis atribut tersebut;</a:t>
            </a:r>
          </a:p>
          <a:p>
            <a:pPr lvl="1"/>
            <a:r>
              <a:rPr lang="en-US" b="1" smtClean="0"/>
              <a:t>Atribut categorical </a:t>
            </a:r>
            <a:r>
              <a:rPr lang="en-US" smtClean="0"/>
              <a:t>akan disebut </a:t>
            </a:r>
            <a:r>
              <a:rPr lang="en-US" b="1" smtClean="0"/>
              <a:t>classification.</a:t>
            </a:r>
            <a:endParaRPr lang="en-US" smtClean="0"/>
          </a:p>
          <a:p>
            <a:pPr lvl="1"/>
            <a:r>
              <a:rPr lang="en-US" b="1" smtClean="0"/>
              <a:t>Atribut continuous</a:t>
            </a:r>
            <a:r>
              <a:rPr lang="en-US" smtClean="0"/>
              <a:t> akan disebut </a:t>
            </a:r>
            <a:r>
              <a:rPr lang="en-US" b="1" smtClean="0"/>
              <a:t>attribute values.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08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DECISION TREE</a:t>
            </a:r>
            <a:br>
              <a:rPr lang="en-US"/>
            </a:br>
            <a:r>
              <a:rPr lang="en-US"/>
              <a:t>(Contoh Pembuatan)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mtClean="0"/>
              <a:t>Decision Tree dibuat dengan suatu proses yang disebut </a:t>
            </a:r>
            <a:r>
              <a:rPr lang="en-US" i="1"/>
              <a:t>splitting on the value of </a:t>
            </a:r>
            <a:r>
              <a:rPr lang="en-US" i="1" smtClean="0"/>
              <a:t>attributes.</a:t>
            </a:r>
          </a:p>
          <a:p>
            <a:r>
              <a:rPr lang="en-US" i="1" smtClean="0"/>
              <a:t>Proses Splitting </a:t>
            </a:r>
            <a:r>
              <a:rPr lang="en-US" smtClean="0"/>
              <a:t>terus dilakukan sampai tiap cabang dapat dilabel hanya </a:t>
            </a:r>
            <a:r>
              <a:rPr lang="en-US"/>
              <a:t>dengan </a:t>
            </a:r>
            <a:r>
              <a:rPr lang="en-US" smtClean="0"/>
              <a:t>satu</a:t>
            </a:r>
            <a:r>
              <a:rPr lang="en-US" i="1" smtClean="0"/>
              <a:t> </a:t>
            </a:r>
            <a:r>
              <a:rPr lang="en-US" i="1" smtClean="0"/>
              <a:t>classificationI </a:t>
            </a:r>
            <a:r>
              <a:rPr lang="en-US" smtClean="0"/>
              <a:t>(tidak ada cabang lagi)</a:t>
            </a:r>
            <a:endParaRPr lang="en-US"/>
          </a:p>
          <a:p>
            <a:r>
              <a:rPr lang="en-US" smtClean="0"/>
              <a:t>Contoh:</a:t>
            </a:r>
          </a:p>
          <a:p>
            <a:pPr lvl="1"/>
            <a:r>
              <a:rPr lang="en-US" smtClean="0"/>
              <a:t>Melakukan uji nilai atribut categorical (untuk mengetahui kategori apa saja yang terdapat pada nilai atribut misal; atribut Outlook), </a:t>
            </a:r>
            <a:r>
              <a:rPr lang="en-US"/>
              <a:t>dan kemudian menciptakan cabang untuk masing-masing nilai yang mungkin</a:t>
            </a:r>
            <a:r>
              <a:rPr lang="en-US" smtClean="0"/>
              <a:t>.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Dalam </a:t>
            </a:r>
            <a:r>
              <a:rPr lang="en-US"/>
              <a:t>kasus atribut </a:t>
            </a:r>
            <a:r>
              <a:rPr lang="en-US" smtClean="0"/>
              <a:t>continuous uji biasanya dilakukan untuk mengetahui nilai batasan tiap-tiap nilai tersebut </a:t>
            </a:r>
            <a:r>
              <a:rPr lang="en-US"/>
              <a:t>apakah </a:t>
            </a:r>
            <a:r>
              <a:rPr lang="en-US" b="1" smtClean="0"/>
              <a:t>'kurang </a:t>
            </a:r>
            <a:r>
              <a:rPr lang="en-US" b="1"/>
              <a:t>dari </a:t>
            </a:r>
            <a:r>
              <a:rPr lang="en-US" smtClean="0"/>
              <a:t>atau </a:t>
            </a:r>
            <a:r>
              <a:rPr lang="en-US" b="1"/>
              <a:t>sama dengan</a:t>
            </a:r>
            <a:r>
              <a:rPr lang="en-US"/>
              <a:t>' </a:t>
            </a:r>
            <a:r>
              <a:rPr lang="en-US" smtClean="0"/>
              <a:t>atau </a:t>
            </a:r>
            <a:r>
              <a:rPr lang="en-US" b="1"/>
              <a:t>'lebih besar dari</a:t>
            </a:r>
            <a:r>
              <a:rPr lang="en-US"/>
              <a:t>' nilai </a:t>
            </a:r>
            <a:r>
              <a:rPr lang="en-US" smtClean="0"/>
              <a:t>tertentu, hal ini dikenal </a:t>
            </a:r>
            <a:r>
              <a:rPr lang="en-US"/>
              <a:t>sebagai nilai split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343" y="3810000"/>
            <a:ext cx="3398755" cy="8630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410200"/>
            <a:ext cx="1438532" cy="85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89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DECISION TREE</a:t>
            </a:r>
            <a:br>
              <a:rPr lang="en-US"/>
            </a:br>
            <a:r>
              <a:rPr lang="en-US"/>
              <a:t>(Contoh Pembuatan)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9415" y="1703438"/>
            <a:ext cx="11141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OUTLOOK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2213429"/>
            <a:ext cx="7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Sunny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5200" y="2209800"/>
            <a:ext cx="100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Overcast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77000" y="221342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Rain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73448" y="3045381"/>
            <a:ext cx="11560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HUMIDITY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21788" y="3046618"/>
            <a:ext cx="6294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PLAY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42632" y="3040143"/>
            <a:ext cx="84709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WINDY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08448" y="4299321"/>
            <a:ext cx="12979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DON’T PLAY</a:t>
            </a:r>
            <a:endParaRPr lang="en-US"/>
          </a:p>
        </p:txBody>
      </p:sp>
      <p:cxnSp>
        <p:nvCxnSpPr>
          <p:cNvPr id="16" name="Elbow Connector 15"/>
          <p:cNvCxnSpPr>
            <a:stCxn id="7" idx="2"/>
            <a:endCxn id="12" idx="0"/>
          </p:cNvCxnSpPr>
          <p:nvPr/>
        </p:nvCxnSpPr>
        <p:spPr>
          <a:xfrm rot="5400000">
            <a:off x="3949567" y="2559694"/>
            <a:ext cx="973848" cy="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1" idx="0"/>
            <a:endCxn id="7" idx="2"/>
          </p:cNvCxnSpPr>
          <p:nvPr/>
        </p:nvCxnSpPr>
        <p:spPr>
          <a:xfrm rot="5400000" flipH="1" flipV="1">
            <a:off x="2807686" y="1416576"/>
            <a:ext cx="972611" cy="2285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3" idx="0"/>
            <a:endCxn id="7" idx="2"/>
          </p:cNvCxnSpPr>
          <p:nvPr/>
        </p:nvCxnSpPr>
        <p:spPr>
          <a:xfrm rot="16200000" flipV="1">
            <a:off x="5167649" y="1341613"/>
            <a:ext cx="967373" cy="24296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23197" y="351766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&lt;85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67000" y="35052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&gt;</a:t>
            </a:r>
            <a:r>
              <a:rPr lang="en-US" smtClean="0"/>
              <a:t>85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23197" y="4299321"/>
            <a:ext cx="6294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PLAY</a:t>
            </a:r>
            <a:endParaRPr lang="en-US"/>
          </a:p>
        </p:txBody>
      </p:sp>
      <p:cxnSp>
        <p:nvCxnSpPr>
          <p:cNvPr id="30" name="Elbow Connector 29"/>
          <p:cNvCxnSpPr>
            <a:stCxn id="28" idx="0"/>
            <a:endCxn id="11" idx="2"/>
          </p:cNvCxnSpPr>
          <p:nvPr/>
        </p:nvCxnSpPr>
        <p:spPr>
          <a:xfrm rot="5400000" flipH="1" flipV="1">
            <a:off x="1352391" y="3500221"/>
            <a:ext cx="884608" cy="71359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0"/>
            <a:endCxn id="11" idx="2"/>
          </p:cNvCxnSpPr>
          <p:nvPr/>
        </p:nvCxnSpPr>
        <p:spPr>
          <a:xfrm rot="16200000" flipV="1">
            <a:off x="2212146" y="3354058"/>
            <a:ext cx="884608" cy="100591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67600" y="4299321"/>
            <a:ext cx="6294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PLAY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686784" y="4299321"/>
            <a:ext cx="12979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DON’T </a:t>
            </a:r>
            <a:r>
              <a:rPr lang="en-US" smtClean="0"/>
              <a:t>PLAY</a:t>
            </a:r>
            <a:endParaRPr lang="en-US"/>
          </a:p>
        </p:txBody>
      </p:sp>
      <p:cxnSp>
        <p:nvCxnSpPr>
          <p:cNvPr id="39" name="Elbow Connector 38"/>
          <p:cNvCxnSpPr>
            <a:stCxn id="37" idx="0"/>
            <a:endCxn id="13" idx="2"/>
          </p:cNvCxnSpPr>
          <p:nvPr/>
        </p:nvCxnSpPr>
        <p:spPr>
          <a:xfrm rot="5400000" flipH="1" flipV="1">
            <a:off x="6156038" y="3589181"/>
            <a:ext cx="889846" cy="5304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6" idx="0"/>
            <a:endCxn id="13" idx="2"/>
          </p:cNvCxnSpPr>
          <p:nvPr/>
        </p:nvCxnSpPr>
        <p:spPr>
          <a:xfrm rot="16200000" flipV="1">
            <a:off x="6879317" y="3396336"/>
            <a:ext cx="889846" cy="91612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19079" y="3540183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True</a:t>
            </a: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62882" y="3527721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False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61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DECISION </a:t>
            </a:r>
            <a:r>
              <a:rPr lang="en-US" smtClean="0"/>
              <a:t>TREE</a:t>
            </a:r>
            <a:br>
              <a:rPr lang="en-US" smtClean="0"/>
            </a:br>
            <a:r>
              <a:rPr lang="en-US" smtClean="0"/>
              <a:t>(Contoh Analisis)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Untuk menentukan keputusan berdasarkan tabel dengan menggunakan Decision Tree:</a:t>
            </a:r>
          </a:p>
          <a:p>
            <a:pPr lvl="1"/>
            <a:r>
              <a:rPr lang="en-US" smtClean="0"/>
              <a:t>Perhatikan 3 kemungkinan dari kondisi outlook; Sunny, Overcast, Rain.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mtClean="0"/>
              <a:t>Sunny: akan mempertimbangkan Humidity:</a:t>
            </a:r>
          </a:p>
          <a:p>
            <a:pPr marL="2003425" lvl="3" indent="-514350"/>
            <a:r>
              <a:rPr lang="en-US" smtClean="0"/>
              <a:t>&lt;85 maka Class akan bermain (Play)</a:t>
            </a:r>
          </a:p>
          <a:p>
            <a:pPr marL="2003425" lvl="3" indent="-514350"/>
            <a:r>
              <a:rPr lang="en-US" smtClean="0"/>
              <a:t>&gt;85 maka Class tidak akan bermain (Don’t Play)</a:t>
            </a:r>
          </a:p>
          <a:p>
            <a:pPr marL="1379538" lvl="2" indent="-514350">
              <a:buFont typeface="+mj-lt"/>
              <a:buAutoNum type="arabicPeriod"/>
            </a:pPr>
            <a:r>
              <a:rPr lang="en-US" smtClean="0"/>
              <a:t>Overcast: Class akan Bermain (Play)</a:t>
            </a:r>
          </a:p>
          <a:p>
            <a:pPr marL="1379538" lvl="2" indent="-514350">
              <a:buFont typeface="+mj-lt"/>
              <a:buAutoNum type="arabicPeriod"/>
            </a:pPr>
            <a:r>
              <a:rPr lang="en-US" smtClean="0"/>
              <a:t>Rain: Mempertimbangkan Windy:</a:t>
            </a:r>
          </a:p>
          <a:p>
            <a:pPr marL="2003425" lvl="3" indent="-514350"/>
            <a:r>
              <a:rPr lang="en-US" smtClean="0"/>
              <a:t>Kalau Berangin (Windy=true), maka class tidak akan bermain (Don’t Play) </a:t>
            </a:r>
          </a:p>
          <a:p>
            <a:pPr marL="2003425" lvl="3" indent="-514350"/>
            <a:r>
              <a:rPr lang="en-US"/>
              <a:t>Kalau </a:t>
            </a:r>
            <a:r>
              <a:rPr lang="en-US" smtClean="0"/>
              <a:t>Tidak Berangin </a:t>
            </a:r>
            <a:r>
              <a:rPr lang="en-US"/>
              <a:t>(</a:t>
            </a:r>
            <a:r>
              <a:rPr lang="en-US" smtClean="0"/>
              <a:t>Windy=false), </a:t>
            </a:r>
            <a:r>
              <a:rPr lang="en-US"/>
              <a:t>maka class </a:t>
            </a:r>
            <a:r>
              <a:rPr lang="en-US" smtClean="0"/>
              <a:t>akan </a:t>
            </a:r>
            <a:r>
              <a:rPr lang="en-US"/>
              <a:t>bermain </a:t>
            </a:r>
            <a:r>
              <a:rPr lang="en-US" smtClean="0"/>
              <a:t>(Play)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3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Referensi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[TMW] Turban, McLean, Wetherbe, “Information Technology for Management”, 3</a:t>
            </a:r>
            <a:r>
              <a:rPr lang="en-US" baseline="30000"/>
              <a:t>rd</a:t>
            </a:r>
            <a:r>
              <a:rPr lang="en-US"/>
              <a:t> Ed, Wiley</a:t>
            </a:r>
            <a:r>
              <a:rPr lang="en-US" smtClean="0"/>
              <a:t>.</a:t>
            </a:r>
          </a:p>
          <a:p>
            <a:r>
              <a:rPr lang="en-US"/>
              <a:t>[MAX] Max Bramer, BSc, PhD, CEng, FBCS, FIEE, FRSA, “Principles of Data Mining”, Springer, </a:t>
            </a:r>
            <a:r>
              <a:rPr lang="en-US" smtClean="0"/>
              <a:t>2007</a:t>
            </a:r>
            <a:endParaRPr lang="en-US"/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LIFE CYCLE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Autofit/>
          </a:bodyPr>
          <a:lstStyle/>
          <a:p>
            <a:r>
              <a:rPr lang="en-US" sz="2000" smtClean="0"/>
              <a:t>Proses Data </a:t>
            </a:r>
            <a:r>
              <a:rPr lang="en-US" sz="2000"/>
              <a:t>Life </a:t>
            </a:r>
            <a:r>
              <a:rPr lang="en-US" sz="2000" smtClean="0"/>
              <a:t>Cycle</a:t>
            </a:r>
          </a:p>
          <a:p>
            <a:r>
              <a:rPr lang="en-US" sz="2000"/>
              <a:t>Transformasi data menjadi pengetahuan dan solusi dicapai dalam </a:t>
            </a:r>
            <a:r>
              <a:rPr lang="en-US" sz="2000" smtClean="0"/>
              <a:t>beberapa cara</a:t>
            </a:r>
            <a:endParaRPr lang="en-US" sz="2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2667000"/>
            <a:ext cx="7820025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987" y="5598209"/>
            <a:ext cx="291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(Sumber: Turban, McLean, Wetherbe, “Information Technology for Management”, 3rd </a:t>
            </a:r>
            <a:r>
              <a:rPr lang="en-US" sz="1200" i="1" smtClean="0"/>
              <a:t>Ed)</a:t>
            </a:r>
            <a:endParaRPr lang="en-US" sz="1200" i="1"/>
          </a:p>
        </p:txBody>
      </p:sp>
      <p:sp>
        <p:nvSpPr>
          <p:cNvPr id="10" name="Line Callout 2 9"/>
          <p:cNvSpPr/>
          <p:nvPr/>
        </p:nvSpPr>
        <p:spPr>
          <a:xfrm>
            <a:off x="4053840" y="5447982"/>
            <a:ext cx="5105400" cy="13795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465"/>
              <a:gd name="adj6" fmla="val -21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Dimulai dengan pengumpulan data baru dari berbagai sumber. Data-data ini disimpan </a:t>
            </a:r>
            <a:r>
              <a:rPr lang="en-US" sz="1600" smtClean="0"/>
              <a:t>dalam beberapa database.</a:t>
            </a:r>
          </a:p>
          <a:p>
            <a:endParaRPr lang="en-US" sz="1600"/>
          </a:p>
          <a:p>
            <a:r>
              <a:rPr lang="en-US" sz="1600"/>
              <a:t>Kemudian data tersebut diolah untuk memenuhi format data warehouse atau data mart, </a:t>
            </a:r>
            <a:r>
              <a:rPr lang="en-US" sz="1600" smtClean="0"/>
              <a:t>di </a:t>
            </a:r>
            <a:r>
              <a:rPr lang="en-US" sz="1600"/>
              <a:t>mana </a:t>
            </a:r>
            <a:r>
              <a:rPr lang="en-US" sz="1600" smtClean="0"/>
              <a:t>data tsb disimpan</a:t>
            </a:r>
            <a:r>
              <a:rPr lang="en-US" sz="1600"/>
              <a:t>. </a:t>
            </a:r>
            <a:endParaRPr lang="en-US" sz="1600" smtClean="0"/>
          </a:p>
        </p:txBody>
      </p:sp>
      <p:sp>
        <p:nvSpPr>
          <p:cNvPr id="11" name="Rectangle 10"/>
          <p:cNvSpPr/>
          <p:nvPr/>
        </p:nvSpPr>
        <p:spPr>
          <a:xfrm>
            <a:off x="661987" y="2971800"/>
            <a:ext cx="3757613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2 11"/>
          <p:cNvSpPr/>
          <p:nvPr/>
        </p:nvSpPr>
        <p:spPr>
          <a:xfrm>
            <a:off x="4038600" y="5528912"/>
            <a:ext cx="5105400" cy="892239"/>
          </a:xfrm>
          <a:prstGeom prst="borderCallout2">
            <a:avLst>
              <a:gd name="adj1" fmla="val 20458"/>
              <a:gd name="adj2" fmla="val -2363"/>
              <a:gd name="adj3" fmla="val 20458"/>
              <a:gd name="adj4" fmla="val -12189"/>
              <a:gd name="adj5" fmla="val -37820"/>
              <a:gd name="adj6" fmla="val -18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/>
              <a:t>Pengguna </a:t>
            </a:r>
            <a:r>
              <a:rPr lang="en-US" sz="1600"/>
              <a:t>kemudian mengakses </a:t>
            </a:r>
            <a:r>
              <a:rPr lang="en-US" sz="1600" smtClean="0"/>
              <a:t>data warehouse atau </a:t>
            </a:r>
            <a:r>
              <a:rPr lang="en-US" sz="1600"/>
              <a:t>data mart dan mengambil salinan data yang dibutuhkan untuk analisis</a:t>
            </a:r>
            <a:r>
              <a:rPr lang="en-US" sz="1600" smtClean="0"/>
              <a:t>.</a:t>
            </a:r>
            <a:endParaRPr lang="en-US" sz="1600"/>
          </a:p>
        </p:txBody>
      </p:sp>
      <p:sp>
        <p:nvSpPr>
          <p:cNvPr id="9" name="Line Callout 2 8"/>
          <p:cNvSpPr/>
          <p:nvPr/>
        </p:nvSpPr>
        <p:spPr>
          <a:xfrm>
            <a:off x="5715000" y="5528912"/>
            <a:ext cx="3429000" cy="129725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803"/>
              <a:gd name="adj6" fmla="val -23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/>
              <a:t>Analisis </a:t>
            </a:r>
            <a:r>
              <a:rPr lang="en-US" sz="1600"/>
              <a:t>dilakukan dengan analisis data dan </a:t>
            </a:r>
            <a:r>
              <a:rPr lang="en-US" sz="1600" smtClean="0"/>
              <a:t>data mining </a:t>
            </a:r>
            <a:r>
              <a:rPr lang="en-US" sz="1600"/>
              <a:t>(lihat Chopoorian et al., 2001) yang mencari pola, dan dengan sistem cerdas, yang mendukung interpretasi data.</a:t>
            </a:r>
          </a:p>
        </p:txBody>
      </p:sp>
    </p:spTree>
    <p:extLst>
      <p:ext uri="{BB962C8B-B14F-4D97-AF65-F5344CB8AC3E}">
        <p14:creationId xmlns:p14="http://schemas.microsoft.com/office/powerpoint/2010/main" val="25650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14722 -4.44444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22 -4.44444E-6 L 0.43055 -4.44444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LIFE </a:t>
            </a:r>
            <a:r>
              <a:rPr lang="en-US" smtClean="0"/>
              <a:t>CYCLE</a:t>
            </a:r>
            <a:br>
              <a:rPr lang="en-US" smtClean="0"/>
            </a:br>
            <a:r>
              <a:rPr lang="en-US" sz="3600" smtClean="0"/>
              <a:t>Data Internal (Internal Data)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7500" lnSpcReduction="20000"/>
          </a:bodyPr>
          <a:lstStyle/>
          <a:p>
            <a:r>
              <a:rPr lang="en-US" b="1"/>
              <a:t>Data internal organisasi </a:t>
            </a:r>
            <a:r>
              <a:rPr lang="en-US"/>
              <a:t>adalah </a:t>
            </a:r>
            <a:r>
              <a:rPr lang="en-US" b="1" smtClean="0"/>
              <a:t>data tentang </a:t>
            </a:r>
            <a:r>
              <a:rPr lang="en-US" b="1"/>
              <a:t>orang-orang</a:t>
            </a:r>
            <a:r>
              <a:rPr lang="en-US" b="1" smtClean="0"/>
              <a:t>, produk</a:t>
            </a:r>
            <a:r>
              <a:rPr lang="en-US" b="1"/>
              <a:t>, jasa, dan </a:t>
            </a:r>
            <a:r>
              <a:rPr lang="en-US" b="1" smtClean="0"/>
              <a:t>proses</a:t>
            </a:r>
            <a:r>
              <a:rPr lang="en-US" smtClean="0"/>
              <a:t> di dalam organisasi. </a:t>
            </a:r>
          </a:p>
          <a:p>
            <a:r>
              <a:rPr lang="en-US" smtClean="0"/>
              <a:t>Data tersebut bisa didapat dari satu atau beberapa tempat, Contoh;</a:t>
            </a:r>
            <a:endParaRPr lang="en-US"/>
          </a:p>
          <a:p>
            <a:pPr lvl="1"/>
            <a:r>
              <a:rPr lang="en-US" smtClean="0">
                <a:solidFill>
                  <a:schemeClr val="accent1"/>
                </a:solidFill>
              </a:rPr>
              <a:t>Data</a:t>
            </a:r>
            <a:r>
              <a:rPr lang="en-US" smtClean="0"/>
              <a:t> </a:t>
            </a:r>
            <a:r>
              <a:rPr lang="en-US"/>
              <a:t>tentang </a:t>
            </a:r>
            <a:r>
              <a:rPr lang="en-US">
                <a:solidFill>
                  <a:schemeClr val="accent1"/>
                </a:solidFill>
              </a:rPr>
              <a:t>karyawan</a:t>
            </a:r>
            <a:r>
              <a:rPr lang="en-US"/>
              <a:t> dan </a:t>
            </a:r>
            <a:r>
              <a:rPr lang="en-US">
                <a:solidFill>
                  <a:schemeClr val="accent1"/>
                </a:solidFill>
              </a:rPr>
              <a:t>gaji</a:t>
            </a:r>
            <a:r>
              <a:rPr lang="en-US"/>
              <a:t> </a:t>
            </a:r>
            <a:r>
              <a:rPr lang="en-US" smtClean="0"/>
              <a:t>biasanya </a:t>
            </a:r>
            <a:r>
              <a:rPr lang="en-US"/>
              <a:t>disimpan dalam </a:t>
            </a:r>
            <a:r>
              <a:rPr lang="en-US">
                <a:solidFill>
                  <a:schemeClr val="accent1"/>
                </a:solidFill>
              </a:rPr>
              <a:t>database perusahaan</a:t>
            </a:r>
            <a:r>
              <a:rPr lang="en-US"/>
              <a:t>.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Data</a:t>
            </a:r>
            <a:r>
              <a:rPr lang="en-US"/>
              <a:t> tentang </a:t>
            </a:r>
            <a:r>
              <a:rPr lang="en-US">
                <a:solidFill>
                  <a:schemeClr val="accent1"/>
                </a:solidFill>
              </a:rPr>
              <a:t>peralatan</a:t>
            </a:r>
            <a:r>
              <a:rPr lang="en-US"/>
              <a:t> dan </a:t>
            </a:r>
            <a:r>
              <a:rPr lang="en-US">
                <a:solidFill>
                  <a:schemeClr val="accent1"/>
                </a:solidFill>
              </a:rPr>
              <a:t>mesin</a:t>
            </a:r>
            <a:r>
              <a:rPr lang="en-US"/>
              <a:t> </a:t>
            </a:r>
            <a:r>
              <a:rPr lang="en-US" smtClean="0"/>
              <a:t>biasanya disimpan </a:t>
            </a:r>
            <a:r>
              <a:rPr lang="en-US"/>
              <a:t>dalam </a:t>
            </a:r>
            <a:r>
              <a:rPr lang="en-US">
                <a:solidFill>
                  <a:schemeClr val="accent1"/>
                </a:solidFill>
              </a:rPr>
              <a:t>database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departemen</a:t>
            </a:r>
            <a:r>
              <a:rPr lang="en-US" b="1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pemeliharaan</a:t>
            </a:r>
            <a:r>
              <a:rPr lang="en-US"/>
              <a:t>.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Data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penjualan</a:t>
            </a:r>
            <a:r>
              <a:rPr lang="en-US"/>
              <a:t> dapat disimpan di beberapa </a:t>
            </a:r>
            <a:r>
              <a:rPr lang="en-US" smtClean="0"/>
              <a:t>tempat</a:t>
            </a:r>
          </a:p>
          <a:p>
            <a:pPr lvl="2"/>
            <a:r>
              <a:rPr lang="en-US" smtClean="0">
                <a:solidFill>
                  <a:schemeClr val="accent1"/>
                </a:solidFill>
              </a:rPr>
              <a:t>agregat </a:t>
            </a:r>
            <a:r>
              <a:rPr lang="en-US">
                <a:solidFill>
                  <a:schemeClr val="accent1"/>
                </a:solidFill>
              </a:rPr>
              <a:t>data penjualan</a:t>
            </a:r>
            <a:r>
              <a:rPr lang="en-US"/>
              <a:t> dalam </a:t>
            </a:r>
            <a:r>
              <a:rPr lang="en-US">
                <a:solidFill>
                  <a:schemeClr val="accent1"/>
                </a:solidFill>
              </a:rPr>
              <a:t>database perusahaan</a:t>
            </a:r>
            <a:r>
              <a:rPr lang="en-US"/>
              <a:t>, </a:t>
            </a:r>
            <a:endParaRPr lang="en-US" smtClean="0"/>
          </a:p>
          <a:p>
            <a:pPr lvl="2"/>
            <a:r>
              <a:rPr lang="en-US" smtClean="0"/>
              <a:t>dan </a:t>
            </a:r>
            <a:r>
              <a:rPr lang="en-US" smtClean="0">
                <a:solidFill>
                  <a:schemeClr val="accent1"/>
                </a:solidFill>
              </a:rPr>
              <a:t>data rincian penjualan</a:t>
            </a:r>
            <a:r>
              <a:rPr lang="en-US" smtClean="0"/>
              <a:t> di </a:t>
            </a:r>
            <a:r>
              <a:rPr lang="en-US"/>
              <a:t>setiap </a:t>
            </a:r>
            <a:r>
              <a:rPr lang="en-US">
                <a:solidFill>
                  <a:schemeClr val="accent1"/>
                </a:solidFill>
              </a:rPr>
              <a:t>database regional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Data internal biasanya dapat </a:t>
            </a:r>
            <a:r>
              <a:rPr lang="en-US" b="1"/>
              <a:t>diakses melalui intranet organisasi</a:t>
            </a:r>
            <a:r>
              <a:rPr lang="en-US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LIFE CYCLE</a:t>
            </a:r>
            <a:br>
              <a:rPr lang="en-US"/>
            </a:br>
            <a:r>
              <a:rPr lang="en-US" sz="3600"/>
              <a:t>Data </a:t>
            </a:r>
            <a:r>
              <a:rPr lang="en-US" sz="3600" smtClean="0"/>
              <a:t>Pribadi (Personal </a:t>
            </a:r>
            <a:r>
              <a:rPr lang="en-US" sz="3600"/>
              <a:t>Data)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Data Pribadi adalah </a:t>
            </a:r>
            <a:r>
              <a:rPr lang="en-US" b="1" smtClean="0"/>
              <a:t>data pengguna </a:t>
            </a:r>
            <a:r>
              <a:rPr lang="en-US" b="1"/>
              <a:t>atau karyawan perusahaan </a:t>
            </a:r>
            <a:r>
              <a:rPr lang="en-US" b="1" smtClean="0"/>
              <a:t>lain</a:t>
            </a:r>
            <a:r>
              <a:rPr lang="en-US" smtClean="0"/>
              <a:t> yang mendokumentasikan keahliannya sendiri </a:t>
            </a:r>
            <a:r>
              <a:rPr lang="en-US"/>
              <a:t>dengan membuat data pribadi.</a:t>
            </a:r>
          </a:p>
          <a:p>
            <a:endParaRPr lang="en-US"/>
          </a:p>
          <a:p>
            <a:r>
              <a:rPr lang="en-US"/>
              <a:t>Data ini tidak selalu hanya fakta, tetapi dapat </a:t>
            </a:r>
            <a:r>
              <a:rPr lang="en-US" smtClean="0">
                <a:solidFill>
                  <a:schemeClr val="accent1"/>
                </a:solidFill>
              </a:rPr>
              <a:t>berupa konsep</a:t>
            </a:r>
            <a:r>
              <a:rPr lang="en-US"/>
              <a:t>, </a:t>
            </a:r>
            <a:r>
              <a:rPr lang="en-US">
                <a:solidFill>
                  <a:schemeClr val="accent1"/>
                </a:solidFill>
              </a:rPr>
              <a:t>pemikiran</a:t>
            </a:r>
            <a:r>
              <a:rPr lang="en-US"/>
              <a:t>, dan </a:t>
            </a:r>
            <a:r>
              <a:rPr lang="en-US">
                <a:solidFill>
                  <a:schemeClr val="accent1"/>
                </a:solidFill>
              </a:rPr>
              <a:t>pendapat</a:t>
            </a:r>
            <a:r>
              <a:rPr lang="en-US"/>
              <a:t>.</a:t>
            </a:r>
          </a:p>
          <a:p>
            <a:r>
              <a:rPr lang="en-US" smtClean="0"/>
              <a:t>Data tersebut termasuk</a:t>
            </a:r>
            <a:r>
              <a:rPr lang="en-US"/>
              <a:t>, </a:t>
            </a:r>
            <a:r>
              <a:rPr lang="en-US" smtClean="0"/>
              <a:t>misalnya;</a:t>
            </a:r>
            <a:endParaRPr lang="en-US"/>
          </a:p>
          <a:p>
            <a:pPr lvl="1"/>
            <a:r>
              <a:rPr lang="en-US" smtClean="0"/>
              <a:t>Estimasi subjektif </a:t>
            </a:r>
            <a:r>
              <a:rPr lang="en-US"/>
              <a:t>dari penjualan,</a:t>
            </a:r>
          </a:p>
          <a:p>
            <a:pPr lvl="1"/>
            <a:r>
              <a:rPr lang="en-US" smtClean="0"/>
              <a:t>Opini mengenai apa yang </a:t>
            </a:r>
            <a:r>
              <a:rPr lang="en-US"/>
              <a:t>pesaing cenderung </a:t>
            </a:r>
            <a:r>
              <a:rPr lang="en-US" smtClean="0"/>
              <a:t>lakukan</a:t>
            </a:r>
            <a:r>
              <a:rPr lang="en-US"/>
              <a:t>, </a:t>
            </a:r>
            <a:r>
              <a:rPr lang="en-US" smtClean="0"/>
              <a:t>dan</a:t>
            </a:r>
          </a:p>
          <a:p>
            <a:pPr lvl="1"/>
            <a:r>
              <a:rPr lang="en-US"/>
              <a:t>A</a:t>
            </a:r>
            <a:r>
              <a:rPr lang="en-US" smtClean="0"/>
              <a:t>turan </a:t>
            </a:r>
            <a:r>
              <a:rPr lang="en-US"/>
              <a:t>dan </a:t>
            </a:r>
            <a:r>
              <a:rPr lang="en-US" smtClean="0"/>
              <a:t>formula tertentu </a:t>
            </a:r>
            <a:r>
              <a:rPr lang="en-US"/>
              <a:t>yang dikembangkan oleh </a:t>
            </a:r>
            <a:r>
              <a:rPr lang="en-US" smtClean="0"/>
              <a:t>pengguna.</a:t>
            </a:r>
            <a:endParaRPr lang="en-US"/>
          </a:p>
          <a:p>
            <a:endParaRPr lang="en-US"/>
          </a:p>
          <a:p>
            <a:r>
              <a:rPr lang="en-US"/>
              <a:t>Data ini </a:t>
            </a:r>
            <a:r>
              <a:rPr lang="en-US" smtClean="0"/>
              <a:t>biasanya </a:t>
            </a:r>
            <a:r>
              <a:rPr lang="en-US" smtClean="0">
                <a:solidFill>
                  <a:schemeClr val="accent1"/>
                </a:solidFill>
              </a:rPr>
              <a:t>berada</a:t>
            </a:r>
            <a:r>
              <a:rPr lang="en-US" smtClean="0"/>
              <a:t> </a:t>
            </a:r>
            <a:r>
              <a:rPr lang="en-US"/>
              <a:t>pada </a:t>
            </a:r>
            <a:r>
              <a:rPr lang="en-US">
                <a:solidFill>
                  <a:schemeClr val="accent1"/>
                </a:solidFill>
              </a:rPr>
              <a:t>PC pengguna</a:t>
            </a:r>
            <a:r>
              <a:rPr lang="en-US"/>
              <a:t> atau ditempatkan pada </a:t>
            </a:r>
            <a:r>
              <a:rPr lang="en-US">
                <a:solidFill>
                  <a:schemeClr val="accent1"/>
                </a:solidFill>
              </a:rPr>
              <a:t>database departemen</a:t>
            </a:r>
            <a:r>
              <a:rPr lang="en-US"/>
              <a:t> atau </a:t>
            </a:r>
            <a:r>
              <a:rPr lang="en-US">
                <a:solidFill>
                  <a:schemeClr val="accent1"/>
                </a:solidFill>
              </a:rPr>
              <a:t>bisnis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unit</a:t>
            </a:r>
            <a:r>
              <a:rPr lang="en-US"/>
              <a:t> atau </a:t>
            </a:r>
            <a:r>
              <a:rPr lang="en-US" smtClean="0"/>
              <a:t>pada</a:t>
            </a:r>
            <a:r>
              <a:rPr lang="en-US" smtClean="0">
                <a:solidFill>
                  <a:schemeClr val="accent1"/>
                </a:solidFill>
              </a:rPr>
              <a:t> knowledge base perusahaan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LIFE CYCLE</a:t>
            </a:r>
            <a:br>
              <a:rPr lang="en-US"/>
            </a:br>
            <a:r>
              <a:rPr lang="en-US" sz="3600" smtClean="0"/>
              <a:t>Sumber Data Eksternal (External Data Sources)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62500" lnSpcReduction="20000"/>
          </a:bodyPr>
          <a:lstStyle/>
          <a:p>
            <a:r>
              <a:rPr lang="en-US" smtClean="0"/>
              <a:t>Terdapat banyak </a:t>
            </a:r>
            <a:r>
              <a:rPr lang="en-US" b="1" smtClean="0"/>
              <a:t>sumber data eksternal</a:t>
            </a:r>
            <a:r>
              <a:rPr lang="en-US" smtClean="0"/>
              <a:t>, seperti;</a:t>
            </a:r>
          </a:p>
          <a:p>
            <a:pPr lvl="1"/>
            <a:r>
              <a:rPr lang="en-US" b="1" smtClean="0"/>
              <a:t>Database </a:t>
            </a:r>
            <a:r>
              <a:rPr lang="en-US" b="1"/>
              <a:t>komersial</a:t>
            </a:r>
            <a:r>
              <a:rPr lang="en-US"/>
              <a:t> </a:t>
            </a:r>
            <a:r>
              <a:rPr lang="en-US" smtClean="0"/>
              <a:t>untuk data </a:t>
            </a:r>
            <a:r>
              <a:rPr lang="en-US"/>
              <a:t>sensor dan </a:t>
            </a:r>
            <a:r>
              <a:rPr lang="en-US" smtClean="0"/>
              <a:t>satelit.</a:t>
            </a:r>
          </a:p>
          <a:p>
            <a:pPr lvl="1"/>
            <a:r>
              <a:rPr lang="en-US" b="1" smtClean="0"/>
              <a:t>Laporan </a:t>
            </a:r>
            <a:r>
              <a:rPr lang="en-US" b="1"/>
              <a:t>pemerintah</a:t>
            </a:r>
            <a:r>
              <a:rPr lang="en-US"/>
              <a:t> </a:t>
            </a:r>
            <a:r>
              <a:rPr lang="en-US" smtClean="0"/>
              <a:t>(merupakan </a:t>
            </a:r>
            <a:r>
              <a:rPr lang="en-US"/>
              <a:t>sumber utama untuk data </a:t>
            </a:r>
            <a:r>
              <a:rPr lang="en-US" smtClean="0"/>
              <a:t>eksternal).</a:t>
            </a:r>
          </a:p>
          <a:p>
            <a:r>
              <a:rPr lang="en-US" smtClean="0"/>
              <a:t>Sumber data eksternal bisa tersedia dalam </a:t>
            </a:r>
            <a:r>
              <a:rPr lang="en-US" smtClean="0">
                <a:solidFill>
                  <a:schemeClr val="accent1"/>
                </a:solidFill>
              </a:rPr>
              <a:t>media </a:t>
            </a:r>
          </a:p>
          <a:p>
            <a:pPr lvl="1"/>
            <a:r>
              <a:rPr lang="en-US" smtClean="0">
                <a:solidFill>
                  <a:schemeClr val="accent1"/>
                </a:solidFill>
              </a:rPr>
              <a:t>CD-ROM</a:t>
            </a:r>
            <a:r>
              <a:rPr lang="en-US" smtClean="0"/>
              <a:t> </a:t>
            </a:r>
            <a:r>
              <a:rPr lang="en-US"/>
              <a:t>dan </a:t>
            </a:r>
            <a:r>
              <a:rPr lang="en-US">
                <a:solidFill>
                  <a:schemeClr val="accent1"/>
                </a:solidFill>
              </a:rPr>
              <a:t>chip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memori</a:t>
            </a:r>
            <a:r>
              <a:rPr lang="en-US"/>
              <a:t>, </a:t>
            </a:r>
            <a:endParaRPr lang="en-US" smtClean="0"/>
          </a:p>
          <a:p>
            <a:pPr lvl="1"/>
            <a:r>
              <a:rPr lang="en-US" smtClean="0"/>
              <a:t>di </a:t>
            </a:r>
            <a:r>
              <a:rPr lang="en-US">
                <a:solidFill>
                  <a:schemeClr val="accent1"/>
                </a:solidFill>
              </a:rPr>
              <a:t>server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internet</a:t>
            </a:r>
            <a:r>
              <a:rPr lang="en-US"/>
              <a:t>, </a:t>
            </a:r>
            <a:endParaRPr lang="en-US" smtClean="0"/>
          </a:p>
          <a:p>
            <a:r>
              <a:rPr lang="en-US" smtClean="0"/>
              <a:t>Data eksternal bisa </a:t>
            </a:r>
            <a:r>
              <a:rPr lang="en-US" smtClean="0">
                <a:solidFill>
                  <a:schemeClr val="accent1"/>
                </a:solidFill>
              </a:rPr>
              <a:t>berupa</a:t>
            </a:r>
            <a:r>
              <a:rPr lang="en-US" smtClean="0"/>
              <a:t>;</a:t>
            </a:r>
          </a:p>
          <a:p>
            <a:pPr lvl="1"/>
            <a:r>
              <a:rPr lang="en-US" smtClean="0"/>
              <a:t>Teks, film</a:t>
            </a:r>
            <a:r>
              <a:rPr lang="en-US"/>
              <a:t>, </a:t>
            </a:r>
            <a:r>
              <a:rPr lang="en-US" smtClean="0"/>
              <a:t>dan suara.</a:t>
            </a:r>
          </a:p>
          <a:p>
            <a:pPr lvl="1"/>
            <a:r>
              <a:rPr lang="en-US" smtClean="0"/>
              <a:t>Gambar</a:t>
            </a:r>
            <a:r>
              <a:rPr lang="en-US"/>
              <a:t>, diagram, atlas, dan </a:t>
            </a:r>
            <a:r>
              <a:rPr lang="en-US" smtClean="0"/>
              <a:t>televisi. </a:t>
            </a:r>
          </a:p>
          <a:p>
            <a:r>
              <a:rPr lang="en-US" smtClean="0"/>
              <a:t>Ratusan ribu </a:t>
            </a:r>
            <a:r>
              <a:rPr lang="en-US" smtClean="0">
                <a:solidFill>
                  <a:schemeClr val="accent1"/>
                </a:solidFill>
              </a:rPr>
              <a:t>perusahaan/organisasi</a:t>
            </a:r>
            <a:r>
              <a:rPr lang="en-US" smtClean="0"/>
              <a:t> diseluruh dunia </a:t>
            </a:r>
            <a:r>
              <a:rPr lang="en-US" smtClean="0">
                <a:solidFill>
                  <a:schemeClr val="accent1"/>
                </a:solidFill>
              </a:rPr>
              <a:t>meletakkan datanya yang dapat diakses secara publik di web server</a:t>
            </a:r>
            <a:r>
              <a:rPr lang="en-US" smtClean="0"/>
              <a:t>, dengan demikian sebenarnya terdapat data yang melimpah di internet (flooding data)</a:t>
            </a:r>
          </a:p>
          <a:p>
            <a:endParaRPr lang="en-US" smtClean="0"/>
          </a:p>
          <a:p>
            <a:r>
              <a:rPr lang="en-US" smtClean="0"/>
              <a:t>Banyak Data eksternal yang belum tentu relevant untuk suatu penerapan, tetapi juga terdapat banyak data eksternal yang harus dimonitor dan diambil untuk memastikan data penting tersebut jangan sampai terabaikan.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METHOD for COLLECTING RAW DATA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fontScale="77500" lnSpcReduction="20000"/>
          </a:bodyPr>
          <a:lstStyle/>
          <a:p>
            <a:r>
              <a:rPr lang="en-US" b="1"/>
              <a:t>Keragaman data </a:t>
            </a:r>
            <a:r>
              <a:rPr lang="en-US"/>
              <a:t>dan </a:t>
            </a:r>
            <a:r>
              <a:rPr lang="en-US" b="1"/>
              <a:t>banyaknya sumber </a:t>
            </a:r>
            <a:r>
              <a:rPr lang="en-US" b="1" smtClean="0"/>
              <a:t>data </a:t>
            </a:r>
            <a:r>
              <a:rPr lang="en-US" smtClean="0"/>
              <a:t>membuat </a:t>
            </a:r>
            <a:r>
              <a:rPr lang="en-US"/>
              <a:t>tugas pengumpulan </a:t>
            </a:r>
            <a:r>
              <a:rPr lang="en-US" smtClean="0"/>
              <a:t>data menjadi cukup </a:t>
            </a:r>
            <a:r>
              <a:rPr lang="en-US"/>
              <a:t>kompleks. </a:t>
            </a:r>
            <a:endParaRPr lang="en-US" smtClean="0"/>
          </a:p>
          <a:p>
            <a:r>
              <a:rPr lang="en-US" smtClean="0"/>
              <a:t>Kadang-kadang </a:t>
            </a:r>
            <a:r>
              <a:rPr lang="en-US"/>
              <a:t>perlu untuk mengumpulkan data mentah di lapangan</a:t>
            </a:r>
            <a:r>
              <a:rPr lang="en-US" smtClean="0"/>
              <a:t>. Dalam </a:t>
            </a:r>
            <a:r>
              <a:rPr lang="en-US"/>
              <a:t>kasus lain </a:t>
            </a:r>
            <a:r>
              <a:rPr lang="en-US" smtClean="0"/>
              <a:t>kadang perlu </a:t>
            </a:r>
            <a:r>
              <a:rPr lang="en-US"/>
              <a:t>untuk menggali data dari </a:t>
            </a:r>
            <a:r>
              <a:rPr lang="en-US" smtClean="0"/>
              <a:t>orang.</a:t>
            </a:r>
          </a:p>
          <a:p>
            <a:r>
              <a:rPr lang="en-US" smtClean="0"/>
              <a:t>Data Mentah (Raw Data) bisa dikumpulan dengan dua metode:</a:t>
            </a:r>
          </a:p>
          <a:p>
            <a:pPr lvl="1"/>
            <a:r>
              <a:rPr lang="en-US"/>
              <a:t>Secara Manual</a:t>
            </a:r>
          </a:p>
          <a:p>
            <a:pPr marL="914400" lvl="2" indent="0">
              <a:buNone/>
            </a:pPr>
            <a:r>
              <a:rPr lang="en-US" smtClean="0"/>
              <a:t>contoh </a:t>
            </a:r>
            <a:r>
              <a:rPr lang="en-US"/>
              <a:t>metode pengumpulan data pengguna </a:t>
            </a:r>
            <a:r>
              <a:rPr lang="en-US" smtClean="0"/>
              <a:t>secara manual adalah;</a:t>
            </a:r>
          </a:p>
          <a:p>
            <a:pPr lvl="2"/>
            <a:r>
              <a:rPr lang="en-US" smtClean="0"/>
              <a:t>saat penelitain (kajian), </a:t>
            </a:r>
            <a:r>
              <a:rPr lang="en-US"/>
              <a:t>survei, observasi, dan kontribusi dari para ahli</a:t>
            </a:r>
          </a:p>
          <a:p>
            <a:pPr lvl="1"/>
            <a:r>
              <a:rPr lang="en-US" smtClean="0"/>
              <a:t>Dengan Instrument atau Sensor</a:t>
            </a:r>
          </a:p>
          <a:p>
            <a:pPr marL="914400" lvl="2" indent="0">
              <a:buNone/>
            </a:pPr>
            <a:r>
              <a:rPr lang="en-US" smtClean="0"/>
              <a:t>Contoh metode dengan Instrument atau sensor: </a:t>
            </a:r>
          </a:p>
          <a:p>
            <a:pPr lvl="2"/>
            <a:r>
              <a:rPr lang="en-US" smtClean="0"/>
              <a:t>scanned</a:t>
            </a:r>
          </a:p>
          <a:p>
            <a:pPr lvl="2"/>
            <a:r>
              <a:rPr lang="en-US" smtClean="0"/>
              <a:t>Transferred electronically.</a:t>
            </a:r>
          </a:p>
          <a:p>
            <a:pPr lvl="2"/>
            <a:r>
              <a:rPr lang="en-US" smtClean="0"/>
              <a:t>Click Stream Data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METHOD for COLLECTING RAW </a:t>
            </a:r>
            <a:r>
              <a:rPr lang="en-US" smtClean="0"/>
              <a:t>DATA</a:t>
            </a:r>
            <a:br>
              <a:rPr lang="en-US" smtClean="0"/>
            </a:br>
            <a:r>
              <a:rPr lang="en-US" sz="3600" smtClean="0"/>
              <a:t>Click Stream Data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Data clickstream adalah </a:t>
            </a:r>
            <a:r>
              <a:rPr lang="en-US" smtClean="0"/>
              <a:t>Data yang </a:t>
            </a:r>
            <a:r>
              <a:rPr lang="en-US"/>
              <a:t>dapat dikumpulkan secara otomatis, </a:t>
            </a:r>
            <a:r>
              <a:rPr lang="en-US" smtClean="0"/>
              <a:t>dengan menggunakan </a:t>
            </a:r>
            <a:r>
              <a:rPr lang="en-US"/>
              <a:t>software khusus, dari situs web perusahaan atau dari apa yang pengunjung lakukan di </a:t>
            </a:r>
            <a:r>
              <a:rPr lang="en-US" smtClean="0"/>
              <a:t>situs.</a:t>
            </a:r>
          </a:p>
          <a:p>
            <a:r>
              <a:rPr lang="en-US" smtClean="0"/>
              <a:t>Jajak </a:t>
            </a:r>
            <a:r>
              <a:rPr lang="en-US"/>
              <a:t>pendapat </a:t>
            </a:r>
            <a:r>
              <a:rPr lang="en-US" smtClean="0"/>
              <a:t>dan </a:t>
            </a:r>
            <a:r>
              <a:rPr lang="en-US"/>
              <a:t>kuesioner secara online </a:t>
            </a:r>
            <a:r>
              <a:rPr lang="en-US" smtClean="0"/>
              <a:t>juga merupakan hal yang populer untuk pengumpulan data mentah secara click stream.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581400"/>
            <a:ext cx="4395863" cy="2520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METHOD for COLLECTING RAW DATA</a:t>
            </a:r>
            <a:br>
              <a:rPr lang="en-US"/>
            </a:br>
            <a:r>
              <a:rPr lang="en-US" sz="3600" smtClean="0"/>
              <a:t>Data Flow Manager (DFM)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Mengumpulkan data dari berbagai sumber eksternal merupakan tugas yang kompleks, untuk itu diperlukan Data Flow Manager (Pengelola Aliran Data).</a:t>
            </a:r>
          </a:p>
          <a:p>
            <a:r>
              <a:rPr lang="en-US" smtClean="0"/>
              <a:t>Data Flow Manager </a:t>
            </a:r>
            <a:r>
              <a:rPr lang="en-US"/>
              <a:t>(DFM</a:t>
            </a:r>
            <a:r>
              <a:rPr lang="en-US" smtClean="0"/>
              <a:t>), mengambil informasi dari sumber eksternal dan menempatkannya sesuai dengan tempat (</a:t>
            </a:r>
            <a:r>
              <a:rPr lang="en-US"/>
              <a:t>dimana</a:t>
            </a:r>
            <a:r>
              <a:rPr lang="en-US" smtClean="0"/>
              <a:t>) dan waktu (kapan) informasi tersebut diperlukan dan dalam bentuk yang dapat digunakan.</a:t>
            </a:r>
          </a:p>
          <a:p>
            <a:r>
              <a:rPr lang="en-US" smtClean="0"/>
              <a:t>DFM terdiri dari: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mtClean="0"/>
              <a:t>a </a:t>
            </a:r>
            <a:r>
              <a:rPr lang="en-US"/>
              <a:t>decision support system, </a:t>
            </a:r>
            <a:endParaRPr lang="en-US" smtClean="0"/>
          </a:p>
          <a:p>
            <a:pPr marL="971550" lvl="1" indent="-514350">
              <a:buFont typeface="+mj-lt"/>
              <a:buAutoNum type="arabicParenR"/>
            </a:pPr>
            <a:r>
              <a:rPr lang="en-US" smtClean="0"/>
              <a:t>a </a:t>
            </a:r>
            <a:r>
              <a:rPr lang="en-US"/>
              <a:t>central data request processor, </a:t>
            </a:r>
            <a:endParaRPr lang="en-US" smtClean="0"/>
          </a:p>
          <a:p>
            <a:pPr marL="971550" lvl="1" indent="-514350">
              <a:buFont typeface="+mj-lt"/>
              <a:buAutoNum type="arabicParenR"/>
            </a:pPr>
            <a:r>
              <a:rPr lang="en-US" smtClean="0"/>
              <a:t>a </a:t>
            </a:r>
            <a:r>
              <a:rPr lang="en-US"/>
              <a:t>data </a:t>
            </a:r>
            <a:r>
              <a:rPr lang="en-US" smtClean="0"/>
              <a:t>integrity component</a:t>
            </a:r>
            <a:r>
              <a:rPr lang="en-US"/>
              <a:t>, </a:t>
            </a:r>
            <a:endParaRPr lang="en-US" smtClean="0"/>
          </a:p>
          <a:p>
            <a:pPr marL="971550" lvl="1" indent="-514350">
              <a:buFont typeface="+mj-lt"/>
              <a:buAutoNum type="arabicParenR"/>
            </a:pPr>
            <a:r>
              <a:rPr lang="en-US" smtClean="0"/>
              <a:t>links </a:t>
            </a:r>
            <a:r>
              <a:rPr lang="en-US"/>
              <a:t>to external data suppliers, and </a:t>
            </a:r>
            <a:endParaRPr lang="en-US" smtClean="0"/>
          </a:p>
          <a:p>
            <a:pPr marL="971550" lvl="1" indent="-514350">
              <a:buFont typeface="+mj-lt"/>
              <a:buAutoNum type="arabicParenR"/>
            </a:pPr>
            <a:r>
              <a:rPr lang="en-US" smtClean="0"/>
              <a:t>the </a:t>
            </a:r>
            <a:r>
              <a:rPr lang="en-US"/>
              <a:t>processes </a:t>
            </a:r>
            <a:r>
              <a:rPr lang="en-US" smtClean="0"/>
              <a:t>used by </a:t>
            </a:r>
            <a:r>
              <a:rPr lang="en-US"/>
              <a:t>the external data suppliers.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47485</TotalTime>
  <Words>2185</Words>
  <Application>Microsoft Office PowerPoint</Application>
  <PresentationFormat>On-screen Show (4:3)</PresentationFormat>
  <Paragraphs>273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Business Intelligence</vt:lpstr>
      <vt:lpstr>Tujuan Pertemuan</vt:lpstr>
      <vt:lpstr>DATA LIFE CYCLE</vt:lpstr>
      <vt:lpstr>DATA LIFE CYCLE Data Internal (Internal Data)</vt:lpstr>
      <vt:lpstr>DATA LIFE CYCLE Data Pribadi (Personal Data)</vt:lpstr>
      <vt:lpstr>DATA LIFE CYCLE Sumber Data Eksternal (External Data Sources)</vt:lpstr>
      <vt:lpstr>METHOD for COLLECTING RAW DATA</vt:lpstr>
      <vt:lpstr>METHOD for COLLECTING RAW DATA Click Stream Data</vt:lpstr>
      <vt:lpstr>METHOD for COLLECTING RAW DATA Data Flow Manager (DFM)</vt:lpstr>
      <vt:lpstr>METHOD for COLLECTING RAW DATA GARBAGE in GARBAGE out (GiGo)</vt:lpstr>
      <vt:lpstr>DQ (DATA QUALITY) &amp; INTEGRITY</vt:lpstr>
      <vt:lpstr>DQ (DATA QUALITY) &amp; INTEGRITY</vt:lpstr>
      <vt:lpstr>DQ (DATA QUALITY) &amp; INTEGRITY</vt:lpstr>
      <vt:lpstr>See You Next Session</vt:lpstr>
      <vt:lpstr>DATA WAREHOUSING Transactional vs Analytical Processing</vt:lpstr>
      <vt:lpstr>KNOWLEDGE DISCOVERY with BUSINESS INTELLIGENCE</vt:lpstr>
      <vt:lpstr>Kategori-kategori dalam Business Intelligence (BI)</vt:lpstr>
      <vt:lpstr>Cara Kerja Business Intelligence (BI)</vt:lpstr>
      <vt:lpstr>INFORMATION &amp; KNOWLEDGE DISCOVERY</vt:lpstr>
      <vt:lpstr>EVOLUSI KNOWLEDGE DISCOVERY</vt:lpstr>
      <vt:lpstr>DECISION RULE</vt:lpstr>
      <vt:lpstr>DECISION TREE (Contoh Pembuatan)</vt:lpstr>
      <vt:lpstr>DECISION TREE (Contoh Pembuatan)</vt:lpstr>
      <vt:lpstr>DECISION TREE (Contoh Pembuatan)</vt:lpstr>
      <vt:lpstr>DECISION TREE (Contoh Pembuatan)</vt:lpstr>
      <vt:lpstr>DECISION TREE (Contoh Analisis)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Bahasa Pemrograman &amp; Struktur Data</dc:title>
  <dc:creator>Augury</dc:creator>
  <cp:lastModifiedBy>Augury El Rayeb</cp:lastModifiedBy>
  <cp:revision>523</cp:revision>
  <dcterms:created xsi:type="dcterms:W3CDTF">2011-08-04T03:20:05Z</dcterms:created>
  <dcterms:modified xsi:type="dcterms:W3CDTF">2015-04-06T15:27:25Z</dcterms:modified>
</cp:coreProperties>
</file>