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323" r:id="rId4"/>
    <p:sldId id="324" r:id="rId5"/>
    <p:sldId id="322" r:id="rId6"/>
    <p:sldId id="325" r:id="rId7"/>
    <p:sldId id="326" r:id="rId8"/>
    <p:sldId id="328" r:id="rId9"/>
    <p:sldId id="329" r:id="rId10"/>
    <p:sldId id="330" r:id="rId11"/>
    <p:sldId id="332" r:id="rId12"/>
    <p:sldId id="333" r:id="rId13"/>
    <p:sldId id="334" r:id="rId14"/>
    <p:sldId id="336" r:id="rId15"/>
    <p:sldId id="337" r:id="rId16"/>
    <p:sldId id="338" r:id="rId17"/>
    <p:sldId id="339" r:id="rId18"/>
    <p:sldId id="341" r:id="rId19"/>
    <p:sldId id="340" r:id="rId20"/>
    <p:sldId id="342" r:id="rId21"/>
    <p:sldId id="343" r:id="rId22"/>
    <p:sldId id="344" r:id="rId23"/>
    <p:sldId id="345" r:id="rId24"/>
    <p:sldId id="347" r:id="rId25"/>
    <p:sldId id="348" r:id="rId26"/>
    <p:sldId id="346" r:id="rId27"/>
    <p:sldId id="349" r:id="rId28"/>
    <p:sldId id="350" r:id="rId29"/>
    <p:sldId id="351" r:id="rId30"/>
    <p:sldId id="264" r:id="rId31"/>
    <p:sldId id="305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A68B9E0-DA3C-47F1-AB49-59308109BBEB}">
          <p14:sldIdLst>
            <p14:sldId id="256"/>
            <p14:sldId id="257"/>
          </p14:sldIdLst>
        </p14:section>
        <p14:section name="SIS (Strategic Information Systems)" id="{4F2FEE37-4AF6-47D9-91E5-452E222A13B1}">
          <p14:sldIdLst>
            <p14:sldId id="323"/>
            <p14:sldId id="324"/>
            <p14:sldId id="322"/>
            <p14:sldId id="325"/>
            <p14:sldId id="326"/>
            <p14:sldId id="328"/>
            <p14:sldId id="329"/>
            <p14:sldId id="330"/>
            <p14:sldId id="332"/>
            <p14:sldId id="333"/>
            <p14:sldId id="334"/>
            <p14:sldId id="336"/>
          </p14:sldIdLst>
        </p14:section>
        <p14:section name="Competitive Intelligence" id="{131E2A94-4303-4B7B-8C34-E75120491316}">
          <p14:sldIdLst>
            <p14:sldId id="337"/>
            <p14:sldId id="338"/>
            <p14:sldId id="339"/>
            <p14:sldId id="341"/>
            <p14:sldId id="340"/>
          </p14:sldIdLst>
        </p14:section>
        <p14:section name="Porter's Competitive Forces Model" id="{6ED27983-D701-469C-8F51-B2D4E49E08F8}">
          <p14:sldIdLst>
            <p14:sldId id="342"/>
            <p14:sldId id="343"/>
            <p14:sldId id="344"/>
            <p14:sldId id="345"/>
            <p14:sldId id="347"/>
            <p14:sldId id="348"/>
            <p14:sldId id="346"/>
          </p14:sldIdLst>
        </p14:section>
        <p14:section name="Porter's value chain model" id="{5B99BF67-BFDA-47A0-91AF-A88958750E18}">
          <p14:sldIdLst>
            <p14:sldId id="349"/>
            <p14:sldId id="350"/>
            <p14:sldId id="351"/>
            <p14:sldId id="264"/>
            <p14:sldId id="30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54" autoAdjust="0"/>
    <p:restoredTop sz="93178" autoAdjust="0"/>
  </p:normalViewPr>
  <p:slideViewPr>
    <p:cSldViewPr>
      <p:cViewPr varScale="1">
        <p:scale>
          <a:sx n="71" d="100"/>
          <a:sy n="71" d="100"/>
        </p:scale>
        <p:origin x="121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1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C768C1-09E0-429C-8B60-FE9F2DBAF374}" type="datetimeFigureOut">
              <a:rPr lang="en-US" smtClean="0"/>
              <a:t>3/17/2015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819B2-0548-43D2-9E90-69853082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45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0453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542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5122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8347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824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420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The visibility of information that a competitor places on the Internet and the power</a:t>
            </a:r>
          </a:p>
          <a:p>
            <a:r>
              <a:rPr lang="en-US" smtClean="0"/>
              <a:t>of Web-based tools to interrogate Web sites for information about prices, products, services, and marketing approaches have generated increased corporate interest in these intelligence-gathering activities.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1677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945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229600" cy="1470025"/>
          </a:xfrm>
          <a:solidFill>
            <a:srgbClr val="00BCF4"/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86200"/>
            <a:ext cx="8229600" cy="1752600"/>
          </a:xfrm>
          <a:noFill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AER – 2011/2012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SIF1213 - </a:t>
            </a:r>
            <a:fld id="{856524A2-1DDE-4CC8-AD9C-EA4094C56F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CF4"/>
          </a:solidFill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SIF1213 - </a:t>
            </a:r>
            <a:fld id="{856524A2-1DDE-4CC8-AD9C-EA4094C56F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CF4"/>
          </a:solidFill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>
              <a:def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>
              <a:def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>
              <a:def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856524A2-1DDE-4CC8-AD9C-EA4094C56F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SIF-1213 - </a:t>
            </a:r>
            <a:fld id="{856524A2-1DDE-4CC8-AD9C-EA4094C56F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Business Intelligence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err="1" smtClean="0"/>
              <a:t>Pertemuan</a:t>
            </a:r>
            <a:r>
              <a:rPr lang="en-US" smtClean="0"/>
              <a:t> 5</a:t>
            </a:r>
          </a:p>
          <a:p>
            <a:r>
              <a:rPr lang="en-US" sz="1800"/>
              <a:t>Strategic Information Systems for Competitive Advantage</a:t>
            </a:r>
            <a:r>
              <a:rPr lang="en-US" sz="1800" smtClean="0"/>
              <a:t>.</a:t>
            </a:r>
            <a:endParaRPr lang="en-US" sz="1800"/>
          </a:p>
        </p:txBody>
      </p:sp>
      <p:sp>
        <p:nvSpPr>
          <p:cNvPr id="10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</p:spPr>
        <p:txBody>
          <a:bodyPr/>
          <a:lstStyle/>
          <a:p>
            <a:r>
              <a:rPr lang="en-US" smtClean="0"/>
              <a:t>AER – 2013/2014</a:t>
            </a:r>
            <a:endParaRPr lang="en-US"/>
          </a:p>
        </p:txBody>
      </p:sp>
      <p:sp>
        <p:nvSpPr>
          <p:cNvPr id="11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56524A2-1DDE-4CC8-AD9C-EA4094C56FD8}" type="slidenum">
              <a:rPr lang="en-US" smtClean="0"/>
              <a:t>1</a:t>
            </a:fld>
            <a:endParaRPr lang="en-US" dirty="0"/>
          </a:p>
        </p:txBody>
      </p:sp>
      <p:sp>
        <p:nvSpPr>
          <p:cNvPr id="12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</p:spPr>
        <p:txBody>
          <a:bodyPr/>
          <a:lstStyle/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smtClean="0"/>
              <a:t>Peran Teknologi Informasi dalam Manajemen Strategic</a:t>
            </a:r>
            <a:endParaRPr lang="en-US" sz="36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3871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b="1">
                <a:solidFill>
                  <a:srgbClr val="0070C0"/>
                </a:solidFill>
              </a:rPr>
              <a:t>Link dengan mitra bisnis</a:t>
            </a:r>
            <a:r>
              <a:rPr lang="en-US" smtClean="0"/>
              <a:t>. Teknologi Informasi </a:t>
            </a:r>
            <a:r>
              <a:rPr lang="sv-SE" smtClean="0"/>
              <a:t>menghubungkan </a:t>
            </a:r>
            <a:r>
              <a:rPr lang="sv-SE"/>
              <a:t>perusahaan dengan mitra </a:t>
            </a:r>
            <a:r>
              <a:rPr lang="sv-SE" smtClean="0"/>
              <a:t>bisnisnya dengan efektif </a:t>
            </a:r>
            <a:r>
              <a:rPr lang="sv-SE"/>
              <a:t>dan efisien</a:t>
            </a:r>
            <a:r>
              <a:rPr lang="sv-SE" smtClean="0"/>
              <a:t>.</a:t>
            </a:r>
            <a:endParaRPr lang="en-US"/>
          </a:p>
          <a:p>
            <a:pPr marL="800100" lvl="2" indent="0">
              <a:buNone/>
            </a:pPr>
            <a:r>
              <a:rPr lang="en-US" smtClean="0"/>
              <a:t>Contoh;</a:t>
            </a:r>
          </a:p>
          <a:p>
            <a:pPr lvl="2" indent="-342900"/>
            <a:r>
              <a:rPr lang="en-US" b="1"/>
              <a:t>Rosenbluth’s Global Distribution Network</a:t>
            </a:r>
            <a:r>
              <a:rPr lang="en-US" smtClean="0"/>
              <a:t> membuat sebuah inovasi yang memungkinkan perluasan jangkauan pemasaran dengan sistem informasi yang </a:t>
            </a:r>
            <a:r>
              <a:rPr lang="en-US"/>
              <a:t>memungkinkan untuk menghubungkan agen</a:t>
            </a:r>
            <a:r>
              <a:rPr lang="en-US" smtClean="0"/>
              <a:t>, pelanggan</a:t>
            </a:r>
            <a:r>
              <a:rPr lang="en-US"/>
              <a:t>, dan penyedia layanan perjalanan di seluruh </a:t>
            </a:r>
            <a:r>
              <a:rPr lang="en-US" smtClean="0"/>
              <a:t>dunia</a:t>
            </a:r>
            <a:r>
              <a:rPr lang="en-US"/>
              <a:t> </a:t>
            </a:r>
            <a:r>
              <a:rPr lang="en-US" smtClean="0"/>
              <a:t>(Clemons </a:t>
            </a:r>
            <a:r>
              <a:rPr lang="en-US"/>
              <a:t>dan Hann, 1999).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5315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smtClean="0"/>
              <a:t>Peran Teknologi Informasi dalam Manajemen Strategic</a:t>
            </a:r>
            <a:endParaRPr lang="en-US" sz="36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3871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b="1">
                <a:solidFill>
                  <a:srgbClr val="0070C0"/>
                </a:solidFill>
              </a:rPr>
              <a:t>Cost reductions</a:t>
            </a:r>
            <a:r>
              <a:rPr lang="en-US"/>
              <a:t>. Teknologi Informasi </a:t>
            </a:r>
            <a:r>
              <a:rPr lang="en-US" smtClean="0"/>
              <a:t>me-mungkinkan </a:t>
            </a:r>
            <a:r>
              <a:rPr lang="en-US"/>
              <a:t>perusahaan untuk mengurangi </a:t>
            </a:r>
            <a:r>
              <a:rPr lang="en-US" smtClean="0"/>
              <a:t>besarnya biaya</a:t>
            </a:r>
            <a:r>
              <a:rPr lang="en-US"/>
              <a:t>.</a:t>
            </a:r>
          </a:p>
          <a:p>
            <a:pPr marL="800100" lvl="2" indent="0">
              <a:buNone/>
            </a:pPr>
            <a:r>
              <a:rPr lang="en-US" smtClean="0"/>
              <a:t>Contoh;</a:t>
            </a:r>
          </a:p>
          <a:p>
            <a:pPr lvl="2" indent="-342900"/>
            <a:r>
              <a:rPr lang="en-US" smtClean="0"/>
              <a:t>Sebuah </a:t>
            </a:r>
            <a:r>
              <a:rPr lang="en-US"/>
              <a:t>studi </a:t>
            </a:r>
            <a:r>
              <a:rPr lang="en-US" smtClean="0"/>
              <a:t>yang dilakukan oleh </a:t>
            </a:r>
            <a:r>
              <a:rPr lang="en-US" b="1" smtClean="0"/>
              <a:t>Booz </a:t>
            </a:r>
            <a:r>
              <a:rPr lang="en-US" b="1"/>
              <a:t>Allen &amp; Hamilton</a:t>
            </a:r>
            <a:r>
              <a:rPr lang="en-US"/>
              <a:t> menemukan bahwa: transaksi bank tradisional biaya $ 1,07, sedangkan transaksi yang sama melalui Web biaya sekitar 1 persen</a:t>
            </a:r>
            <a:r>
              <a:rPr lang="en-US" smtClean="0"/>
              <a:t>;</a:t>
            </a:r>
          </a:p>
          <a:p>
            <a:pPr lvl="2" indent="-342900"/>
            <a:r>
              <a:rPr lang="en-US" smtClean="0"/>
              <a:t>Biaya proses </a:t>
            </a:r>
            <a:r>
              <a:rPr lang="en-US"/>
              <a:t>tradisional </a:t>
            </a:r>
            <a:r>
              <a:rPr lang="en-US" smtClean="0"/>
              <a:t>untuk tiket </a:t>
            </a:r>
            <a:r>
              <a:rPr lang="en-US"/>
              <a:t>maskapai </a:t>
            </a:r>
            <a:r>
              <a:rPr lang="en-US" smtClean="0"/>
              <a:t>$ 8, dengan e-ticket biayanya </a:t>
            </a:r>
            <a:r>
              <a:rPr lang="en-US"/>
              <a:t>$ 1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31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smtClean="0"/>
              <a:t>Peran Teknologi Informasi dalam Manajemen Strategic</a:t>
            </a:r>
            <a:endParaRPr lang="en-US" sz="36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38712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US" b="1">
                <a:solidFill>
                  <a:srgbClr val="0070C0"/>
                </a:solidFill>
              </a:rPr>
              <a:t>Hubungan dengan pemasok dan pelanggan</a:t>
            </a:r>
            <a:r>
              <a:rPr lang="en-US" smtClean="0"/>
              <a:t>. Teknologi informasi dapat </a:t>
            </a:r>
            <a:r>
              <a:rPr lang="en-US"/>
              <a:t>digunakan untuk mengunci pemasok dan pelanggan, atau </a:t>
            </a:r>
            <a:r>
              <a:rPr lang="en-US" smtClean="0"/>
              <a:t>membuat pemasok </a:t>
            </a:r>
            <a:r>
              <a:rPr lang="en-US"/>
              <a:t>atau pelanggan lebih sulit </a:t>
            </a:r>
            <a:r>
              <a:rPr lang="en-US" smtClean="0"/>
              <a:t>untuk </a:t>
            </a:r>
            <a:r>
              <a:rPr lang="en-US"/>
              <a:t>beralih ke </a:t>
            </a:r>
            <a:r>
              <a:rPr lang="en-US" smtClean="0"/>
              <a:t>pesaing.</a:t>
            </a:r>
            <a:endParaRPr lang="en-US"/>
          </a:p>
          <a:p>
            <a:pPr marL="800100" lvl="2" indent="0">
              <a:buNone/>
            </a:pPr>
            <a:r>
              <a:rPr lang="en-US" smtClean="0"/>
              <a:t>Contoh;</a:t>
            </a:r>
          </a:p>
          <a:p>
            <a:pPr lvl="2" indent="-342900"/>
            <a:r>
              <a:rPr lang="en-US" smtClean="0"/>
              <a:t>Ahli bangunan menjual </a:t>
            </a:r>
            <a:r>
              <a:rPr lang="en-US"/>
              <a:t>bahan kimia yang meningkatkan karakteristik kinerja beton. Perusahaan </a:t>
            </a:r>
            <a:r>
              <a:rPr lang="en-US" smtClean="0"/>
              <a:t>menawarkan </a:t>
            </a:r>
            <a:r>
              <a:rPr lang="en-US"/>
              <a:t>MasterTrac </a:t>
            </a:r>
            <a:r>
              <a:rPr lang="en-US" smtClean="0"/>
              <a:t>kepada pelanggan, yaitu sistem </a:t>
            </a:r>
            <a:r>
              <a:rPr lang="en-US"/>
              <a:t>pemantauan tangki yang secara otomatis akan memberitahukan Ahli </a:t>
            </a:r>
            <a:r>
              <a:rPr lang="en-US" smtClean="0"/>
              <a:t>bangunan </a:t>
            </a:r>
            <a:r>
              <a:rPr lang="en-US"/>
              <a:t>ketika aditif persediaan </a:t>
            </a:r>
            <a:r>
              <a:rPr lang="en-US" smtClean="0"/>
              <a:t>berada di </a:t>
            </a:r>
            <a:r>
              <a:rPr lang="en-US"/>
              <a:t>bawah tingkat yang disepakati-on. Ahli bangunan kemudian kembali memasok </a:t>
            </a:r>
            <a:r>
              <a:rPr lang="en-US" smtClean="0"/>
              <a:t>tangki tepat </a:t>
            </a:r>
            <a:r>
              <a:rPr lang="en-US"/>
              <a:t>pada </a:t>
            </a:r>
            <a:r>
              <a:rPr lang="en-US" smtClean="0"/>
              <a:t>waktunya.</a:t>
            </a:r>
          </a:p>
          <a:p>
            <a:pPr lvl="3" indent="-342900"/>
            <a:r>
              <a:rPr lang="en-US"/>
              <a:t>Manfaat </a:t>
            </a:r>
            <a:r>
              <a:rPr lang="en-US" smtClean="0"/>
              <a:t>bagi pelanggan: pasokan produk terjamin </a:t>
            </a:r>
            <a:r>
              <a:rPr lang="en-US"/>
              <a:t>produk, </a:t>
            </a:r>
            <a:r>
              <a:rPr lang="en-US" smtClean="0"/>
              <a:t>penanaman modal untuk persediaan lebih sedikit, </a:t>
            </a:r>
            <a:r>
              <a:rPr lang="en-US"/>
              <a:t>dan mengurangi waktu </a:t>
            </a:r>
            <a:r>
              <a:rPr lang="en-US" smtClean="0"/>
              <a:t>pengelolaan </a:t>
            </a:r>
            <a:r>
              <a:rPr lang="en-US"/>
              <a:t>dan pengolahan</a:t>
            </a:r>
            <a:r>
              <a:rPr lang="en-US" smtClean="0"/>
              <a:t> persediaan. </a:t>
            </a:r>
          </a:p>
          <a:p>
            <a:pPr lvl="3" indent="-342900"/>
            <a:r>
              <a:rPr lang="en-US" smtClean="0"/>
              <a:t>Manfaat bagi Ahli bangunan, pesaing </a:t>
            </a:r>
            <a:r>
              <a:rPr lang="en-US"/>
              <a:t>menghadapi tugas yang lebih sulit untuk meyakinkan perusahaan konkret untuk beralih ke </a:t>
            </a:r>
            <a:r>
              <a:rPr lang="en-US" smtClean="0"/>
              <a:t>mereka</a:t>
            </a:r>
          </a:p>
          <a:p>
            <a:pPr marL="1257300" lvl="3" indent="0">
              <a:buNone/>
            </a:pPr>
            <a:r>
              <a:rPr lang="en-US" smtClean="0"/>
              <a:t>(Vandenbosh </a:t>
            </a:r>
            <a:r>
              <a:rPr lang="en-US"/>
              <a:t>dan Dawar, 2002).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040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smtClean="0"/>
              <a:t>Peran Teknologi Informasi dalam Manajemen Strategic</a:t>
            </a:r>
            <a:endParaRPr lang="en-US" sz="36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38712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en-US" b="1">
                <a:solidFill>
                  <a:srgbClr val="0070C0"/>
                </a:solidFill>
              </a:rPr>
              <a:t>New products</a:t>
            </a:r>
            <a:r>
              <a:rPr lang="en-US" smtClean="0"/>
              <a:t>. </a:t>
            </a:r>
            <a:r>
              <a:rPr lang="sv-SE"/>
              <a:t>Sebuah perusahaan dapat </a:t>
            </a:r>
            <a:r>
              <a:rPr lang="sv-SE" smtClean="0"/>
              <a:t>meningkat-kan </a:t>
            </a:r>
            <a:r>
              <a:rPr lang="sv-SE"/>
              <a:t>investasi di </a:t>
            </a:r>
            <a:r>
              <a:rPr lang="sv-SE" smtClean="0"/>
              <a:t>teknologi informasi </a:t>
            </a:r>
            <a:r>
              <a:rPr lang="sv-SE"/>
              <a:t>untuk </a:t>
            </a:r>
            <a:r>
              <a:rPr lang="sv-SE" smtClean="0"/>
              <a:t>mencipta-kan </a:t>
            </a:r>
            <a:r>
              <a:rPr lang="sv-SE"/>
              <a:t>produk baru yang laris di </a:t>
            </a:r>
            <a:r>
              <a:rPr lang="sv-SE" smtClean="0"/>
              <a:t>pasar</a:t>
            </a:r>
            <a:r>
              <a:rPr lang="en-US" smtClean="0"/>
              <a:t>.</a:t>
            </a:r>
            <a:endParaRPr lang="en-US"/>
          </a:p>
          <a:p>
            <a:pPr marL="800100" lvl="2" indent="0">
              <a:buNone/>
            </a:pPr>
            <a:r>
              <a:rPr lang="en-US" smtClean="0"/>
              <a:t>Contoh;</a:t>
            </a:r>
          </a:p>
          <a:p>
            <a:pPr lvl="2" indent="-342900"/>
            <a:r>
              <a:rPr lang="en-US"/>
              <a:t>Paket perangkat lunak pelacakan Federal Express</a:t>
            </a:r>
            <a:r>
              <a:rPr lang="en-US" smtClean="0"/>
              <a:t>.</a:t>
            </a:r>
          </a:p>
          <a:p>
            <a:pPr lvl="2" indent="-342900"/>
            <a:r>
              <a:rPr lang="en-US"/>
              <a:t>ICI </a:t>
            </a:r>
            <a:r>
              <a:rPr lang="en-US" smtClean="0"/>
              <a:t>yang awalnya hanya </a:t>
            </a:r>
            <a:r>
              <a:rPr lang="en-US"/>
              <a:t>menjual bahan peledak; sekarang juga </a:t>
            </a:r>
            <a:r>
              <a:rPr lang="en-US" smtClean="0"/>
              <a:t>bisnis kontrak </a:t>
            </a:r>
            <a:r>
              <a:rPr lang="en-US"/>
              <a:t>untuk </a:t>
            </a:r>
            <a:r>
              <a:rPr lang="en-US" smtClean="0"/>
              <a:t>pemecahan batu. Hal ini berkat Insinyur </a:t>
            </a:r>
            <a:r>
              <a:rPr lang="en-US"/>
              <a:t>ICI </a:t>
            </a:r>
            <a:r>
              <a:rPr lang="en-US" smtClean="0"/>
              <a:t>yang mengembangkan </a:t>
            </a:r>
            <a:r>
              <a:rPr lang="en-US"/>
              <a:t>model komputer yang menentukan prosedur pengeboran dan bahan peledak </a:t>
            </a:r>
            <a:r>
              <a:rPr lang="en-US" smtClean="0"/>
              <a:t>yang digunakan </a:t>
            </a:r>
            <a:r>
              <a:rPr lang="en-US"/>
              <a:t>untuk berbagai jenis </a:t>
            </a:r>
            <a:r>
              <a:rPr lang="en-US" smtClean="0"/>
              <a:t>permukaan </a:t>
            </a:r>
            <a:r>
              <a:rPr lang="en-US"/>
              <a:t>untuk menghasilkan batu </a:t>
            </a:r>
            <a:r>
              <a:rPr lang="en-US" smtClean="0"/>
              <a:t>yang sesuai ukurannya dengan kebutuhan </a:t>
            </a:r>
            <a:r>
              <a:rPr lang="en-US"/>
              <a:t>pelanggan.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5849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smtClean="0"/>
              <a:t>Peran Teknologi Informasi dalam Manajemen Strategic</a:t>
            </a:r>
            <a:endParaRPr lang="en-US" sz="36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38712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8"/>
            </a:pPr>
            <a:r>
              <a:rPr lang="en-US" b="1">
                <a:solidFill>
                  <a:srgbClr val="0070C0"/>
                </a:solidFill>
              </a:rPr>
              <a:t>Competitive intelligence</a:t>
            </a:r>
            <a:r>
              <a:rPr lang="en-US" smtClean="0"/>
              <a:t>. </a:t>
            </a:r>
            <a:r>
              <a:rPr lang="sv-SE"/>
              <a:t>menyediakan </a:t>
            </a:r>
            <a:r>
              <a:rPr lang="sv-SE" smtClean="0"/>
              <a:t>(business) intelligence yang kompetitif dengan mengumpulkan </a:t>
            </a:r>
            <a:r>
              <a:rPr lang="sv-SE"/>
              <a:t>dan </a:t>
            </a:r>
            <a:r>
              <a:rPr lang="sv-SE" u="sng"/>
              <a:t>menganalisis informasi</a:t>
            </a:r>
            <a:r>
              <a:rPr lang="sv-SE"/>
              <a:t> tentang </a:t>
            </a:r>
            <a:r>
              <a:rPr lang="sv-SE" u="sng"/>
              <a:t>produk</a:t>
            </a:r>
            <a:r>
              <a:rPr lang="sv-SE"/>
              <a:t>, </a:t>
            </a:r>
            <a:r>
              <a:rPr lang="sv-SE" u="sng"/>
              <a:t>pasar</a:t>
            </a:r>
            <a:r>
              <a:rPr lang="sv-SE"/>
              <a:t>, </a:t>
            </a:r>
            <a:r>
              <a:rPr lang="sv-SE" u="sng"/>
              <a:t>pesaing</a:t>
            </a:r>
            <a:r>
              <a:rPr lang="sv-SE" smtClean="0"/>
              <a:t>, dan </a:t>
            </a:r>
            <a:r>
              <a:rPr lang="sv-SE" u="sng"/>
              <a:t>perubahan lingkungan</a:t>
            </a:r>
            <a:r>
              <a:rPr lang="sv-SE"/>
              <a:t> </a:t>
            </a:r>
            <a:r>
              <a:rPr lang="sv-SE" smtClean="0"/>
              <a:t>(Guimaraes </a:t>
            </a:r>
            <a:r>
              <a:rPr lang="sv-SE"/>
              <a:t>dan Armstrong, 1997</a:t>
            </a:r>
            <a:r>
              <a:rPr lang="sv-SE" smtClean="0"/>
              <a:t>)</a:t>
            </a:r>
            <a:r>
              <a:rPr lang="en-US" smtClean="0"/>
              <a:t>.</a:t>
            </a:r>
          </a:p>
          <a:p>
            <a:pPr marL="800100" lvl="2" indent="0">
              <a:buNone/>
            </a:pPr>
            <a:r>
              <a:rPr lang="en-US" smtClean="0"/>
              <a:t>Contoh;</a:t>
            </a:r>
          </a:p>
          <a:p>
            <a:pPr lvl="2" indent="-342900"/>
            <a:r>
              <a:rPr lang="en-US" smtClean="0"/>
              <a:t>Jika perusahaan </a:t>
            </a:r>
            <a:r>
              <a:rPr lang="en-US"/>
              <a:t>tahu sesuatu yang penting sebelum pesaingnya, atau </a:t>
            </a:r>
            <a:r>
              <a:rPr lang="en-US" smtClean="0"/>
              <a:t>jika  </a:t>
            </a:r>
            <a:r>
              <a:rPr lang="en-US"/>
              <a:t>dapat membuat interpretasi yang benar dari informasi sebelum pesaingnya</a:t>
            </a:r>
            <a:r>
              <a:rPr lang="en-US" smtClean="0"/>
              <a:t>, maka perusahaan dapat </a:t>
            </a:r>
            <a:r>
              <a:rPr lang="en-US"/>
              <a:t>bertindak lebih dulu, </a:t>
            </a:r>
            <a:r>
              <a:rPr lang="en-US" smtClean="0"/>
              <a:t>dan mendapatkan </a:t>
            </a:r>
            <a:r>
              <a:rPr lang="en-US"/>
              <a:t>keuntungan strategis melalui </a:t>
            </a:r>
            <a:r>
              <a:rPr lang="en-US" smtClean="0"/>
              <a:t>keunggulan </a:t>
            </a:r>
            <a:r>
              <a:rPr lang="en-US"/>
              <a:t>kompetitif yang diperoleh dengan menjadi yang pertama untuk menawarkan produk atau jasa tertentu yang pelanggan anggap </a:t>
            </a:r>
            <a:r>
              <a:rPr lang="en-US" smtClean="0"/>
              <a:t>bernilai.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1281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Competitive Intelligence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Banyak perusahaan </a:t>
            </a:r>
            <a:r>
              <a:rPr lang="en-US" smtClean="0"/>
              <a:t>secara terus-menerus </a:t>
            </a:r>
            <a:r>
              <a:rPr lang="en-US"/>
              <a:t>memantau kegiatan pesaing mereka untuk memperoleh </a:t>
            </a:r>
            <a:r>
              <a:rPr lang="en-US" b="1" smtClean="0">
                <a:solidFill>
                  <a:srgbClr val="0070C0"/>
                </a:solidFill>
              </a:rPr>
              <a:t>Competitive Intelligence</a:t>
            </a:r>
            <a:r>
              <a:rPr lang="en-US" b="1" smtClean="0"/>
              <a:t>.</a:t>
            </a:r>
          </a:p>
          <a:p>
            <a:r>
              <a:rPr lang="en-US"/>
              <a:t>Pengumpulan-informasi tersebut mendorong kinerja bisnis dengan meningkatkan pengetahuan pasar, meningkatkan </a:t>
            </a:r>
            <a:r>
              <a:rPr lang="en-US" smtClean="0"/>
              <a:t>knowledge management (manajemen pengetahuan), </a:t>
            </a:r>
            <a:r>
              <a:rPr lang="en-US"/>
              <a:t>dan meningkatkan kualitas perencanaan </a:t>
            </a:r>
            <a:r>
              <a:rPr lang="en-US" smtClean="0"/>
              <a:t>strategis.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3425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smtClean="0"/>
              <a:t>Sebagai contoh</a:t>
            </a:r>
            <a:r>
              <a:rPr lang="en-US" sz="2400"/>
              <a:t>, perhatikan penggunaan Competitive </a:t>
            </a:r>
            <a:r>
              <a:rPr lang="en-US" sz="2400" smtClean="0"/>
              <a:t>Intelligence berikut, </a:t>
            </a:r>
            <a:r>
              <a:rPr lang="en-US" sz="2400"/>
              <a:t>yang dikutip </a:t>
            </a:r>
            <a:r>
              <a:rPr lang="en-US" sz="2400" smtClean="0"/>
              <a:t>dari Comcowich </a:t>
            </a:r>
            <a:r>
              <a:rPr lang="en-US" sz="2400"/>
              <a:t>(2002):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/>
              <a:t>A sporting goods company found an activist group planning a </a:t>
            </a:r>
            <a:r>
              <a:rPr lang="en-US" smtClean="0"/>
              <a:t>demonstration and </a:t>
            </a:r>
            <a:r>
              <a:rPr lang="en-US"/>
              <a:t>boycott months in advance, enabling the company to implement </a:t>
            </a:r>
            <a:r>
              <a:rPr lang="en-US" smtClean="0"/>
              <a:t>a counter </a:t>
            </a:r>
            <a:r>
              <a:rPr lang="en-US"/>
              <a:t>strategy</a:t>
            </a:r>
            <a:r>
              <a:rPr lang="en-US" smtClean="0"/>
              <a:t>.</a:t>
            </a:r>
          </a:p>
          <a:p>
            <a:endParaRPr lang="en-US"/>
          </a:p>
          <a:p>
            <a:r>
              <a:rPr lang="en-US" smtClean="0"/>
              <a:t>Within </a:t>
            </a:r>
            <a:r>
              <a:rPr lang="en-US"/>
              <a:t>days of launch, a software firm found dissatisfaction with </a:t>
            </a:r>
            <a:r>
              <a:rPr lang="en-US" smtClean="0"/>
              <a:t>specific product </a:t>
            </a:r>
            <a:r>
              <a:rPr lang="en-US"/>
              <a:t>features, enabling the technicians to write a “patch” that fixed </a:t>
            </a:r>
            <a:r>
              <a:rPr lang="en-US" smtClean="0"/>
              <a:t>the problem </a:t>
            </a:r>
            <a:r>
              <a:rPr lang="en-US"/>
              <a:t>within days instead of the months normally required to </a:t>
            </a:r>
            <a:r>
              <a:rPr lang="en-US" smtClean="0"/>
              <a:t>obtain customer </a:t>
            </a:r>
            <a:r>
              <a:rPr lang="en-US"/>
              <a:t>feedback and implement software fixes</a:t>
            </a:r>
            <a:r>
              <a:rPr lang="en-US" smtClean="0"/>
              <a:t>.</a:t>
            </a:r>
          </a:p>
          <a:p>
            <a:endParaRPr lang="en-US"/>
          </a:p>
          <a:p>
            <a:r>
              <a:rPr lang="en-US" smtClean="0"/>
              <a:t>A </a:t>
            </a:r>
            <a:r>
              <a:rPr lang="en-US"/>
              <a:t>packaging company was able to determine the location, size, and </a:t>
            </a:r>
            <a:r>
              <a:rPr lang="en-US" smtClean="0"/>
              <a:t>production capacity </a:t>
            </a:r>
            <a:r>
              <a:rPr lang="en-US"/>
              <a:t>for a new plant being built by a competitor. The otherwise </a:t>
            </a:r>
            <a:r>
              <a:rPr lang="en-US" smtClean="0"/>
              <a:t>wellprotected information </a:t>
            </a:r>
            <a:r>
              <a:rPr lang="en-US"/>
              <a:t>was found by an automated monitoring service </a:t>
            </a:r>
            <a:r>
              <a:rPr lang="en-US" smtClean="0"/>
              <a:t>in building </a:t>
            </a:r>
            <a:r>
              <a:rPr lang="en-US"/>
              <a:t>permit documents within the Web site of the town where the </a:t>
            </a:r>
            <a:r>
              <a:rPr lang="en-US" smtClean="0"/>
              <a:t>new plant </a:t>
            </a:r>
            <a:r>
              <a:rPr lang="en-US"/>
              <a:t>was being built.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0271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smtClean="0"/>
              <a:t>Sebagai contoh</a:t>
            </a:r>
            <a:r>
              <a:rPr lang="en-US" sz="2400"/>
              <a:t>, perhatikan penggunaan Competitive </a:t>
            </a:r>
            <a:r>
              <a:rPr lang="en-US" sz="2400" smtClean="0"/>
              <a:t>Intelligence berikut, </a:t>
            </a:r>
            <a:r>
              <a:rPr lang="en-US" sz="2400"/>
              <a:t>yang dikutip </a:t>
            </a:r>
            <a:r>
              <a:rPr lang="en-US" sz="2400" smtClean="0"/>
              <a:t>dari Comcowich </a:t>
            </a:r>
            <a:r>
              <a:rPr lang="en-US" sz="2400"/>
              <a:t>(2002):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/>
              <a:t>A telecommunications company uncovered a competitor’s legislative strategy</a:t>
            </a:r>
            <a:r>
              <a:rPr lang="en-US" smtClean="0"/>
              <a:t>, enabling </a:t>
            </a:r>
            <a:r>
              <a:rPr lang="en-US"/>
              <a:t>the company to gain an upper hand in a state-by-state lobbying battle</a:t>
            </a:r>
            <a:r>
              <a:rPr lang="en-US" smtClean="0"/>
              <a:t>. (</a:t>
            </a:r>
            <a:r>
              <a:rPr lang="en-US"/>
              <a:t>Remarkably, the strategy was posted on the competitor’s own Web site</a:t>
            </a:r>
            <a:r>
              <a:rPr lang="en-US" smtClean="0"/>
              <a:t>.)</a:t>
            </a:r>
          </a:p>
          <a:p>
            <a:endParaRPr lang="en-US"/>
          </a:p>
          <a:p>
            <a:r>
              <a:rPr lang="en-US" smtClean="0"/>
              <a:t>The </a:t>
            </a:r>
            <a:r>
              <a:rPr lang="en-US"/>
              <a:t>creative team embarking on development of a new video game used </a:t>
            </a:r>
            <a:r>
              <a:rPr lang="en-US" smtClean="0"/>
              <a:t>the Internet </a:t>
            </a:r>
            <a:r>
              <a:rPr lang="en-US"/>
              <a:t>to identify cutting-edge product attributes that game-players prefer</a:t>
            </a:r>
            <a:r>
              <a:rPr lang="en-US" smtClean="0"/>
              <a:t>. The </a:t>
            </a:r>
            <a:r>
              <a:rPr lang="en-US"/>
              <a:t>intensive research uncovered three key “gotta haves” that were </a:t>
            </a:r>
            <a:r>
              <a:rPr lang="en-US" smtClean="0"/>
              <a:t>not identified </a:t>
            </a:r>
            <a:r>
              <a:rPr lang="en-US"/>
              <a:t>in focus groups and had not been included in the original </a:t>
            </a:r>
            <a:r>
              <a:rPr lang="en-US" smtClean="0"/>
              <a:t>design specification</a:t>
            </a:r>
            <a:r>
              <a:rPr lang="en-US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00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Internet sebagai Pendukung dalam Competitive Intelligence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77500" lnSpcReduction="20000"/>
          </a:bodyPr>
          <a:lstStyle/>
          <a:p>
            <a:r>
              <a:rPr lang="en-US"/>
              <a:t>Internet adalah alat perusahaan yang paling penting untuk mendukung Competitive Intelligence</a:t>
            </a:r>
            <a:r>
              <a:rPr lang="en-US" smtClean="0"/>
              <a:t> (Teo</a:t>
            </a:r>
            <a:r>
              <a:rPr lang="en-US"/>
              <a:t>, 2000, Bell dan Harari, 2000, dan Buchwitz, 2002</a:t>
            </a:r>
            <a:r>
              <a:rPr lang="en-US" smtClean="0"/>
              <a:t>).</a:t>
            </a:r>
          </a:p>
          <a:p>
            <a:endParaRPr lang="en-US" smtClean="0"/>
          </a:p>
          <a:p>
            <a:r>
              <a:rPr lang="en-US" smtClean="0"/>
              <a:t>Visibilitas </a:t>
            </a:r>
            <a:r>
              <a:rPr lang="en-US"/>
              <a:t>informasi </a:t>
            </a:r>
            <a:r>
              <a:rPr lang="en-US" smtClean="0"/>
              <a:t>pesaing yang terdapat di </a:t>
            </a:r>
            <a:r>
              <a:rPr lang="en-US"/>
              <a:t>Internet dan </a:t>
            </a:r>
            <a:r>
              <a:rPr lang="en-US" smtClean="0"/>
              <a:t>kekuatan alat </a:t>
            </a:r>
            <a:r>
              <a:rPr lang="en-US"/>
              <a:t>berbasis web untuk menginterogasi situs Web untuk informasi </a:t>
            </a:r>
            <a:r>
              <a:rPr lang="en-US" smtClean="0"/>
              <a:t>tentang;</a:t>
            </a:r>
          </a:p>
          <a:p>
            <a:pPr lvl="1"/>
            <a:r>
              <a:rPr lang="en-US" smtClean="0"/>
              <a:t>harga</a:t>
            </a:r>
            <a:r>
              <a:rPr lang="en-US"/>
              <a:t>, </a:t>
            </a:r>
            <a:endParaRPr lang="en-US" smtClean="0"/>
          </a:p>
          <a:p>
            <a:pPr lvl="1"/>
            <a:r>
              <a:rPr lang="en-US" smtClean="0"/>
              <a:t>produk</a:t>
            </a:r>
            <a:r>
              <a:rPr lang="en-US"/>
              <a:t>, </a:t>
            </a:r>
            <a:endParaRPr lang="en-US" smtClean="0"/>
          </a:p>
          <a:p>
            <a:pPr lvl="1"/>
            <a:r>
              <a:rPr lang="en-US" smtClean="0"/>
              <a:t>jasa</a:t>
            </a:r>
            <a:r>
              <a:rPr lang="en-US"/>
              <a:t>, dan </a:t>
            </a:r>
            <a:endParaRPr lang="en-US" smtClean="0"/>
          </a:p>
          <a:p>
            <a:pPr lvl="1"/>
            <a:r>
              <a:rPr lang="en-US" smtClean="0"/>
              <a:t>pendekatan </a:t>
            </a:r>
            <a:r>
              <a:rPr lang="en-US"/>
              <a:t>pemasaran </a:t>
            </a:r>
            <a:endParaRPr lang="en-US" smtClean="0"/>
          </a:p>
          <a:p>
            <a:pPr marL="349250" indent="0">
              <a:buNone/>
            </a:pPr>
            <a:r>
              <a:rPr lang="en-US" smtClean="0"/>
              <a:t>telah meningkatan ketertarikan perusahaan untuk meng-gunakan internet dalam </a:t>
            </a:r>
            <a:r>
              <a:rPr lang="en-US"/>
              <a:t>kegiatan </a:t>
            </a:r>
            <a:r>
              <a:rPr lang="en-US" smtClean="0"/>
              <a:t>pengumpulan data </a:t>
            </a:r>
            <a:r>
              <a:rPr lang="en-US"/>
              <a:t>intelijen tersebut.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0427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4625"/>
            <a:ext cx="971550" cy="6226175"/>
          </a:xfrm>
          <a:solidFill>
            <a:srgbClr val="00BCF4"/>
          </a:solidFill>
          <a:ln>
            <a:solidFill>
              <a:schemeClr val="tx1"/>
            </a:solidFill>
          </a:ln>
        </p:spPr>
        <p:txBody>
          <a:bodyPr vert="vert270">
            <a:normAutofit fontScale="92500"/>
          </a:bodyPr>
          <a:lstStyle/>
          <a:p>
            <a:pPr marL="0" indent="0" algn="r">
              <a:buNone/>
            </a:pPr>
            <a:r>
              <a:rPr lang="en-US" sz="2400" b="1" smtClean="0"/>
              <a:t>Framework untuk Internet </a:t>
            </a:r>
            <a:r>
              <a:rPr lang="en-US" sz="2400" b="1"/>
              <a:t>sebagai </a:t>
            </a:r>
            <a:r>
              <a:rPr lang="en-US" sz="2400" b="1" smtClean="0"/>
              <a:t>Sumber Informasi </a:t>
            </a:r>
            <a:r>
              <a:rPr lang="en-US" sz="2400" b="1"/>
              <a:t>untuk </a:t>
            </a:r>
            <a:r>
              <a:rPr lang="en-US" sz="2400" b="1" smtClean="0"/>
              <a:t>Pengambilan Keputusan Strategis</a:t>
            </a:r>
            <a:endParaRPr lang="en-US" sz="2400" b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50" y="190500"/>
            <a:ext cx="7258050" cy="65151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6612450" y="5505271"/>
            <a:ext cx="20743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smtClean="0">
                <a:solidFill>
                  <a:schemeClr val="bg1">
                    <a:lumMod val="65000"/>
                  </a:schemeClr>
                </a:solidFill>
              </a:rPr>
              <a:t>(Sumber: </a:t>
            </a:r>
            <a:r>
              <a:rPr lang="en-US" sz="1200" i="1">
                <a:solidFill>
                  <a:schemeClr val="bg1">
                    <a:lumMod val="65000"/>
                  </a:schemeClr>
                </a:solidFill>
              </a:rPr>
              <a:t>Reprinted from Long</a:t>
            </a:r>
          </a:p>
          <a:p>
            <a:r>
              <a:rPr lang="en-US" sz="1200" i="1">
                <a:solidFill>
                  <a:schemeClr val="bg1">
                    <a:lumMod val="65000"/>
                  </a:schemeClr>
                </a:solidFill>
              </a:rPr>
              <a:t>Range Planning, 30, B. S.</a:t>
            </a:r>
          </a:p>
          <a:p>
            <a:r>
              <a:rPr lang="en-US" sz="1200" i="1">
                <a:solidFill>
                  <a:schemeClr val="bg1">
                    <a:lumMod val="65000"/>
                  </a:schemeClr>
                </a:solidFill>
              </a:rPr>
              <a:t>Pawar and R. Sharda,</a:t>
            </a:r>
          </a:p>
          <a:p>
            <a:r>
              <a:rPr lang="en-US" sz="1200" i="1">
                <a:solidFill>
                  <a:schemeClr val="bg1">
                    <a:lumMod val="65000"/>
                  </a:schemeClr>
                </a:solidFill>
              </a:rPr>
              <a:t>“Obtaining Business</a:t>
            </a:r>
          </a:p>
          <a:p>
            <a:r>
              <a:rPr lang="en-US" sz="1200" i="1">
                <a:solidFill>
                  <a:schemeClr val="bg1">
                    <a:lumMod val="65000"/>
                  </a:schemeClr>
                </a:solidFill>
              </a:rPr>
              <a:t>Intelligence on the Internet,”</a:t>
            </a:r>
          </a:p>
          <a:p>
            <a:r>
              <a:rPr lang="en-US" sz="1200" i="1">
                <a:solidFill>
                  <a:schemeClr val="bg1">
                    <a:lumMod val="65000"/>
                  </a:schemeClr>
                </a:solidFill>
              </a:rPr>
              <a:t>1997</a:t>
            </a:r>
            <a:r>
              <a:rPr lang="en-US" sz="1200" i="1" smtClean="0">
                <a:solidFill>
                  <a:schemeClr val="bg1">
                    <a:lumMod val="65000"/>
                  </a:schemeClr>
                </a:solidFill>
              </a:rPr>
              <a:t>.)</a:t>
            </a:r>
            <a:endParaRPr lang="en-US" sz="1200" i="1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75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Tujuan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Pertemuan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/>
              <a:t>Mahasiswa </a:t>
            </a:r>
            <a:r>
              <a:rPr lang="en-US" smtClean="0"/>
              <a:t>mampu menceritakan tentang strategic </a:t>
            </a:r>
            <a:r>
              <a:rPr lang="en-US"/>
              <a:t>information systems (SISs</a:t>
            </a:r>
            <a:r>
              <a:rPr lang="en-US" smtClean="0"/>
              <a:t>) dan menjelaskan keunggulanya.</a:t>
            </a:r>
          </a:p>
          <a:p>
            <a:r>
              <a:rPr lang="en-US"/>
              <a:t>Mahasiswa mampu menceritakan model kekuatan kompetitif (competitive forces model ) </a:t>
            </a:r>
            <a:r>
              <a:rPr lang="en-US" smtClean="0"/>
              <a:t>Porter dan bagaimana teknologi informasi membantu perusahaan meningkatkan posisi kompetitifnya.</a:t>
            </a:r>
          </a:p>
          <a:p>
            <a:r>
              <a:rPr lang="en-US" smtClean="0"/>
              <a:t>Mahasiswa mampu menceritakan 12 strategi yang dapat digunakan perusahaan dalam mencapai keunggulan kompetitif dalam industrinya</a:t>
            </a:r>
          </a:p>
          <a:p>
            <a:r>
              <a:rPr lang="en-US" smtClean="0"/>
              <a:t>Mahasiswa mampu menceritakan model value chain Porter dan hubungannya dengan teknologi informasi.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AER – 2</a:t>
            </a:r>
            <a:r>
              <a:rPr lang="en-US" smtClean="0"/>
              <a:t>013/2014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Model Kekuatan Kompetitif Porter</a:t>
            </a:r>
            <a:br>
              <a:rPr lang="en-US" smtClean="0"/>
            </a:br>
            <a:r>
              <a:rPr lang="en-US"/>
              <a:t>(</a:t>
            </a:r>
            <a:r>
              <a:rPr lang="en-US" smtClean="0"/>
              <a:t>Porter’s </a:t>
            </a:r>
            <a:r>
              <a:rPr lang="en-US"/>
              <a:t>competitive forces </a:t>
            </a:r>
            <a:r>
              <a:rPr lang="en-US" smtClean="0"/>
              <a:t>model)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/>
              <a:t>Model Lima (5) Kekuatan Kompetitif Porter (</a:t>
            </a:r>
            <a:r>
              <a:rPr lang="en-US" b="1"/>
              <a:t>Porter’s Five Forces Model</a:t>
            </a:r>
            <a:r>
              <a:rPr lang="en-US"/>
              <a:t>):</a:t>
            </a:r>
          </a:p>
          <a:p>
            <a:pPr marL="514350" indent="-514350">
              <a:buFont typeface="+mj-lt"/>
              <a:buAutoNum type="arabicPeriod"/>
            </a:pPr>
            <a:r>
              <a:rPr lang="en-US" smtClean="0"/>
              <a:t>The threat of entry of new competitors </a:t>
            </a:r>
          </a:p>
          <a:p>
            <a:pPr marL="400050" lvl="1" indent="0">
              <a:buNone/>
            </a:pPr>
            <a:r>
              <a:rPr lang="en-US" smtClean="0"/>
              <a:t>	Ancaman (</a:t>
            </a:r>
            <a:r>
              <a:rPr lang="en-US" i="1" smtClean="0"/>
              <a:t>threat</a:t>
            </a:r>
            <a:r>
              <a:rPr lang="en-US" smtClean="0"/>
              <a:t>) masuknya </a:t>
            </a:r>
            <a:r>
              <a:rPr lang="en-US" smtClean="0">
                <a:solidFill>
                  <a:srgbClr val="0070C0"/>
                </a:solidFill>
              </a:rPr>
              <a:t>pesaing baru</a:t>
            </a:r>
            <a:endParaRPr lang="en-US" smtClean="0"/>
          </a:p>
          <a:p>
            <a:pPr marL="514350" indent="-514350">
              <a:buFont typeface="+mj-lt"/>
              <a:buAutoNum type="arabicPeriod"/>
            </a:pPr>
            <a:r>
              <a:rPr lang="en-US" smtClean="0"/>
              <a:t>The </a:t>
            </a:r>
            <a:r>
              <a:rPr lang="en-US"/>
              <a:t>bargaining power of </a:t>
            </a:r>
            <a:r>
              <a:rPr lang="en-US" smtClean="0"/>
              <a:t>suppliers</a:t>
            </a:r>
          </a:p>
          <a:p>
            <a:pPr marL="400050" lvl="1" indent="0">
              <a:buNone/>
            </a:pPr>
            <a:r>
              <a:rPr lang="en-US"/>
              <a:t>	</a:t>
            </a:r>
            <a:r>
              <a:rPr lang="en-US" smtClean="0"/>
              <a:t>Daya </a:t>
            </a:r>
            <a:r>
              <a:rPr lang="en-US"/>
              <a:t>tawar pemasok (</a:t>
            </a:r>
            <a:r>
              <a:rPr lang="en-US" i="1">
                <a:solidFill>
                  <a:srgbClr val="0070C0"/>
                </a:solidFill>
              </a:rPr>
              <a:t>Supplier</a:t>
            </a:r>
            <a:r>
              <a:rPr lang="en-US"/>
              <a:t>)</a:t>
            </a:r>
            <a:endParaRPr lang="en-US" smtClean="0"/>
          </a:p>
          <a:p>
            <a:pPr marL="514350" indent="-514350">
              <a:buFont typeface="+mj-lt"/>
              <a:buAutoNum type="arabicPeriod"/>
            </a:pPr>
            <a:r>
              <a:rPr lang="en-US" smtClean="0"/>
              <a:t>The </a:t>
            </a:r>
            <a:r>
              <a:rPr lang="en-US"/>
              <a:t>bargaining power of customers (buyers) </a:t>
            </a:r>
            <a:endParaRPr lang="en-US" smtClean="0"/>
          </a:p>
          <a:p>
            <a:pPr marL="400050" lvl="1" indent="0">
              <a:buNone/>
            </a:pPr>
            <a:r>
              <a:rPr lang="en-US"/>
              <a:t>	</a:t>
            </a:r>
            <a:r>
              <a:rPr lang="en-US" smtClean="0"/>
              <a:t>Daya </a:t>
            </a:r>
            <a:r>
              <a:rPr lang="en-US"/>
              <a:t>tawar pelanggan (</a:t>
            </a:r>
            <a:r>
              <a:rPr lang="en-US">
                <a:solidFill>
                  <a:srgbClr val="0070C0"/>
                </a:solidFill>
              </a:rPr>
              <a:t>pembeli</a:t>
            </a:r>
            <a:r>
              <a:rPr lang="en-US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smtClean="0"/>
              <a:t>The </a:t>
            </a:r>
            <a:r>
              <a:rPr lang="en-US"/>
              <a:t>threat of substitute products or services </a:t>
            </a:r>
            <a:endParaRPr lang="en-US" smtClean="0"/>
          </a:p>
          <a:p>
            <a:pPr marL="400050" lvl="1" indent="0">
              <a:buNone/>
            </a:pPr>
            <a:r>
              <a:rPr lang="en-US"/>
              <a:t>	</a:t>
            </a:r>
            <a:r>
              <a:rPr lang="en-US" smtClean="0"/>
              <a:t>Ancaman </a:t>
            </a:r>
            <a:r>
              <a:rPr lang="en-US"/>
              <a:t>(</a:t>
            </a:r>
            <a:r>
              <a:rPr lang="en-US" i="1"/>
              <a:t>threat</a:t>
            </a:r>
            <a:r>
              <a:rPr lang="en-US"/>
              <a:t>) produk atau jasa </a:t>
            </a:r>
            <a:r>
              <a:rPr lang="en-US">
                <a:solidFill>
                  <a:srgbClr val="0070C0"/>
                </a:solidFill>
              </a:rPr>
              <a:t>pengganti</a:t>
            </a:r>
            <a:endParaRPr lang="en-US"/>
          </a:p>
          <a:p>
            <a:pPr marL="514350" indent="-514350">
              <a:buFont typeface="+mj-lt"/>
              <a:buAutoNum type="arabicPeriod"/>
            </a:pPr>
            <a:r>
              <a:rPr lang="en-US" smtClean="0"/>
              <a:t>The </a:t>
            </a:r>
            <a:r>
              <a:rPr lang="en-US"/>
              <a:t>rivalry among existing firms in the </a:t>
            </a:r>
            <a:r>
              <a:rPr lang="en-US" smtClean="0"/>
              <a:t>industry</a:t>
            </a:r>
          </a:p>
          <a:p>
            <a:pPr marL="400050" lvl="1" indent="0">
              <a:buNone/>
            </a:pPr>
            <a:r>
              <a:rPr lang="en-US" smtClean="0"/>
              <a:t>	Persaingan </a:t>
            </a:r>
            <a:r>
              <a:rPr lang="en-US"/>
              <a:t>di antara </a:t>
            </a:r>
            <a:r>
              <a:rPr lang="en-US">
                <a:solidFill>
                  <a:srgbClr val="0070C0"/>
                </a:solidFill>
              </a:rPr>
              <a:t>perusahaan yang ada dalam industri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03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 anchor="t">
            <a:noAutofit/>
          </a:bodyPr>
          <a:lstStyle/>
          <a:p>
            <a:r>
              <a:rPr lang="en-US" sz="1600" b="1"/>
              <a:t>Porter’s </a:t>
            </a:r>
            <a:r>
              <a:rPr lang="en-US" sz="1600" b="1" smtClean="0"/>
              <a:t>Five Forces Model</a:t>
            </a:r>
            <a:r>
              <a:rPr lang="en-US" sz="1600"/>
              <a:t>, </a:t>
            </a:r>
            <a:r>
              <a:rPr lang="en-US" sz="1600" u="sng"/>
              <a:t>including</a:t>
            </a:r>
            <a:r>
              <a:rPr lang="en-US" sz="1600"/>
              <a:t> </a:t>
            </a:r>
            <a:r>
              <a:rPr lang="en-US" sz="1600" b="1" smtClean="0"/>
              <a:t>The Major Determinant </a:t>
            </a:r>
            <a:r>
              <a:rPr lang="en-US" sz="1600" b="1"/>
              <a:t>of </a:t>
            </a:r>
            <a:r>
              <a:rPr lang="en-US" sz="1600" b="1" smtClean="0"/>
              <a:t>Each Force</a:t>
            </a:r>
            <a:r>
              <a:rPr lang="en-US" sz="1200"/>
              <a:t>. </a:t>
            </a:r>
            <a:r>
              <a:rPr lang="en-US" sz="1200" smtClean="0"/>
              <a:t/>
            </a:r>
            <a:br>
              <a:rPr lang="en-US" sz="1200" smtClean="0"/>
            </a:br>
            <a:r>
              <a:rPr lang="en-US" sz="1200" smtClean="0"/>
              <a:t>(</a:t>
            </a:r>
            <a:r>
              <a:rPr lang="en-US" sz="1200"/>
              <a:t>Source: Adapted with </a:t>
            </a:r>
            <a:r>
              <a:rPr lang="en-US" sz="1200" smtClean="0"/>
              <a:t>permission of </a:t>
            </a:r>
            <a:r>
              <a:rPr lang="en-US" sz="1200"/>
              <a:t>the Free Press, a division of Simon &amp; Schuster, Inc., from Michael Porter, Competitive Advantage: Creating </a:t>
            </a:r>
            <a:r>
              <a:rPr lang="en-US" sz="1200" smtClean="0"/>
              <a:t>and Sustaining </a:t>
            </a:r>
            <a:r>
              <a:rPr lang="en-US" sz="1200"/>
              <a:t>Superior Performance, p. 6. © 1985, 1998 by Michael Porter.)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590800" cy="365125"/>
          </a:xfrm>
        </p:spPr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3352800" cy="365125"/>
          </a:xfrm>
        </p:spPr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1" y="671984"/>
            <a:ext cx="8229600" cy="580501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19125" y="781617"/>
            <a:ext cx="2428875" cy="217186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normAutofit fontScale="85000" lnSpcReduction="20000"/>
          </a:bodyPr>
          <a:lstStyle/>
          <a:p>
            <a:r>
              <a:rPr lang="en-US" sz="1400" b="1" u="sng"/>
              <a:t>Hambatan masuk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400"/>
              <a:t>Skala ekonomi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400"/>
              <a:t>Perbedaan produk eksklusif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400"/>
              <a:t>identitas merek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400"/>
              <a:t>biaya switching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400"/>
              <a:t>kebutuhan modal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400"/>
              <a:t>Akses ke distribusi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400"/>
              <a:t>Keuntungan biaya mutlak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400"/>
              <a:t>Kurva belajar Proprietary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400"/>
              <a:t>Akses ke input yang diperlukan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400"/>
              <a:t>Kepemilikan desain produk murah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400"/>
              <a:t>kebijakan pemerintah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400"/>
              <a:t>diperkirakan pembalasan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01302" y="3733800"/>
            <a:ext cx="1600200" cy="213360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noAutofit/>
          </a:bodyPr>
          <a:lstStyle/>
          <a:p>
            <a:r>
              <a:rPr lang="en-US" sz="1200" b="1" u="sng" smtClean="0"/>
              <a:t>Kekuatan Tawar</a:t>
            </a:r>
            <a:r>
              <a:rPr lang="en-US" sz="1200"/>
              <a:t>:</a:t>
            </a:r>
          </a:p>
          <a:p>
            <a:pPr marL="114300" indent="-1143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1200"/>
              <a:t>Konsentrasi pembeli vs perusahaan</a:t>
            </a:r>
          </a:p>
          <a:p>
            <a:pPr marL="114300" indent="-1143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1200"/>
              <a:t>Volume Pembeli</a:t>
            </a:r>
          </a:p>
          <a:p>
            <a:pPr marL="114300" indent="-1143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1200"/>
              <a:t>Biaya beralih Pembeli relatif thd biaya beralih perusahaan </a:t>
            </a:r>
          </a:p>
          <a:p>
            <a:pPr marL="114300" indent="-1143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1200"/>
              <a:t>Informasi Pembeli</a:t>
            </a:r>
          </a:p>
          <a:p>
            <a:pPr marL="114300" indent="-1143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1200"/>
              <a:t>Kemampuan untuk backward integrate</a:t>
            </a:r>
          </a:p>
          <a:p>
            <a:pPr marL="114300" indent="-1143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1200"/>
              <a:t>Produk pengganti</a:t>
            </a:r>
          </a:p>
          <a:p>
            <a:pPr marL="114300" indent="-1143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1200"/>
              <a:t>Penyelamatan</a:t>
            </a:r>
          </a:p>
          <a:p>
            <a:endParaRPr lang="en-US" sz="1200"/>
          </a:p>
        </p:txBody>
      </p:sp>
      <p:sp>
        <p:nvSpPr>
          <p:cNvPr id="12" name="Rectangle 11"/>
          <p:cNvSpPr>
            <a:spLocks/>
          </p:cNvSpPr>
          <p:nvPr/>
        </p:nvSpPr>
        <p:spPr>
          <a:xfrm>
            <a:off x="7125302" y="3733800"/>
            <a:ext cx="1486503" cy="213360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noAutofit/>
          </a:bodyPr>
          <a:lstStyle/>
          <a:p>
            <a:r>
              <a:rPr lang="en-US" sz="1200" b="1" u="sng"/>
              <a:t>Sesitivitas Harga</a:t>
            </a:r>
            <a:r>
              <a:rPr lang="en-US" sz="1200"/>
              <a:t>:</a:t>
            </a:r>
          </a:p>
          <a:p>
            <a:pPr marL="114300" indent="-1143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sv-SE" sz="1200"/>
              <a:t>Harga total pembelian</a:t>
            </a:r>
          </a:p>
          <a:p>
            <a:pPr marL="114300" indent="-1143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sv-SE" sz="1200"/>
              <a:t>Perbedaan produk</a:t>
            </a:r>
          </a:p>
          <a:p>
            <a:pPr marL="114300" indent="-1143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sv-SE" sz="1200"/>
              <a:t>Identitas merek (brand identity)</a:t>
            </a:r>
          </a:p>
          <a:p>
            <a:pPr marL="114300" indent="-1143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sv-SE" sz="1200"/>
              <a:t>Dampak terhadap kualitas/kinerja</a:t>
            </a:r>
          </a:p>
          <a:p>
            <a:pPr marL="114300" indent="-1143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sv-SE" sz="1200"/>
              <a:t>Keuntungan Pembeli</a:t>
            </a:r>
          </a:p>
          <a:p>
            <a:pPr marL="114300" indent="-1143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sv-SE" sz="1200"/>
              <a:t>Insentif pengambil keputusan</a:t>
            </a:r>
            <a:endParaRPr lang="en-US" sz="1200"/>
          </a:p>
        </p:txBody>
      </p:sp>
      <p:sp>
        <p:nvSpPr>
          <p:cNvPr id="11" name="Rectangle 10"/>
          <p:cNvSpPr/>
          <p:nvPr/>
        </p:nvSpPr>
        <p:spPr>
          <a:xfrm>
            <a:off x="5600098" y="3532520"/>
            <a:ext cx="3010502" cy="276999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noAutofit/>
          </a:bodyPr>
          <a:lstStyle/>
          <a:p>
            <a:r>
              <a:rPr lang="en-US" sz="1200" b="1" u="sng" smtClean="0"/>
              <a:t>Penentu (Determinants) </a:t>
            </a:r>
            <a:r>
              <a:rPr lang="en-US" sz="1200" b="1" u="sng"/>
              <a:t>Daya Pembeli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096001" y="781617"/>
            <a:ext cx="2514599" cy="208260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noAutofit/>
          </a:bodyPr>
          <a:lstStyle/>
          <a:p>
            <a:r>
              <a:rPr lang="en-US" sz="1200" b="1" u="sng" smtClean="0"/>
              <a:t>Penentu (</a:t>
            </a:r>
            <a:r>
              <a:rPr lang="en-US" sz="1200" b="1" i="1" u="sng" smtClean="0"/>
              <a:t>Determinants</a:t>
            </a:r>
            <a:r>
              <a:rPr lang="en-US" sz="1200" b="1" u="sng" smtClean="0"/>
              <a:t>) Persaingan</a:t>
            </a:r>
            <a:endParaRPr lang="en-US" sz="1200" b="1" u="sng"/>
          </a:p>
          <a:p>
            <a:pPr marL="114300" indent="-1143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1200"/>
              <a:t>Pertumbuhan industri</a:t>
            </a:r>
          </a:p>
          <a:p>
            <a:pPr marL="114300" indent="-1143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1200"/>
              <a:t>Biaya (storage) tetap/nilai tambah</a:t>
            </a:r>
          </a:p>
          <a:p>
            <a:pPr marL="114300" indent="-1143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1200"/>
              <a:t>Kelebihan kapasitas intermiten (berselang)</a:t>
            </a:r>
          </a:p>
          <a:p>
            <a:pPr marL="114300" indent="-1143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1200"/>
              <a:t>Perbedaan produk</a:t>
            </a:r>
          </a:p>
          <a:p>
            <a:pPr marL="114300" indent="-1143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1200"/>
              <a:t>Identitas merek (brand identity)</a:t>
            </a:r>
          </a:p>
          <a:p>
            <a:pPr marL="114300" indent="-1143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1200"/>
              <a:t>Biaya beralih (switching)</a:t>
            </a:r>
          </a:p>
          <a:p>
            <a:pPr marL="114300" indent="-1143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1200"/>
              <a:t>Konsentrasi dan keseimbangan</a:t>
            </a:r>
          </a:p>
          <a:p>
            <a:pPr marL="114300" indent="-1143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1200"/>
              <a:t>kompleksitas informasi</a:t>
            </a:r>
          </a:p>
          <a:p>
            <a:pPr marL="114300" indent="-1143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1200"/>
              <a:t>Keanekaragaman pesaing</a:t>
            </a:r>
          </a:p>
          <a:p>
            <a:pPr marL="114300" indent="-1143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1200" smtClean="0"/>
              <a:t>Saham </a:t>
            </a:r>
            <a:r>
              <a:rPr lang="en-US" sz="1200"/>
              <a:t>perusahaan</a:t>
            </a:r>
          </a:p>
          <a:p>
            <a:pPr marL="114300" indent="-1143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1200"/>
              <a:t>hambatan keluar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57600" y="5029200"/>
            <a:ext cx="1828800" cy="133511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noAutofit/>
          </a:bodyPr>
          <a:lstStyle/>
          <a:p>
            <a:r>
              <a:rPr lang="en-US" sz="1200" b="1" smtClean="0"/>
              <a:t>Penentu (</a:t>
            </a:r>
            <a:r>
              <a:rPr lang="en-US" sz="1200" b="1" i="1" smtClean="0"/>
              <a:t>Determinants</a:t>
            </a:r>
            <a:r>
              <a:rPr lang="en-US" sz="1200" b="1" smtClean="0"/>
              <a:t>) </a:t>
            </a:r>
            <a:r>
              <a:rPr lang="en-US" sz="1200" b="1" u="sng" smtClean="0"/>
              <a:t>Ancaman Pengganti</a:t>
            </a:r>
            <a:endParaRPr lang="en-US" sz="1200" b="1" u="sng"/>
          </a:p>
          <a:p>
            <a:pPr marL="114300" indent="-1143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1200"/>
              <a:t>Harga/kinerja relatif dari pengganti</a:t>
            </a:r>
          </a:p>
          <a:p>
            <a:pPr marL="114300" indent="-1143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1200"/>
              <a:t>biaya beralih (switching)</a:t>
            </a:r>
          </a:p>
          <a:p>
            <a:pPr marL="114300" indent="-1143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1200"/>
              <a:t>Kecenderungan Pembeli untuk beralih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81628" y="3574492"/>
            <a:ext cx="2923572" cy="217186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normAutofit fontScale="85000" lnSpcReduction="20000"/>
          </a:bodyPr>
          <a:lstStyle/>
          <a:p>
            <a:r>
              <a:rPr lang="en-US" sz="1400" b="1" u="sng" smtClean="0"/>
              <a:t>Penentu (</a:t>
            </a:r>
            <a:r>
              <a:rPr lang="en-US" sz="1400" b="1" i="1" u="sng" smtClean="0"/>
              <a:t>Determinants</a:t>
            </a:r>
            <a:r>
              <a:rPr lang="en-US" sz="1400" b="1" u="sng"/>
              <a:t>) Daya </a:t>
            </a:r>
            <a:r>
              <a:rPr lang="en-US" sz="1400" b="1" u="sng" smtClean="0"/>
              <a:t>Pemasok</a:t>
            </a:r>
            <a:endParaRPr lang="en-US" sz="1400" b="1" u="sng"/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400"/>
              <a:t>Diferensiasi </a:t>
            </a:r>
            <a:r>
              <a:rPr lang="en-US" sz="1400" i="1"/>
              <a:t>input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400" smtClean="0"/>
              <a:t>Biaya beralih (</a:t>
            </a:r>
            <a:r>
              <a:rPr lang="en-US" sz="1400" i="1" smtClean="0"/>
              <a:t>Switching</a:t>
            </a:r>
            <a:r>
              <a:rPr lang="en-US" sz="1400" smtClean="0"/>
              <a:t>) pemasok </a:t>
            </a:r>
            <a:r>
              <a:rPr lang="en-US" sz="1400"/>
              <a:t>dan perusahaan </a:t>
            </a:r>
            <a:r>
              <a:rPr lang="en-US" sz="1400" smtClean="0"/>
              <a:t>di dalam </a:t>
            </a:r>
            <a:r>
              <a:rPr lang="en-US" sz="1400"/>
              <a:t>industri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400"/>
              <a:t>Kehadiran </a:t>
            </a:r>
            <a:r>
              <a:rPr lang="en-US" sz="1400" i="1"/>
              <a:t>input</a:t>
            </a:r>
            <a:r>
              <a:rPr lang="en-US" sz="1400"/>
              <a:t> pengganti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400" smtClean="0"/>
              <a:t>Konsentrasi </a:t>
            </a:r>
            <a:r>
              <a:rPr lang="en-US" sz="1400"/>
              <a:t>pemasok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400"/>
              <a:t>Pentingnya volume pada pemasok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400"/>
              <a:t>Biaya relatif terhadap jumlah pembelian dalam industri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400"/>
              <a:t>Dampak </a:t>
            </a:r>
            <a:r>
              <a:rPr lang="en-US" sz="1400" smtClean="0"/>
              <a:t>input pada </a:t>
            </a:r>
            <a:r>
              <a:rPr lang="en-US" sz="1400"/>
              <a:t>biaya atau diferensiasi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400" smtClean="0"/>
              <a:t>Ancaman (</a:t>
            </a:r>
            <a:r>
              <a:rPr lang="en-US" sz="1400" i="1" smtClean="0"/>
              <a:t>threat</a:t>
            </a:r>
            <a:r>
              <a:rPr lang="en-US" sz="1400" smtClean="0"/>
              <a:t>) forward integration </a:t>
            </a:r>
            <a:r>
              <a:rPr lang="en-US" sz="1400"/>
              <a:t>relatif terhadap </a:t>
            </a:r>
            <a:r>
              <a:rPr lang="en-US" sz="1400" smtClean="0"/>
              <a:t>ancaman backward integration </a:t>
            </a:r>
            <a:r>
              <a:rPr lang="en-US" sz="1400"/>
              <a:t>oleh perusahaan </a:t>
            </a:r>
            <a:r>
              <a:rPr lang="en-US" sz="1400" smtClean="0"/>
              <a:t>di dalam </a:t>
            </a:r>
            <a:r>
              <a:rPr lang="en-US" sz="1400"/>
              <a:t>industri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3048000" y="1867551"/>
            <a:ext cx="685800" cy="266049"/>
          </a:xfrm>
          <a:prstGeom prst="straightConnector1">
            <a:avLst/>
          </a:prstGeom>
          <a:ln>
            <a:solidFill>
              <a:srgbClr val="FF000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13" idx="1"/>
          </p:cNvCxnSpPr>
          <p:nvPr/>
        </p:nvCxnSpPr>
        <p:spPr>
          <a:xfrm flipV="1">
            <a:off x="4648200" y="1822922"/>
            <a:ext cx="1447801" cy="462911"/>
          </a:xfrm>
          <a:prstGeom prst="straightConnector1">
            <a:avLst/>
          </a:prstGeom>
          <a:ln>
            <a:solidFill>
              <a:srgbClr val="FF000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5833872" y="3391558"/>
            <a:ext cx="490728" cy="163921"/>
          </a:xfrm>
          <a:prstGeom prst="straightConnector1">
            <a:avLst/>
          </a:prstGeom>
          <a:ln>
            <a:solidFill>
              <a:srgbClr val="FF000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2628901" y="3391558"/>
            <a:ext cx="367121" cy="163921"/>
          </a:xfrm>
          <a:prstGeom prst="straightConnector1">
            <a:avLst/>
          </a:prstGeom>
          <a:ln>
            <a:solidFill>
              <a:srgbClr val="FF000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reeform 27"/>
          <p:cNvSpPr/>
          <p:nvPr/>
        </p:nvSpPr>
        <p:spPr>
          <a:xfrm>
            <a:off x="5316279" y="4518837"/>
            <a:ext cx="127979" cy="765544"/>
          </a:xfrm>
          <a:custGeom>
            <a:avLst/>
            <a:gdLst>
              <a:gd name="connsiteX0" fmla="*/ 0 w 127979"/>
              <a:gd name="connsiteY0" fmla="*/ 0 h 765544"/>
              <a:gd name="connsiteX1" fmla="*/ 127591 w 127979"/>
              <a:gd name="connsiteY1" fmla="*/ 180754 h 765544"/>
              <a:gd name="connsiteX2" fmla="*/ 42530 w 127979"/>
              <a:gd name="connsiteY2" fmla="*/ 765544 h 765544"/>
              <a:gd name="connsiteX3" fmla="*/ 42530 w 127979"/>
              <a:gd name="connsiteY3" fmla="*/ 765544 h 765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7979" h="765544">
                <a:moveTo>
                  <a:pt x="0" y="0"/>
                </a:moveTo>
                <a:cubicBezTo>
                  <a:pt x="60251" y="26581"/>
                  <a:pt x="120503" y="53163"/>
                  <a:pt x="127591" y="180754"/>
                </a:cubicBezTo>
                <a:cubicBezTo>
                  <a:pt x="134679" y="308345"/>
                  <a:pt x="42530" y="765544"/>
                  <a:pt x="42530" y="765544"/>
                </a:cubicBezTo>
                <a:lnTo>
                  <a:pt x="42530" y="765544"/>
                </a:lnTo>
              </a:path>
            </a:pathLst>
          </a:custGeom>
          <a:noFill/>
          <a:ln>
            <a:solidFill>
              <a:srgbClr val="FF0000"/>
            </a:solidFill>
            <a:prstDash val="dash"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08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  <p:bldP spid="11" grpId="0" animBg="1"/>
      <p:bldP spid="13" grpId="0" animBg="1"/>
      <p:bldP spid="14" grpId="0" animBg="1"/>
      <p:bldP spid="15" grpId="0" animBg="1"/>
      <p:bldP spid="2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/>
              <a:t>12 </a:t>
            </a:r>
            <a:r>
              <a:rPr lang="en-US" sz="3600" smtClean="0"/>
              <a:t>Strategies for Competitive Advantage</a:t>
            </a:r>
            <a:br>
              <a:rPr lang="en-US" sz="3600" smtClean="0"/>
            </a:br>
            <a:r>
              <a:rPr lang="en-US" sz="2000"/>
              <a:t>(</a:t>
            </a:r>
            <a:r>
              <a:rPr lang="en-US" sz="2000" smtClean="0"/>
              <a:t>Porter, 1985; </a:t>
            </a:r>
            <a:r>
              <a:rPr lang="de-DE" sz="2000" smtClean="0"/>
              <a:t>Neumann</a:t>
            </a:r>
            <a:r>
              <a:rPr lang="de-DE" sz="2000"/>
              <a:t>, 1994; Wiseman, 1988; Frenzel, 1996</a:t>
            </a:r>
            <a:r>
              <a:rPr lang="en-US" sz="2000" smtClean="0"/>
              <a:t>)</a:t>
            </a:r>
            <a:endParaRPr lang="en-US" sz="20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/>
              <a:t>Cost leadership </a:t>
            </a:r>
            <a:r>
              <a:rPr lang="en-US" smtClean="0"/>
              <a:t>strategy (Strategi Kepemimpinan dalam Biaya)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Differentiation </a:t>
            </a:r>
            <a:r>
              <a:rPr lang="en-US" smtClean="0"/>
              <a:t>strategy (</a:t>
            </a:r>
            <a:r>
              <a:rPr lang="en-US"/>
              <a:t>Strategi </a:t>
            </a:r>
            <a:r>
              <a:rPr lang="en-US" smtClean="0"/>
              <a:t>Diferensiasi)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Niche </a:t>
            </a:r>
            <a:r>
              <a:rPr lang="en-US" smtClean="0"/>
              <a:t>strategy (Strategi Celah Pasar)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Growth </a:t>
            </a:r>
            <a:r>
              <a:rPr lang="en-US" smtClean="0"/>
              <a:t>strategy (Strategi Pertumbuhan)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Alliance </a:t>
            </a:r>
            <a:r>
              <a:rPr lang="en-US" smtClean="0"/>
              <a:t>strategy (Strategi Aliansi)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Innovation </a:t>
            </a:r>
            <a:r>
              <a:rPr lang="en-US" smtClean="0"/>
              <a:t>strategy (</a:t>
            </a:r>
            <a:r>
              <a:rPr lang="en-US"/>
              <a:t>Strategi </a:t>
            </a:r>
            <a:r>
              <a:rPr lang="en-US" smtClean="0"/>
              <a:t>Inovasi)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Operational effectiveness </a:t>
            </a:r>
            <a:r>
              <a:rPr lang="en-US" smtClean="0"/>
              <a:t>strategy (</a:t>
            </a:r>
            <a:r>
              <a:rPr lang="en-US"/>
              <a:t>Strategi </a:t>
            </a:r>
            <a:r>
              <a:rPr lang="en-US" smtClean="0"/>
              <a:t>Efektifitas Operasi)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Customer-orientation </a:t>
            </a:r>
            <a:r>
              <a:rPr lang="en-US" smtClean="0"/>
              <a:t>strategy (</a:t>
            </a:r>
            <a:r>
              <a:rPr lang="en-US"/>
              <a:t>Strategi </a:t>
            </a:r>
            <a:r>
              <a:rPr lang="en-US" smtClean="0"/>
              <a:t>Orientasi Pelanggan)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Time </a:t>
            </a:r>
            <a:r>
              <a:rPr lang="en-US" smtClean="0"/>
              <a:t>strategy (</a:t>
            </a:r>
            <a:r>
              <a:rPr lang="en-US"/>
              <a:t>Strategi </a:t>
            </a:r>
            <a:r>
              <a:rPr lang="en-US" smtClean="0"/>
              <a:t>Waktu)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Entry-barriers </a:t>
            </a:r>
            <a:r>
              <a:rPr lang="en-US" smtClean="0"/>
              <a:t>strategy (Strategi Hambatan Masuk )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Lock in customers or suppliers </a:t>
            </a:r>
            <a:r>
              <a:rPr lang="en-US" smtClean="0"/>
              <a:t>strategy (</a:t>
            </a:r>
            <a:r>
              <a:rPr lang="en-US"/>
              <a:t>Strategi</a:t>
            </a:r>
            <a:r>
              <a:rPr lang="en-US" smtClean="0"/>
              <a:t> Mengunci Pelanggan atau Pemasok)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Increase switching costs </a:t>
            </a:r>
            <a:r>
              <a:rPr lang="en-US" smtClean="0"/>
              <a:t>strategy (</a:t>
            </a:r>
            <a:r>
              <a:rPr lang="en-US"/>
              <a:t>Strategi </a:t>
            </a:r>
            <a:r>
              <a:rPr lang="en-US" smtClean="0"/>
              <a:t>Meningkatkan Biaya Beralih/</a:t>
            </a:r>
            <a:r>
              <a:rPr lang="en-US" i="1" smtClean="0"/>
              <a:t>Switching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16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smtClean="0"/>
              <a:t>Contoh Penerapan </a:t>
            </a:r>
            <a:r>
              <a:rPr lang="en-US" sz="3200"/>
              <a:t>Model Lima (5) Kekuatan Kompetitif Porter (</a:t>
            </a:r>
            <a:r>
              <a:rPr lang="en-US" sz="3200" b="1"/>
              <a:t>Porter’s Five Forces Model</a:t>
            </a:r>
            <a:r>
              <a:rPr lang="en-US" sz="320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/>
              <a:t>Model Porter adalah </a:t>
            </a:r>
            <a:r>
              <a:rPr lang="en-US" smtClean="0"/>
              <a:t>model yang </a:t>
            </a:r>
            <a:r>
              <a:rPr lang="en-US"/>
              <a:t>terkait dengan industri, menilai posisi perusahaan dalam industri. </a:t>
            </a:r>
            <a:endParaRPr lang="en-US" smtClean="0"/>
          </a:p>
          <a:p>
            <a:pPr marL="341313" indent="0" algn="just">
              <a:buNone/>
            </a:pPr>
            <a:r>
              <a:rPr lang="en-US" smtClean="0"/>
              <a:t>Perusahaan </a:t>
            </a:r>
            <a:r>
              <a:rPr lang="en-US"/>
              <a:t>dapat menggunakan </a:t>
            </a:r>
            <a:r>
              <a:rPr lang="en-US" smtClean="0"/>
              <a:t>model ini </a:t>
            </a:r>
            <a:r>
              <a:rPr lang="en-US"/>
              <a:t>untuk analisis kompetitif, untuk </a:t>
            </a:r>
            <a:r>
              <a:rPr lang="en-US" smtClean="0"/>
              <a:t>mencari petunjuk untuk suatu tindakan </a:t>
            </a:r>
            <a:r>
              <a:rPr lang="en-US"/>
              <a:t>tertentu</a:t>
            </a:r>
            <a:r>
              <a:rPr lang="en-US" smtClean="0"/>
              <a:t>.</a:t>
            </a:r>
          </a:p>
          <a:p>
            <a:pPr marL="341313" indent="0" algn="just">
              <a:buNone/>
            </a:pPr>
            <a:r>
              <a:rPr lang="en-US" smtClean="0"/>
              <a:t>Dalam </a:t>
            </a:r>
            <a:r>
              <a:rPr lang="en-US"/>
              <a:t>kebanyakan kasus tindakan tersebut melibatkan penggunaan IT</a:t>
            </a:r>
            <a:r>
              <a:rPr lang="en-US" smtClean="0"/>
              <a:t>.</a:t>
            </a:r>
          </a:p>
          <a:p>
            <a:pPr marL="341313" indent="0" algn="just">
              <a:buNone/>
            </a:pPr>
            <a:endParaRPr lang="en-US"/>
          </a:p>
          <a:p>
            <a:pPr algn="just"/>
            <a:r>
              <a:rPr lang="en-US"/>
              <a:t>Dengan </a:t>
            </a:r>
            <a:r>
              <a:rPr lang="en-US" smtClean="0"/>
              <a:t>menggunakan </a:t>
            </a:r>
            <a:r>
              <a:rPr lang="en-US"/>
              <a:t>Porter’s five forces model</a:t>
            </a:r>
            <a:r>
              <a:rPr lang="en-US" smtClean="0"/>
              <a:t> </a:t>
            </a:r>
            <a:r>
              <a:rPr lang="en-US"/>
              <a:t>dan berbagai strategi </a:t>
            </a:r>
            <a:r>
              <a:rPr lang="en-US" smtClean="0"/>
              <a:t>kompetitif, </a:t>
            </a:r>
            <a:r>
              <a:rPr lang="en-US"/>
              <a:t>mari kita lihat contoh bagaimana model generik bekerja dalam </a:t>
            </a:r>
            <a:r>
              <a:rPr lang="en-US" smtClean="0"/>
              <a:t>prakteknya.</a:t>
            </a:r>
          </a:p>
          <a:p>
            <a:pPr marL="341313" indent="0" algn="just">
              <a:buNone/>
            </a:pPr>
            <a:r>
              <a:rPr lang="en-US"/>
              <a:t>Kita akan menggunakan Wal-Mart sebagai contoh (lihat Gambar pada slide selanjutnya; </a:t>
            </a:r>
            <a:r>
              <a:rPr lang="en-US" b="1" i="1"/>
              <a:t>Porter’s model for Wal-Mart</a:t>
            </a:r>
            <a:r>
              <a:rPr lang="en-US"/>
              <a:t>) menunjukkan empat langkah yang terlibat dalam menggunakan Model Porter</a:t>
            </a:r>
            <a:r>
              <a:rPr lang="en-US" smtClean="0"/>
              <a:t>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74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/>
              <a:t>Contoh Penerapan Model Lima (5) Kekuatan Kompetitif Porter (</a:t>
            </a:r>
            <a:r>
              <a:rPr lang="en-US" sz="3200" b="1"/>
              <a:t>Porter’s Five Forces Model</a:t>
            </a:r>
            <a:r>
              <a:rPr lang="en-US" sz="320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u="sng"/>
              <a:t>Langkah 1</a:t>
            </a:r>
            <a:r>
              <a:rPr lang="en-US"/>
              <a:t>: </a:t>
            </a:r>
            <a:r>
              <a:rPr lang="en-US" u="sng"/>
              <a:t>Buat daftar pelaku bisnis </a:t>
            </a:r>
            <a:r>
              <a:rPr lang="en-US" u="sng" smtClean="0"/>
              <a:t>sejenis</a:t>
            </a:r>
            <a:r>
              <a:rPr lang="en-US" smtClean="0"/>
              <a:t> di </a:t>
            </a:r>
            <a:r>
              <a:rPr lang="en-US"/>
              <a:t>setiap </a:t>
            </a:r>
            <a:r>
              <a:rPr lang="en-US" i="1"/>
              <a:t>competitive </a:t>
            </a:r>
            <a:r>
              <a:rPr lang="en-US" i="1" smtClean="0"/>
              <a:t>force </a:t>
            </a:r>
            <a:r>
              <a:rPr lang="en-US" smtClean="0"/>
              <a:t>(</a:t>
            </a:r>
            <a:r>
              <a:rPr lang="en-US"/>
              <a:t>kekuatan kompetitif</a:t>
            </a:r>
            <a:r>
              <a:rPr lang="en-US" smtClean="0"/>
              <a:t>). </a:t>
            </a:r>
          </a:p>
          <a:p>
            <a:pPr marL="349250" indent="0">
              <a:buNone/>
            </a:pPr>
            <a:r>
              <a:rPr lang="en-US" smtClean="0"/>
              <a:t>Sebaga ilustrasi ancaman </a:t>
            </a:r>
            <a:r>
              <a:rPr lang="en-US"/>
              <a:t>kompetitif belanja online, yang dapat ditawarkan oleh e-tailers (pengecer elektronik</a:t>
            </a:r>
            <a:r>
              <a:rPr lang="en-US" smtClean="0"/>
              <a:t>); </a:t>
            </a:r>
          </a:p>
          <a:p>
            <a:pPr marL="349250" lvl="1" indent="0">
              <a:buNone/>
            </a:pPr>
            <a:r>
              <a:rPr lang="en-US" smtClean="0"/>
              <a:t>“</a:t>
            </a:r>
            <a:r>
              <a:rPr lang="en-US" i="1" smtClean="0"/>
              <a:t>Pada tahun 2002, misalnya, Amazon.com mulai menjual pakaian online, bersaing langsung dengan Wal-Mart di salah satu lini produk terbesar Wal-Mart</a:t>
            </a:r>
            <a:r>
              <a:rPr lang="en-US" smtClean="0"/>
              <a:t>”.</a:t>
            </a:r>
          </a:p>
          <a:p>
            <a:pPr marL="349250" lvl="1" indent="0">
              <a:buNone/>
            </a:pPr>
            <a:endParaRPr lang="en-US" smtClean="0"/>
          </a:p>
          <a:p>
            <a:pPr marL="349250" indent="-349250"/>
            <a:r>
              <a:rPr lang="en-US" b="1" u="sng" smtClean="0"/>
              <a:t>Langkah 2</a:t>
            </a:r>
            <a:r>
              <a:rPr lang="en-US" smtClean="0"/>
              <a:t>: </a:t>
            </a:r>
            <a:r>
              <a:rPr lang="en-US" u="sng" smtClean="0"/>
              <a:t>Relasikan Penentu (determinants) Utama dari setiap </a:t>
            </a:r>
            <a:r>
              <a:rPr lang="en-US" u="sng"/>
              <a:t>competitive force</a:t>
            </a:r>
            <a:r>
              <a:rPr lang="en-US"/>
              <a:t> (lihat gambar slide 21. </a:t>
            </a:r>
            <a:r>
              <a:rPr lang="en-US" i="1"/>
              <a:t>Porter’s Five Forces Model, including The Major Determinant of Each Force</a:t>
            </a:r>
            <a:r>
              <a:rPr lang="en-US" smtClean="0"/>
              <a:t>).</a:t>
            </a:r>
          </a:p>
          <a:p>
            <a:pPr marL="349250" indent="0">
              <a:buNone/>
            </a:pPr>
            <a:r>
              <a:rPr lang="en-US"/>
              <a:t>Sebagai contoh; Wal-Mart </a:t>
            </a:r>
            <a:r>
              <a:rPr lang="en-US" smtClean="0"/>
              <a:t>(terkait) dengan online </a:t>
            </a:r>
            <a:r>
              <a:rPr lang="en-US"/>
              <a:t>shopping, kita bisa periksa biaya </a:t>
            </a:r>
            <a:r>
              <a:rPr lang="en-US" smtClean="0"/>
              <a:t>yang perlu dikeluarkan agar </a:t>
            </a:r>
            <a:r>
              <a:rPr lang="en-US"/>
              <a:t>pembeli </a:t>
            </a:r>
            <a:r>
              <a:rPr lang="en-US" smtClean="0"/>
              <a:t>mau beralih untuk, </a:t>
            </a:r>
            <a:r>
              <a:rPr lang="en-US"/>
              <a:t>kecenderungan pembeli untuk </a:t>
            </a:r>
            <a:r>
              <a:rPr lang="en-US" smtClean="0"/>
              <a:t>beralih, keuntungan dari </a:t>
            </a:r>
            <a:r>
              <a:rPr lang="en-US"/>
              <a:t>kenyamanan belanja online.</a:t>
            </a:r>
          </a:p>
          <a:p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47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/>
              <a:t>Contoh Penerapan Model Lima (5) Kekuatan Kompetitif Porter (</a:t>
            </a:r>
            <a:r>
              <a:rPr lang="en-US" sz="3200" b="1"/>
              <a:t>Porter’s Five Forces Model</a:t>
            </a:r>
            <a:r>
              <a:rPr lang="en-US" sz="320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38712"/>
          </a:xfrm>
        </p:spPr>
        <p:txBody>
          <a:bodyPr>
            <a:normAutofit fontScale="55000" lnSpcReduction="20000"/>
          </a:bodyPr>
          <a:lstStyle/>
          <a:p>
            <a:r>
              <a:rPr lang="en-US" b="1" u="sng"/>
              <a:t>Langkah </a:t>
            </a:r>
            <a:r>
              <a:rPr lang="en-US" b="1" u="sng" smtClean="0"/>
              <a:t>3</a:t>
            </a:r>
            <a:r>
              <a:rPr lang="en-US" smtClean="0"/>
              <a:t>: </a:t>
            </a:r>
            <a:r>
              <a:rPr lang="en-US" u="sng" smtClean="0"/>
              <a:t>Susun strategy dimana Wal-Mart dapat </a:t>
            </a:r>
            <a:r>
              <a:rPr lang="sv-SE" u="sng" smtClean="0"/>
              <a:t>mempertahankan </a:t>
            </a:r>
            <a:r>
              <a:rPr lang="sv-SE" u="sng"/>
              <a:t>diri melawan kekuatan </a:t>
            </a:r>
            <a:r>
              <a:rPr lang="sv-SE" u="sng" smtClean="0"/>
              <a:t>kompetitif</a:t>
            </a:r>
            <a:r>
              <a:rPr lang="sv-SE" smtClean="0"/>
              <a:t> (</a:t>
            </a:r>
            <a:r>
              <a:rPr lang="en-US"/>
              <a:t>competitive forces</a:t>
            </a:r>
            <a:r>
              <a:rPr lang="sv-SE" smtClean="0"/>
              <a:t>), </a:t>
            </a:r>
            <a:r>
              <a:rPr lang="sv-SE"/>
              <a:t>berdasarkan pada </a:t>
            </a:r>
            <a:r>
              <a:rPr lang="sv-SE" smtClean="0"/>
              <a:t>pemain/pelaku </a:t>
            </a:r>
            <a:r>
              <a:rPr lang="sv-SE"/>
              <a:t>tertentu dan faktor-faktor penentu</a:t>
            </a:r>
            <a:r>
              <a:rPr lang="sv-SE" smtClean="0"/>
              <a:t>.</a:t>
            </a:r>
          </a:p>
          <a:p>
            <a:pPr marL="349250" indent="0" algn="just">
              <a:buNone/>
            </a:pPr>
            <a:r>
              <a:rPr lang="sv-SE"/>
              <a:t>Sebagai contoh; untuk menghadapi online shopping, Wal-Mart bisa menyediakan tempat bermain untuk anak-anak, membagikan sampel gratis produk, dan </a:t>
            </a:r>
            <a:r>
              <a:rPr lang="sv-SE" smtClean="0"/>
              <a:t>mengenali pembeli yang sering datang membeli secara pribadi (personal). Hal-hal tersebut tidak mungkin dilakukan oleh perusahaan online shopping.</a:t>
            </a:r>
          </a:p>
          <a:p>
            <a:pPr marL="349250" indent="0" algn="just">
              <a:buNone/>
            </a:pPr>
            <a:r>
              <a:rPr lang="sv-SE"/>
              <a:t>Wal-Mart juga dapat merespon </a:t>
            </a:r>
            <a:r>
              <a:rPr lang="sv-SE" smtClean="0"/>
              <a:t>dengan cara </a:t>
            </a:r>
            <a:r>
              <a:rPr lang="sv-SE"/>
              <a:t>meniru </a:t>
            </a:r>
            <a:r>
              <a:rPr lang="sv-SE" smtClean="0"/>
              <a:t>kompetitor (online shopping), dengan </a:t>
            </a:r>
            <a:r>
              <a:rPr lang="sv-SE"/>
              <a:t>memperkenalkan Wal-Mart online</a:t>
            </a:r>
            <a:r>
              <a:rPr lang="sv-SE" smtClean="0"/>
              <a:t>.</a:t>
            </a:r>
          </a:p>
          <a:p>
            <a:pPr marL="349250" indent="0" algn="just">
              <a:buNone/>
            </a:pPr>
            <a:endParaRPr lang="sv-SE"/>
          </a:p>
          <a:p>
            <a:r>
              <a:rPr lang="en-US" b="1" u="sng"/>
              <a:t>Langkah 4</a:t>
            </a:r>
            <a:r>
              <a:rPr lang="en-US"/>
              <a:t>. </a:t>
            </a:r>
            <a:r>
              <a:rPr lang="en-US" u="sng" smtClean="0"/>
              <a:t>Cari </a:t>
            </a:r>
            <a:r>
              <a:rPr lang="en-US" u="sng"/>
              <a:t>teknologi informasi yang mendukung</a:t>
            </a:r>
            <a:r>
              <a:rPr lang="en-US"/>
              <a:t>. </a:t>
            </a:r>
            <a:endParaRPr lang="en-US" smtClean="0"/>
          </a:p>
          <a:p>
            <a:pPr marL="349250" indent="0">
              <a:buNone/>
            </a:pPr>
            <a:r>
              <a:rPr lang="en-US" smtClean="0"/>
              <a:t>Sebagai ilustrasi untuk online shopping </a:t>
            </a:r>
            <a:r>
              <a:rPr lang="en-US"/>
              <a:t>adalah teknologi untuk mengelola </a:t>
            </a:r>
            <a:r>
              <a:rPr lang="en-US" smtClean="0"/>
              <a:t>pembeli yang sering datang membeli.</a:t>
            </a:r>
            <a:endParaRPr lang="en-US"/>
          </a:p>
          <a:p>
            <a:pPr marL="349250" indent="0">
              <a:buNone/>
            </a:pPr>
            <a:r>
              <a:rPr lang="en-US"/>
              <a:t>teknologi informasi </a:t>
            </a:r>
            <a:r>
              <a:rPr lang="en-US" smtClean="0"/>
              <a:t>pendukung yang digunakan Wal-Mart; database raksasa (</a:t>
            </a:r>
            <a:r>
              <a:rPr lang="en-US" i="1" smtClean="0"/>
              <a:t>gigantic</a:t>
            </a:r>
            <a:r>
              <a:rPr lang="en-US" smtClean="0"/>
              <a:t>), </a:t>
            </a:r>
            <a:r>
              <a:rPr lang="en-US"/>
              <a:t>teknik data mining, smart card, dan kemampuan dukungan keputusan untuk menganalisis aktivitas pembeli </a:t>
            </a:r>
            <a:r>
              <a:rPr lang="en-US" smtClean="0"/>
              <a:t>secara akurat </a:t>
            </a:r>
            <a:r>
              <a:rPr lang="en-US"/>
              <a:t>dan bertindak </a:t>
            </a:r>
            <a:r>
              <a:rPr lang="en-US" smtClean="0"/>
              <a:t>secara kompetitif dalam merespon</a:t>
            </a:r>
            <a:r>
              <a:rPr lang="en-US"/>
              <a:t>.</a:t>
            </a:r>
          </a:p>
          <a:p>
            <a:pPr marL="349250" indent="0">
              <a:buNone/>
            </a:pPr>
            <a:r>
              <a:rPr lang="en-US"/>
              <a:t>Wal-Mart menggunakan IT secara luas baik untuk mempertahankan diri terhadap persaingan dan menciptakan layanan yang inovatif dan pengurangan biaya, terutama di </a:t>
            </a:r>
            <a:r>
              <a:rPr lang="en-US" smtClean="0"/>
              <a:t>setiap </a:t>
            </a:r>
            <a:r>
              <a:rPr lang="en-US"/>
              <a:t>rantai </a:t>
            </a:r>
            <a:r>
              <a:rPr lang="en-US" smtClean="0"/>
              <a:t>pasokan (supply chain).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42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smtClean="0"/>
              <a:t>Contoh Penerapan </a:t>
            </a:r>
            <a:r>
              <a:rPr lang="en-US" sz="3200"/>
              <a:t>Model Lima (5) Kekuatan Kompetitif Porter (</a:t>
            </a:r>
            <a:r>
              <a:rPr lang="en-US" sz="3200" b="1"/>
              <a:t>Porter’s Five Forces Model</a:t>
            </a:r>
            <a:r>
              <a:rPr lang="en-US" sz="320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2286000" cy="4525963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en-US" sz="4200" b="1" smtClean="0"/>
              <a:t>Porter’s model </a:t>
            </a:r>
            <a:r>
              <a:rPr lang="en-US" sz="4200" b="1"/>
              <a:t>for Wal-Mart</a:t>
            </a:r>
            <a:r>
              <a:rPr lang="en-US"/>
              <a:t>.</a:t>
            </a:r>
          </a:p>
          <a:p>
            <a:pPr marL="0" indent="0" algn="just">
              <a:buNone/>
            </a:pPr>
            <a:r>
              <a:rPr lang="en-US"/>
              <a:t>(Source: Adapted by Callon</a:t>
            </a:r>
          </a:p>
          <a:p>
            <a:pPr marL="0" indent="0">
              <a:buNone/>
            </a:pPr>
            <a:r>
              <a:rPr lang="en-US"/>
              <a:t>(1996) and reprinted by </a:t>
            </a:r>
            <a:r>
              <a:rPr lang="en-US" smtClean="0"/>
              <a:t>permission of </a:t>
            </a:r>
            <a:r>
              <a:rPr lang="en-US"/>
              <a:t>Harvard </a:t>
            </a:r>
            <a:r>
              <a:rPr lang="en-US" smtClean="0"/>
              <a:t>Business Review</a:t>
            </a:r>
            <a:r>
              <a:rPr lang="en-US"/>
              <a:t>. </a:t>
            </a:r>
            <a:endParaRPr lang="en-US" smtClean="0"/>
          </a:p>
          <a:p>
            <a:pPr marL="0" indent="0">
              <a:buNone/>
            </a:pPr>
            <a:r>
              <a:rPr lang="en-US" smtClean="0"/>
              <a:t>From </a:t>
            </a:r>
            <a:r>
              <a:rPr lang="en-US"/>
              <a:t>Michael Porter,</a:t>
            </a:r>
          </a:p>
          <a:p>
            <a:pPr marL="0" indent="0" algn="just">
              <a:buNone/>
            </a:pPr>
            <a:r>
              <a:rPr lang="en-US"/>
              <a:t>“How Competitive Forces</a:t>
            </a:r>
          </a:p>
          <a:p>
            <a:pPr marL="0" indent="0" algn="just">
              <a:buNone/>
            </a:pPr>
            <a:r>
              <a:rPr lang="en-US"/>
              <a:t>Shape Strategy” March –</a:t>
            </a:r>
          </a:p>
          <a:p>
            <a:pPr marL="0" indent="0" algn="just">
              <a:buNone/>
            </a:pPr>
            <a:r>
              <a:rPr lang="en-US"/>
              <a:t>April 1979. © 1979 by</a:t>
            </a:r>
          </a:p>
          <a:p>
            <a:pPr marL="0" indent="0" algn="just">
              <a:buNone/>
            </a:pPr>
            <a:r>
              <a:rPr lang="en-US"/>
              <a:t>Harvard Business School</a:t>
            </a:r>
          </a:p>
          <a:p>
            <a:pPr marL="0" indent="0" algn="just">
              <a:buNone/>
            </a:pPr>
            <a:r>
              <a:rPr lang="en-US"/>
              <a:t>Publishing Corporation; all</a:t>
            </a:r>
          </a:p>
          <a:p>
            <a:pPr marL="0" indent="0" algn="just">
              <a:buNone/>
            </a:pPr>
            <a:r>
              <a:rPr lang="en-US"/>
              <a:t>rights reserved.)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26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1934204"/>
            <a:ext cx="6015251" cy="4931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85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PORTER’S VALUE CHAIN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/>
              <a:t>Menurut </a:t>
            </a:r>
            <a:r>
              <a:rPr lang="en-US"/>
              <a:t>model </a:t>
            </a:r>
            <a:r>
              <a:rPr lang="en-US" b="1" i="1"/>
              <a:t>value </a:t>
            </a:r>
            <a:r>
              <a:rPr lang="en-US" b="1" i="1"/>
              <a:t>chain</a:t>
            </a:r>
            <a:r>
              <a:rPr lang="en-US"/>
              <a:t> </a:t>
            </a:r>
            <a:r>
              <a:rPr lang="en-US" smtClean="0"/>
              <a:t>(rantai nilai) </a:t>
            </a:r>
            <a:r>
              <a:rPr lang="en-US"/>
              <a:t>(Porter, 1985), kegiatan yang dilakukan dalam organisasi manufaktur dapat dibagi menjadi dua bagian</a:t>
            </a:r>
            <a:r>
              <a:rPr lang="en-US"/>
              <a:t>: </a:t>
            </a:r>
            <a:endParaRPr lang="en-US" smtClean="0"/>
          </a:p>
          <a:p>
            <a:pPr lvl="1"/>
            <a:r>
              <a:rPr lang="en-US" smtClean="0"/>
              <a:t>kegiatan utama</a:t>
            </a:r>
          </a:p>
          <a:p>
            <a:pPr lvl="1"/>
            <a:r>
              <a:rPr lang="en-US" smtClean="0"/>
              <a:t>kegiatan </a:t>
            </a:r>
            <a:r>
              <a:rPr lang="en-US"/>
              <a:t>pendukung.</a:t>
            </a:r>
          </a:p>
          <a:p>
            <a:endParaRPr lang="en-US"/>
          </a:p>
          <a:p>
            <a:r>
              <a:rPr lang="en-US" smtClean="0"/>
              <a:t>Lima (5) kegiatan </a:t>
            </a:r>
            <a:r>
              <a:rPr lang="en-US"/>
              <a:t>utama adalah kegiatan-kegiatan di mana </a:t>
            </a:r>
            <a:r>
              <a:rPr lang="en-US"/>
              <a:t>material </a:t>
            </a:r>
            <a:r>
              <a:rPr lang="en-US" smtClean="0">
                <a:solidFill>
                  <a:srgbClr val="0070C0"/>
                </a:solidFill>
              </a:rPr>
              <a:t>dibeli</a:t>
            </a:r>
            <a:r>
              <a:rPr lang="en-US"/>
              <a:t>, di</a:t>
            </a:r>
            <a:r>
              <a:rPr lang="en-US">
                <a:solidFill>
                  <a:srgbClr val="0070C0"/>
                </a:solidFill>
              </a:rPr>
              <a:t>proses</a:t>
            </a:r>
            <a:r>
              <a:rPr lang="en-US"/>
              <a:t> menjadi produk, dan </a:t>
            </a:r>
            <a:r>
              <a:rPr lang="en-US">
                <a:solidFill>
                  <a:srgbClr val="0070C0"/>
                </a:solidFill>
              </a:rPr>
              <a:t>dikirim</a:t>
            </a:r>
            <a:r>
              <a:rPr lang="en-US"/>
              <a:t> ke pelanggan.</a:t>
            </a:r>
            <a:endParaRPr lang="en-US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44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PORTER’S VALUE CHAIN </a:t>
            </a:r>
            <a:r>
              <a:rPr lang="en-US"/>
              <a:t>MODEL</a:t>
            </a:r>
            <a:r>
              <a:rPr lang="en-US"/>
              <a:t/>
            </a:r>
            <a:br>
              <a:rPr lang="en-US"/>
            </a:br>
            <a:r>
              <a:rPr lang="en-US" sz="3100" smtClean="0"/>
              <a:t>( </a:t>
            </a:r>
            <a:r>
              <a:rPr lang="en-US" sz="3100" b="1" smtClean="0"/>
              <a:t>5 Kegiatan Utama</a:t>
            </a:r>
            <a:r>
              <a:rPr lang="en-US" sz="3100" smtClean="0"/>
              <a:t> dalam </a:t>
            </a:r>
            <a:r>
              <a:rPr lang="en-US" sz="3100" i="1" smtClean="0"/>
              <a:t>Value Chain Model</a:t>
            </a:r>
            <a:r>
              <a:rPr lang="en-US" sz="3100" smtClean="0"/>
              <a:t> 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5 Kegiatan Utama dalam Value Chain </a:t>
            </a:r>
            <a:r>
              <a:rPr lang="en-US"/>
              <a:t>Model </a:t>
            </a:r>
            <a:r>
              <a:rPr lang="en-US" smtClean="0"/>
              <a:t>secara berurutan adalah</a:t>
            </a:r>
            <a:r>
              <a:rPr lang="en-US"/>
              <a:t>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mtClean="0"/>
              <a:t>Alur Pemasukan (</a:t>
            </a:r>
            <a:r>
              <a:rPr lang="en-US" i="1" smtClean="0"/>
              <a:t>Inbound</a:t>
            </a:r>
            <a:r>
              <a:rPr lang="en-US" smtClean="0"/>
              <a:t>) </a:t>
            </a:r>
            <a:r>
              <a:rPr lang="en-US"/>
              <a:t>logistik (</a:t>
            </a:r>
            <a:r>
              <a:rPr lang="en-US" i="1"/>
              <a:t>input</a:t>
            </a:r>
            <a:r>
              <a:rPr lang="en-US"/>
              <a:t>)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mtClean="0"/>
              <a:t>Operasi </a:t>
            </a:r>
            <a:r>
              <a:rPr lang="en-US"/>
              <a:t>(manufaktur dan pengujian)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mtClean="0"/>
              <a:t>logistik </a:t>
            </a:r>
            <a:r>
              <a:rPr lang="en-US"/>
              <a:t>Outbound (penyimpanan dan distribusi)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mtClean="0"/>
              <a:t>Pemasaran </a:t>
            </a:r>
            <a:r>
              <a:rPr lang="en-US"/>
              <a:t>dan penjualan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mtClean="0"/>
              <a:t>Layanan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7" name="Line Callout 2 6"/>
          <p:cNvSpPr/>
          <p:nvPr/>
        </p:nvSpPr>
        <p:spPr>
          <a:xfrm>
            <a:off x="7588624" y="2094707"/>
            <a:ext cx="1447800" cy="7620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96618"/>
              <a:gd name="adj6" fmla="val -5224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smtClean="0"/>
              <a:t>Nilai untuk proses </a:t>
            </a:r>
            <a:r>
              <a:rPr lang="en-US" sz="1200"/>
              <a:t>(di penerimaan, penyimpanan, dll)</a:t>
            </a:r>
            <a:endParaRPr lang="en-US" sz="1200"/>
          </a:p>
        </p:txBody>
      </p:sp>
      <p:sp>
        <p:nvSpPr>
          <p:cNvPr id="8" name="Line Callout 2 7"/>
          <p:cNvSpPr/>
          <p:nvPr/>
        </p:nvSpPr>
        <p:spPr>
          <a:xfrm>
            <a:off x="7588624" y="2971800"/>
            <a:ext cx="1447800" cy="7620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70147"/>
              <a:gd name="adj6" fmla="val -5967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smtClean="0"/>
              <a:t>Nilai untuk proses </a:t>
            </a:r>
            <a:r>
              <a:rPr lang="en-US" sz="1200"/>
              <a:t>mengubah bahan baku menjadi produk</a:t>
            </a:r>
            <a:endParaRPr lang="en-US" sz="1200"/>
          </a:p>
        </p:txBody>
      </p:sp>
      <p:sp>
        <p:nvSpPr>
          <p:cNvPr id="9" name="Line Callout 2 8"/>
          <p:cNvSpPr/>
          <p:nvPr/>
        </p:nvSpPr>
        <p:spPr>
          <a:xfrm>
            <a:off x="7162800" y="4283074"/>
            <a:ext cx="1846730" cy="974725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0905"/>
              <a:gd name="adj6" fmla="val -458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/>
              <a:t>Nilai untuk proses pengiriman (kemasan,</a:t>
            </a:r>
          </a:p>
          <a:p>
            <a:r>
              <a:rPr lang="en-US" sz="1200"/>
              <a:t>penyimpanan, dan pengiriman) dalam kegiatan outbond logistik</a:t>
            </a:r>
            <a:endParaRPr lang="en-US" sz="1200"/>
          </a:p>
        </p:txBody>
      </p:sp>
      <p:sp>
        <p:nvSpPr>
          <p:cNvPr id="10" name="Line Callout 2 9"/>
          <p:cNvSpPr/>
          <p:nvPr/>
        </p:nvSpPr>
        <p:spPr>
          <a:xfrm>
            <a:off x="5181600" y="4876800"/>
            <a:ext cx="1846730" cy="1249363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4524"/>
              <a:gd name="adj6" fmla="val -480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/>
              <a:t>Nilai untuk </a:t>
            </a:r>
            <a:r>
              <a:rPr lang="en-US" sz="1200"/>
              <a:t>proses </a:t>
            </a:r>
            <a:r>
              <a:rPr lang="en-US" sz="1200" smtClean="0"/>
              <a:t>menjual produk ke pelanggan meningkatkan </a:t>
            </a:r>
            <a:r>
              <a:rPr lang="en-US" sz="1200"/>
              <a:t>nilai produk dengan menciptakan permintaan untuk produk-produk perusahaan</a:t>
            </a:r>
            <a:endParaRPr lang="en-US" sz="1200"/>
          </a:p>
        </p:txBody>
      </p:sp>
      <p:sp>
        <p:nvSpPr>
          <p:cNvPr id="11" name="Line Callout 2 10"/>
          <p:cNvSpPr/>
          <p:nvPr/>
        </p:nvSpPr>
        <p:spPr>
          <a:xfrm>
            <a:off x="2886635" y="5257799"/>
            <a:ext cx="1846730" cy="101786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1983"/>
              <a:gd name="adj6" fmla="val -349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/>
              <a:t>Nilai untuk </a:t>
            </a:r>
            <a:r>
              <a:rPr lang="en-US" sz="1200"/>
              <a:t>proses </a:t>
            </a:r>
            <a:r>
              <a:rPr lang="en-US" sz="1200"/>
              <a:t>layanan </a:t>
            </a:r>
            <a:r>
              <a:rPr lang="en-US" sz="1200"/>
              <a:t>purna </a:t>
            </a:r>
            <a:r>
              <a:rPr lang="en-US" sz="1200" smtClean="0"/>
              <a:t>jual ( </a:t>
            </a:r>
            <a:r>
              <a:rPr lang="en-US" sz="1200"/>
              <a:t>seperti layanan garansi </a:t>
            </a:r>
            <a:r>
              <a:rPr lang="en-US" sz="1200"/>
              <a:t>atau pemberitahuan </a:t>
            </a:r>
            <a:r>
              <a:rPr lang="en-US" sz="1200" smtClean="0"/>
              <a:t>upgrade layanan)</a:t>
            </a:r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754666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/>
              <a:t>PORTER’S VALUE CHAIN MODEL</a:t>
            </a:r>
            <a:br>
              <a:rPr lang="en-US" sz="3200"/>
            </a:br>
            <a:r>
              <a:rPr lang="en-US" sz="2800"/>
              <a:t>( </a:t>
            </a:r>
            <a:r>
              <a:rPr lang="en-US" sz="2800" b="1"/>
              <a:t>5 </a:t>
            </a:r>
            <a:r>
              <a:rPr lang="en-US" sz="2800" b="1"/>
              <a:t>Kegiatan </a:t>
            </a:r>
            <a:r>
              <a:rPr lang="en-US" sz="2800" b="1" smtClean="0"/>
              <a:t>Pendukung </a:t>
            </a:r>
            <a:r>
              <a:rPr lang="en-US" sz="2800" smtClean="0"/>
              <a:t>dalam </a:t>
            </a:r>
            <a:r>
              <a:rPr lang="en-US" sz="2800" i="1"/>
              <a:t>Value Chain Model</a:t>
            </a:r>
            <a:r>
              <a:rPr lang="en-US" sz="2800"/>
              <a:t> 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Kegiatan </a:t>
            </a:r>
            <a:r>
              <a:rPr lang="en-US"/>
              <a:t>utama </a:t>
            </a:r>
            <a:r>
              <a:rPr lang="en-US" smtClean="0"/>
              <a:t>didukung </a:t>
            </a:r>
            <a:r>
              <a:rPr lang="en-US"/>
              <a:t>oleh </a:t>
            </a:r>
            <a:r>
              <a:rPr lang="en-US"/>
              <a:t>kegiatan </a:t>
            </a:r>
            <a:r>
              <a:rPr lang="en-US" smtClean="0"/>
              <a:t>pendukungan </a:t>
            </a:r>
            <a:r>
              <a:rPr lang="en-US"/>
              <a:t>berikut</a:t>
            </a:r>
            <a:r>
              <a:rPr lang="en-US" smtClean="0"/>
              <a:t>:</a:t>
            </a:r>
            <a:endParaRPr lang="en-US"/>
          </a:p>
          <a:p>
            <a:pPr marL="914400" lvl="1" indent="-514350">
              <a:buFont typeface="+mj-lt"/>
              <a:buAutoNum type="arabicPeriod"/>
            </a:pPr>
            <a:r>
              <a:rPr lang="en-US" smtClean="0"/>
              <a:t>Infrastruktur </a:t>
            </a:r>
            <a:r>
              <a:rPr lang="en-US"/>
              <a:t>perusahaan (akuntansi, keuangan, manajemen)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/>
              <a:t>Manajemen sumber daya manusia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mtClean="0"/>
              <a:t>Pengembangan Teknologi (R&amp;D)</a:t>
            </a:r>
            <a:endParaRPr lang="en-US"/>
          </a:p>
          <a:p>
            <a:pPr marL="914400" lvl="1" indent="-514350">
              <a:buFont typeface="+mj-lt"/>
              <a:buAutoNum type="arabicPeriod"/>
            </a:pPr>
            <a:r>
              <a:rPr lang="en-US" smtClean="0"/>
              <a:t>Pengadaan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12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Competitive Advantage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77500" lnSpcReduction="20000"/>
          </a:bodyPr>
          <a:lstStyle/>
          <a:p>
            <a:r>
              <a:rPr lang="en-US" b="1" i="1" u="sng" smtClean="0">
                <a:solidFill>
                  <a:srgbClr val="0070C0"/>
                </a:solidFill>
              </a:rPr>
              <a:t>Competitive </a:t>
            </a:r>
            <a:r>
              <a:rPr lang="en-US" b="1" i="1" u="sng">
                <a:solidFill>
                  <a:srgbClr val="0070C0"/>
                </a:solidFill>
              </a:rPr>
              <a:t>strategy</a:t>
            </a:r>
            <a:r>
              <a:rPr lang="en-US" b="1" i="1" u="sng" smtClean="0">
                <a:solidFill>
                  <a:srgbClr val="0070C0"/>
                </a:solidFill>
              </a:rPr>
              <a:t> </a:t>
            </a:r>
            <a:r>
              <a:rPr lang="en-US"/>
              <a:t>adalah formula berbasis luas untuk </a:t>
            </a:r>
            <a:r>
              <a:rPr lang="en-US">
                <a:solidFill>
                  <a:srgbClr val="0070C0"/>
                </a:solidFill>
              </a:rPr>
              <a:t>bagaimana bisnis akan bersaing</a:t>
            </a:r>
            <a:r>
              <a:rPr lang="en-US"/>
              <a:t>, </a:t>
            </a:r>
            <a:r>
              <a:rPr lang="en-US">
                <a:solidFill>
                  <a:srgbClr val="0070C0"/>
                </a:solidFill>
              </a:rPr>
              <a:t>apa </a:t>
            </a:r>
            <a:r>
              <a:rPr lang="en-US" smtClean="0">
                <a:solidFill>
                  <a:srgbClr val="0070C0"/>
                </a:solidFill>
              </a:rPr>
              <a:t>tujuan </a:t>
            </a:r>
            <a:r>
              <a:rPr lang="en-US">
                <a:solidFill>
                  <a:srgbClr val="0070C0"/>
                </a:solidFill>
              </a:rPr>
              <a:t>seharusnya</a:t>
            </a:r>
            <a:r>
              <a:rPr lang="en-US"/>
              <a:t>, dan </a:t>
            </a:r>
            <a:r>
              <a:rPr lang="en-US">
                <a:solidFill>
                  <a:srgbClr val="0070C0"/>
                </a:solidFill>
              </a:rPr>
              <a:t>apa rencana dan kebijakan </a:t>
            </a:r>
            <a:r>
              <a:rPr lang="en-US" smtClean="0">
                <a:solidFill>
                  <a:srgbClr val="0070C0"/>
                </a:solidFill>
              </a:rPr>
              <a:t>yang diperlukan </a:t>
            </a:r>
            <a:r>
              <a:rPr lang="en-US" smtClean="0"/>
              <a:t>untuk </a:t>
            </a:r>
            <a:r>
              <a:rPr lang="en-US"/>
              <a:t>melaksanakan </a:t>
            </a:r>
            <a:r>
              <a:rPr lang="en-US" smtClean="0"/>
              <a:t>tujuan-tujuan tersebut </a:t>
            </a:r>
            <a:r>
              <a:rPr lang="en-US"/>
              <a:t>(</a:t>
            </a:r>
            <a:r>
              <a:rPr lang="en-US" i="1"/>
              <a:t>Porter, 1985</a:t>
            </a:r>
            <a:r>
              <a:rPr lang="en-US" smtClean="0"/>
              <a:t>).</a:t>
            </a:r>
          </a:p>
          <a:p>
            <a:r>
              <a:rPr lang="en-US" smtClean="0"/>
              <a:t>Melalui competitive </a:t>
            </a:r>
            <a:r>
              <a:rPr lang="en-US"/>
              <a:t>strategy </a:t>
            </a:r>
            <a:r>
              <a:rPr lang="en-US" smtClean="0"/>
              <a:t>organisasi </a:t>
            </a:r>
            <a:r>
              <a:rPr lang="en-US"/>
              <a:t>mencari </a:t>
            </a:r>
            <a:r>
              <a:rPr lang="en-US" b="1" i="1" smtClean="0">
                <a:solidFill>
                  <a:srgbClr val="0070C0"/>
                </a:solidFill>
              </a:rPr>
              <a:t>competitive advantage</a:t>
            </a:r>
            <a:r>
              <a:rPr lang="en-US" smtClean="0"/>
              <a:t> </a:t>
            </a:r>
            <a:r>
              <a:rPr lang="en-US"/>
              <a:t>dalam </a:t>
            </a:r>
            <a:r>
              <a:rPr lang="en-US" smtClean="0"/>
              <a:t>industri,  yaitu; </a:t>
            </a:r>
            <a:r>
              <a:rPr lang="en-US" smtClean="0">
                <a:solidFill>
                  <a:srgbClr val="0070C0"/>
                </a:solidFill>
              </a:rPr>
              <a:t>keunggulan dari </a:t>
            </a:r>
            <a:r>
              <a:rPr lang="en-US">
                <a:solidFill>
                  <a:srgbClr val="0070C0"/>
                </a:solidFill>
              </a:rPr>
              <a:t>pesaing dalam beberapa ukuran</a:t>
            </a:r>
            <a:r>
              <a:rPr lang="en-US"/>
              <a:t> </a:t>
            </a:r>
            <a:r>
              <a:rPr lang="en-US">
                <a:solidFill>
                  <a:srgbClr val="0070C0"/>
                </a:solidFill>
              </a:rPr>
              <a:t>seperti</a:t>
            </a:r>
            <a:r>
              <a:rPr lang="en-US"/>
              <a:t> </a:t>
            </a:r>
            <a:r>
              <a:rPr lang="en-US" u="sng">
                <a:solidFill>
                  <a:srgbClr val="0070C0"/>
                </a:solidFill>
              </a:rPr>
              <a:t>biaya</a:t>
            </a:r>
            <a:r>
              <a:rPr lang="en-US"/>
              <a:t>, </a:t>
            </a:r>
            <a:r>
              <a:rPr lang="en-US" u="sng">
                <a:solidFill>
                  <a:srgbClr val="0070C0"/>
                </a:solidFill>
              </a:rPr>
              <a:t>kualitas</a:t>
            </a:r>
            <a:r>
              <a:rPr lang="en-US"/>
              <a:t>, atau </a:t>
            </a:r>
            <a:r>
              <a:rPr lang="en-US" u="sng">
                <a:solidFill>
                  <a:srgbClr val="0070C0"/>
                </a:solidFill>
              </a:rPr>
              <a:t>kecepatan</a:t>
            </a:r>
            <a:r>
              <a:rPr lang="en-US" smtClean="0"/>
              <a:t>.</a:t>
            </a:r>
          </a:p>
          <a:p>
            <a:r>
              <a:rPr lang="en-US"/>
              <a:t>Keunggulan kompetitif merupakan inti </a:t>
            </a:r>
            <a:r>
              <a:rPr lang="en-US" smtClean="0"/>
              <a:t>keberhasilan atau </a:t>
            </a:r>
            <a:r>
              <a:rPr lang="en-US"/>
              <a:t>kegagalan dari suatu perusahaan</a:t>
            </a:r>
            <a:r>
              <a:rPr lang="en-US" smtClean="0"/>
              <a:t>(Porter </a:t>
            </a:r>
            <a:r>
              <a:rPr lang="en-US"/>
              <a:t>dan Millar, 1985, dan Porter, </a:t>
            </a:r>
            <a:r>
              <a:rPr lang="en-US" smtClean="0"/>
              <a:t>1996);</a:t>
            </a:r>
          </a:p>
          <a:p>
            <a:r>
              <a:rPr lang="en-US" smtClean="0"/>
              <a:t>Dengan keunggulan </a:t>
            </a:r>
            <a:r>
              <a:rPr lang="en-US"/>
              <a:t>tersebut </a:t>
            </a:r>
            <a:r>
              <a:rPr lang="en-US" smtClean="0"/>
              <a:t>diantaranya berusaha </a:t>
            </a:r>
            <a:r>
              <a:rPr lang="en-US"/>
              <a:t>untuk </a:t>
            </a:r>
            <a:r>
              <a:rPr lang="en-US" smtClean="0"/>
              <a:t>mengendalikan pasar </a:t>
            </a:r>
            <a:r>
              <a:rPr lang="en-US"/>
              <a:t>dan </a:t>
            </a:r>
            <a:r>
              <a:rPr lang="en-US" smtClean="0"/>
              <a:t>mendapatkan keuntungan </a:t>
            </a:r>
            <a:r>
              <a:rPr lang="en-US"/>
              <a:t>yang lebih besar dari rata-rata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8128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 You Next Session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Thank’s</a:t>
            </a: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</a:t>
            </a:r>
            <a:r>
              <a:rPr lang="en-US"/>
              <a:t>2013/2014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2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Referensi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[TMW] Turban, McLean, Wetherbe, “Information Technology for Management”, 3</a:t>
            </a:r>
            <a:r>
              <a:rPr lang="en-US" baseline="30000"/>
              <a:t>rd</a:t>
            </a:r>
            <a:r>
              <a:rPr lang="en-US"/>
              <a:t> Ed, Wiley.</a:t>
            </a:r>
          </a:p>
          <a:p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12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SIS (Strategic Information Systems)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2800" smtClean="0"/>
              <a:t>SIS membantu </a:t>
            </a:r>
            <a:r>
              <a:rPr lang="en-US" sz="2800"/>
              <a:t>organisasi memperoleh keunggulan kompetitif melalui kontribusinya terhadap tujuan strategis dari suatu organisasi </a:t>
            </a:r>
            <a:r>
              <a:rPr lang="en-US" sz="2800" smtClean="0"/>
              <a:t>dan/atau </a:t>
            </a:r>
            <a:r>
              <a:rPr lang="en-US" sz="2800"/>
              <a:t>kemampuannya untuk secara signifikan meningkatkan kinerja dan produktivitas</a:t>
            </a:r>
            <a:r>
              <a:rPr lang="en-US" sz="2800" smtClean="0"/>
              <a:t>.</a:t>
            </a:r>
          </a:p>
          <a:p>
            <a:pPr algn="just"/>
            <a:endParaRPr lang="en-US" sz="2800" smtClean="0"/>
          </a:p>
          <a:p>
            <a:pPr algn="just"/>
            <a:r>
              <a:rPr lang="en-US" sz="2800"/>
              <a:t>SIS memungkinkan perusahaan untuk mendapatkan keunggulan kompetitif dan untuk mendapatkan keuntungan yang besar dengan mengorbankan orang-orang yang memiliki kelemahan kompetitif.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476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SIS (Strategic Information Systems)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smtClean="0"/>
              <a:t>SIS (Strategic Information Systems) </a:t>
            </a:r>
            <a:r>
              <a:rPr lang="sv-SE" smtClean="0"/>
              <a:t>dicirikan </a:t>
            </a:r>
            <a:r>
              <a:rPr lang="sv-SE"/>
              <a:t>dengan kemampuannya untuk secara signifikan mengubah cara </a:t>
            </a:r>
            <a:r>
              <a:rPr lang="sv-SE" smtClean="0"/>
              <a:t>bisnis </a:t>
            </a:r>
            <a:r>
              <a:rPr lang="sv-SE"/>
              <a:t>dilakukan, untuk memberikan keuntungan strategis </a:t>
            </a:r>
            <a:r>
              <a:rPr lang="sv-SE" smtClean="0"/>
              <a:t>perusahaan.</a:t>
            </a:r>
          </a:p>
          <a:p>
            <a:pPr algn="just"/>
            <a:endParaRPr lang="en-US" smtClean="0"/>
          </a:p>
          <a:p>
            <a:pPr algn="just"/>
            <a:r>
              <a:rPr lang="en-US" smtClean="0"/>
              <a:t>SIS </a:t>
            </a:r>
            <a:r>
              <a:rPr lang="en-US"/>
              <a:t>tidak dapat diklasifikasikan berdasarkan struktur organisasi, area fungsional, atau sistem </a:t>
            </a:r>
            <a:r>
              <a:rPr lang="en-US" smtClean="0"/>
              <a:t>pendukung.</a:t>
            </a:r>
          </a:p>
          <a:p>
            <a:pPr algn="just"/>
            <a:endParaRPr lang="en-US"/>
          </a:p>
          <a:p>
            <a:pPr algn="just"/>
            <a:r>
              <a:rPr lang="en-US" smtClean="0"/>
              <a:t>SIS adalah setiap sistem </a:t>
            </a:r>
            <a:r>
              <a:rPr lang="en-US" b="1" smtClean="0">
                <a:solidFill>
                  <a:srgbClr val="0070C0"/>
                </a:solidFill>
              </a:rPr>
              <a:t>EIS</a:t>
            </a:r>
            <a:r>
              <a:rPr lang="en-US" smtClean="0"/>
              <a:t> (Exceutive Information System), </a:t>
            </a:r>
            <a:r>
              <a:rPr lang="en-US" b="1" smtClean="0">
                <a:solidFill>
                  <a:srgbClr val="0070C0"/>
                </a:solidFill>
              </a:rPr>
              <a:t>OIS</a:t>
            </a:r>
            <a:r>
              <a:rPr lang="en-US" smtClean="0"/>
              <a:t> (Operation Information System), </a:t>
            </a:r>
            <a:r>
              <a:rPr lang="en-US" b="1" smtClean="0">
                <a:solidFill>
                  <a:srgbClr val="0070C0"/>
                </a:solidFill>
              </a:rPr>
              <a:t>TPS</a:t>
            </a:r>
            <a:r>
              <a:rPr lang="en-US" smtClean="0"/>
              <a:t> (Transaction Processing System), </a:t>
            </a:r>
            <a:r>
              <a:rPr lang="en-US" b="1" smtClean="0">
                <a:solidFill>
                  <a:srgbClr val="0070C0"/>
                </a:solidFill>
              </a:rPr>
              <a:t>KMS</a:t>
            </a:r>
            <a:r>
              <a:rPr lang="en-US" smtClean="0"/>
              <a:t> (Knowledge Management System) </a:t>
            </a:r>
            <a:r>
              <a:rPr lang="en-US" smtClean="0">
                <a:solidFill>
                  <a:srgbClr val="0070C0"/>
                </a:solidFill>
              </a:rPr>
              <a:t>yang merubah tujuan, proses, produk, atau hubungan lingkungan untuk membantu organisasi mendapatkan keuntungan kompetitif </a:t>
            </a:r>
            <a:r>
              <a:rPr lang="en-US" smtClean="0"/>
              <a:t>(atau mengurangi kerugian kompetitif)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179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smtClean="0"/>
              <a:t>Peran Teknologi Informasi dalam Manajemen Strategic</a:t>
            </a:r>
            <a:endParaRPr lang="en-US" sz="36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b="1">
                <a:solidFill>
                  <a:srgbClr val="0070C0"/>
                </a:solidFill>
              </a:rPr>
              <a:t>Innovative applications</a:t>
            </a:r>
            <a:r>
              <a:rPr lang="en-US"/>
              <a:t>. Teknologi </a:t>
            </a:r>
            <a:r>
              <a:rPr lang="en-US" smtClean="0"/>
              <a:t>informasi </a:t>
            </a:r>
            <a:r>
              <a:rPr lang="en-US"/>
              <a:t>membuat aplikasi-aplikasi inovatif </a:t>
            </a:r>
            <a:r>
              <a:rPr lang="en-US" smtClean="0"/>
              <a:t>yang </a:t>
            </a:r>
            <a:r>
              <a:rPr lang="en-US"/>
              <a:t>memberikan keuntungan strategis langsung </a:t>
            </a:r>
            <a:r>
              <a:rPr lang="en-US" smtClean="0"/>
              <a:t>pada </a:t>
            </a:r>
            <a:r>
              <a:rPr lang="en-US"/>
              <a:t>organisasi</a:t>
            </a:r>
            <a:r>
              <a:rPr lang="en-US" smtClean="0"/>
              <a:t>.</a:t>
            </a:r>
          </a:p>
          <a:p>
            <a:pPr marL="909638" lvl="2" indent="0">
              <a:buNone/>
            </a:pPr>
            <a:r>
              <a:rPr lang="en-US" smtClean="0"/>
              <a:t>Contoh; </a:t>
            </a:r>
          </a:p>
          <a:p>
            <a:pPr marL="909638" lvl="2" indent="0" algn="just">
              <a:buNone/>
            </a:pPr>
            <a:r>
              <a:rPr lang="en-US" smtClean="0"/>
              <a:t>Federal </a:t>
            </a:r>
            <a:r>
              <a:rPr lang="en-US"/>
              <a:t>Express adalah perusahaan pertama di industri </a:t>
            </a:r>
            <a:r>
              <a:rPr lang="en-US" smtClean="0"/>
              <a:t>yang menggunakan teknologi informasi, </a:t>
            </a:r>
            <a:r>
              <a:rPr lang="en-US"/>
              <a:t>FedEx adalah perusahaan pertama </a:t>
            </a:r>
            <a:r>
              <a:rPr lang="en-US" smtClean="0"/>
              <a:t>yang </a:t>
            </a:r>
            <a:r>
              <a:rPr lang="en-US"/>
              <a:t>membuat database ini dapat diakses oleh pelanggan melalui Internet</a:t>
            </a:r>
            <a:r>
              <a:rPr lang="en-US" smtClean="0"/>
              <a:t>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489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smtClean="0"/>
              <a:t>Peran Teknologi Informasi dalam Manajemen Strategic</a:t>
            </a:r>
            <a:endParaRPr lang="en-US" sz="36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b="1">
                <a:solidFill>
                  <a:srgbClr val="0070C0"/>
                </a:solidFill>
              </a:rPr>
              <a:t>Competitive </a:t>
            </a:r>
            <a:r>
              <a:rPr lang="en-US" b="1" smtClean="0">
                <a:solidFill>
                  <a:srgbClr val="0070C0"/>
                </a:solidFill>
              </a:rPr>
              <a:t>weapons</a:t>
            </a:r>
            <a:r>
              <a:rPr lang="en-US" smtClean="0"/>
              <a:t>. </a:t>
            </a:r>
            <a:r>
              <a:rPr lang="en-US"/>
              <a:t>Sistem informasi sendiri telah lama </a:t>
            </a:r>
            <a:r>
              <a:rPr lang="en-US" smtClean="0"/>
              <a:t>dikenal sebagai </a:t>
            </a:r>
            <a:r>
              <a:rPr lang="en-US"/>
              <a:t>senjata kompetitif (Ives dan Learmouth, 1984, dan Callon</a:t>
            </a:r>
            <a:r>
              <a:rPr lang="en-US" smtClean="0"/>
              <a:t>, 1996</a:t>
            </a:r>
            <a:r>
              <a:rPr lang="en-US"/>
              <a:t>). </a:t>
            </a:r>
            <a:endParaRPr lang="en-US" smtClean="0"/>
          </a:p>
          <a:p>
            <a:pPr marL="800100" lvl="2" indent="0">
              <a:buNone/>
            </a:pPr>
            <a:r>
              <a:rPr lang="en-US" b="1"/>
              <a:t>Michael Dell</a:t>
            </a:r>
            <a:r>
              <a:rPr lang="en-US"/>
              <a:t>, pendiri Dell Komputer, </a:t>
            </a:r>
            <a:r>
              <a:rPr lang="en-US" smtClean="0"/>
              <a:t>dengan </a:t>
            </a:r>
            <a:r>
              <a:rPr lang="en-US"/>
              <a:t>terus </a:t>
            </a:r>
            <a:r>
              <a:rPr lang="en-US" smtClean="0"/>
              <a:t>terang mengatakan: </a:t>
            </a:r>
            <a:r>
              <a:rPr lang="en-US"/>
              <a:t>"</a:t>
            </a:r>
            <a:r>
              <a:rPr lang="en-US" i="1"/>
              <a:t>Internet adalah seperti senjata duduk di meja, siap untuk dijemput oleh Anda atau pesaing </a:t>
            </a:r>
            <a:r>
              <a:rPr lang="en-US" i="1" smtClean="0"/>
              <a:t>Anda</a:t>
            </a:r>
            <a:r>
              <a:rPr lang="en-US" smtClean="0"/>
              <a:t>“ (</a:t>
            </a:r>
            <a:r>
              <a:rPr lang="en-US"/>
              <a:t>Dell, 1999).</a:t>
            </a:r>
          </a:p>
          <a:p>
            <a:pPr marL="800100" lvl="2" indent="0">
              <a:buNone/>
            </a:pPr>
            <a:r>
              <a:rPr lang="en-US" smtClean="0"/>
              <a:t>Contoh;</a:t>
            </a:r>
          </a:p>
          <a:p>
            <a:pPr lvl="2" indent="-342900"/>
            <a:r>
              <a:rPr lang="en-US" b="1" smtClean="0"/>
              <a:t>Amazon.com</a:t>
            </a:r>
            <a:r>
              <a:rPr lang="en-US" smtClean="0"/>
              <a:t> dengan </a:t>
            </a:r>
            <a:r>
              <a:rPr lang="en-US" b="1" smtClean="0"/>
              <a:t>one-click </a:t>
            </a:r>
            <a:r>
              <a:rPr lang="en-US" b="1"/>
              <a:t>shopping </a:t>
            </a:r>
            <a:r>
              <a:rPr lang="en-US" b="1" smtClean="0"/>
              <a:t>system</a:t>
            </a:r>
            <a:r>
              <a:rPr lang="en-US" smtClean="0"/>
              <a:t>-nya yang </a:t>
            </a:r>
            <a:r>
              <a:rPr lang="en-US"/>
              <a:t>dianggap begitu </a:t>
            </a:r>
            <a:r>
              <a:rPr lang="en-US" smtClean="0"/>
              <a:t>signifikan dan </a:t>
            </a:r>
            <a:r>
              <a:rPr lang="en-US"/>
              <a:t>penting </a:t>
            </a:r>
            <a:r>
              <a:rPr lang="en-US" smtClean="0"/>
              <a:t>dengan </a:t>
            </a:r>
            <a:r>
              <a:rPr lang="en-US"/>
              <a:t>reputasi perusahaan yang unggul </a:t>
            </a:r>
            <a:r>
              <a:rPr lang="en-US" smtClean="0"/>
              <a:t>dalam pelayanan pelanggan yang dan sistem ini telah dipatenkan.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8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smtClean="0"/>
              <a:t>Peran Teknologi Informasi dalam Manajemen Strategic</a:t>
            </a:r>
            <a:endParaRPr lang="en-US" sz="36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38712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b="1">
                <a:solidFill>
                  <a:srgbClr val="0070C0"/>
                </a:solidFill>
              </a:rPr>
              <a:t>Changes in processes</a:t>
            </a:r>
            <a:r>
              <a:rPr lang="en-US"/>
              <a:t>. </a:t>
            </a:r>
            <a:r>
              <a:rPr lang="en-US" smtClean="0"/>
              <a:t>Teknologi informasi </a:t>
            </a:r>
            <a:r>
              <a:rPr lang="en-US"/>
              <a:t>mendukung perubahan proses bisnis yang menerjemahkannya untuk keuntungan strategis (Davenport, 1993).. </a:t>
            </a:r>
          </a:p>
          <a:p>
            <a:pPr marL="800100" lvl="2" indent="0">
              <a:buNone/>
            </a:pPr>
            <a:r>
              <a:rPr lang="en-US" smtClean="0"/>
              <a:t>Contoh;</a:t>
            </a:r>
          </a:p>
          <a:p>
            <a:pPr lvl="2" indent="-342900"/>
            <a:r>
              <a:rPr lang="en-US" b="1" smtClean="0"/>
              <a:t>Berri</a:t>
            </a:r>
            <a:r>
              <a:rPr lang="en-US" smtClean="0"/>
              <a:t> </a:t>
            </a:r>
            <a:r>
              <a:rPr lang="en-US"/>
              <a:t>adalah produsen terbesar di Australia dan distributor produk jus buah. Tujuan </a:t>
            </a:r>
            <a:r>
              <a:rPr lang="en-US" smtClean="0"/>
              <a:t>utama berri dalam implementasi </a:t>
            </a:r>
            <a:r>
              <a:rPr lang="en-US"/>
              <a:t>sistem </a:t>
            </a:r>
            <a:r>
              <a:rPr lang="en-US" smtClean="0"/>
              <a:t>ERP (perencanaan </a:t>
            </a:r>
            <a:r>
              <a:rPr lang="en-US"/>
              <a:t>sumber daya </a:t>
            </a:r>
            <a:r>
              <a:rPr lang="en-US" smtClean="0"/>
              <a:t>perusahaan) adalah </a:t>
            </a:r>
            <a:r>
              <a:rPr lang="en-US"/>
              <a:t>"untuk mengubah bisnis berbasis cabang menjadi organisasi nasional dengan satu rangkaian proses bisnis terpadu" </a:t>
            </a:r>
            <a:r>
              <a:rPr lang="en-US" smtClean="0"/>
              <a:t>untuk dapat melakukan penghematan biaya hingga </a:t>
            </a:r>
            <a:r>
              <a:rPr lang="en-US"/>
              <a:t>jutaan dolar </a:t>
            </a:r>
            <a:r>
              <a:rPr lang="en-US" smtClean="0"/>
              <a:t>(</a:t>
            </a:r>
            <a:r>
              <a:rPr lang="en-US"/>
              <a:t>JD Edwards, 2002a</a:t>
            </a:r>
            <a:r>
              <a:rPr lang="en-US" smtClean="0"/>
              <a:t>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471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Peran Teknologi Informasi dalam Manajemen Strategic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2" indent="0">
              <a:buNone/>
            </a:pPr>
            <a:r>
              <a:rPr lang="en-US" smtClean="0"/>
              <a:t>Contoh lain terkait </a:t>
            </a:r>
            <a:r>
              <a:rPr lang="en-US" b="1">
                <a:solidFill>
                  <a:srgbClr val="0070C0"/>
                </a:solidFill>
              </a:rPr>
              <a:t>Changes in processes</a:t>
            </a:r>
            <a:endParaRPr lang="en-US" smtClean="0"/>
          </a:p>
          <a:p>
            <a:pPr marL="342900" lvl="2" indent="-342900"/>
            <a:r>
              <a:rPr lang="en-US" smtClean="0"/>
              <a:t>Cara </a:t>
            </a:r>
            <a:r>
              <a:rPr lang="en-US"/>
              <a:t>lain di mana </a:t>
            </a:r>
            <a:r>
              <a:rPr lang="en-US" smtClean="0"/>
              <a:t>teknologi informasi </a:t>
            </a:r>
            <a:r>
              <a:rPr lang="en-US"/>
              <a:t>dapat mengubah proses bisnis </a:t>
            </a:r>
            <a:r>
              <a:rPr lang="en-US" smtClean="0"/>
              <a:t>termasuk;</a:t>
            </a:r>
          </a:p>
          <a:p>
            <a:pPr marL="800100" lvl="3" indent="-342900"/>
            <a:r>
              <a:rPr lang="en-US" smtClean="0"/>
              <a:t>kontrol </a:t>
            </a:r>
            <a:r>
              <a:rPr lang="en-US"/>
              <a:t>yang lebih baik atas toko terpencil atau kantor dengan menyediakan </a:t>
            </a:r>
            <a:r>
              <a:rPr lang="en-US" b="1"/>
              <a:t>alat komunikasi cepat</a:t>
            </a:r>
            <a:r>
              <a:rPr lang="en-US"/>
              <a:t>, </a:t>
            </a:r>
            <a:endParaRPr lang="en-US" smtClean="0"/>
          </a:p>
          <a:p>
            <a:pPr marL="800100" lvl="3" indent="-342900"/>
            <a:r>
              <a:rPr lang="en-US" smtClean="0"/>
              <a:t>efisien </a:t>
            </a:r>
            <a:r>
              <a:rPr lang="en-US"/>
              <a:t>waktu </a:t>
            </a:r>
            <a:r>
              <a:rPr lang="en-US" smtClean="0"/>
              <a:t>dalam mendesain </a:t>
            </a:r>
            <a:r>
              <a:rPr lang="en-US"/>
              <a:t>produk dengan alat-alat bantu komputer, dan </a:t>
            </a:r>
            <a:endParaRPr lang="en-US" smtClean="0"/>
          </a:p>
          <a:p>
            <a:pPr marL="800100" lvl="3" indent="-342900"/>
            <a:r>
              <a:rPr lang="en-US" smtClean="0"/>
              <a:t>proses </a:t>
            </a:r>
            <a:r>
              <a:rPr lang="en-US"/>
              <a:t>pengambilan keputusan yang lebih baik dengan menyediakan informasi laporan yang tepat waktu bagi manajer.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926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46712</TotalTime>
  <Words>2905</Words>
  <Application>Microsoft Office PowerPoint</Application>
  <PresentationFormat>On-screen Show (4:3)</PresentationFormat>
  <Paragraphs>342</Paragraphs>
  <Slides>31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4" baseType="lpstr">
      <vt:lpstr>Arial</vt:lpstr>
      <vt:lpstr>Calibri</vt:lpstr>
      <vt:lpstr>Office Theme</vt:lpstr>
      <vt:lpstr>Business Intelligence</vt:lpstr>
      <vt:lpstr>Tujuan Pertemuan</vt:lpstr>
      <vt:lpstr>Competitive Advantage</vt:lpstr>
      <vt:lpstr>SIS (Strategic Information Systems)</vt:lpstr>
      <vt:lpstr>SIS (Strategic Information Systems)</vt:lpstr>
      <vt:lpstr>Peran Teknologi Informasi dalam Manajemen Strategic</vt:lpstr>
      <vt:lpstr>Peran Teknologi Informasi dalam Manajemen Strategic</vt:lpstr>
      <vt:lpstr>Peran Teknologi Informasi dalam Manajemen Strategic</vt:lpstr>
      <vt:lpstr>Peran Teknologi Informasi dalam Manajemen Strategic</vt:lpstr>
      <vt:lpstr>Peran Teknologi Informasi dalam Manajemen Strategic</vt:lpstr>
      <vt:lpstr>Peran Teknologi Informasi dalam Manajemen Strategic</vt:lpstr>
      <vt:lpstr>Peran Teknologi Informasi dalam Manajemen Strategic</vt:lpstr>
      <vt:lpstr>Peran Teknologi Informasi dalam Manajemen Strategic</vt:lpstr>
      <vt:lpstr>Peran Teknologi Informasi dalam Manajemen Strategic</vt:lpstr>
      <vt:lpstr>Competitive Intelligence</vt:lpstr>
      <vt:lpstr>Sebagai contoh, perhatikan penggunaan Competitive Intelligence berikut, yang dikutip dari Comcowich (2002):</vt:lpstr>
      <vt:lpstr>Sebagai contoh, perhatikan penggunaan Competitive Intelligence berikut, yang dikutip dari Comcowich (2002):</vt:lpstr>
      <vt:lpstr>Internet sebagai Pendukung dalam Competitive Intelligence</vt:lpstr>
      <vt:lpstr>PowerPoint Presentation</vt:lpstr>
      <vt:lpstr>Model Kekuatan Kompetitif Porter (Porter’s competitive forces model)</vt:lpstr>
      <vt:lpstr>Porter’s Five Forces Model, including The Major Determinant of Each Force.  (Source: Adapted with permission of the Free Press, a division of Simon &amp; Schuster, Inc., from Michael Porter, Competitive Advantage: Creating and Sustaining Superior Performance, p. 6. © 1985, 1998 by Michael Porter.)</vt:lpstr>
      <vt:lpstr>12 Strategies for Competitive Advantage (Porter, 1985; Neumann, 1994; Wiseman, 1988; Frenzel, 1996)</vt:lpstr>
      <vt:lpstr>Contoh Penerapan Model Lima (5) Kekuatan Kompetitif Porter (Porter’s Five Forces Model)</vt:lpstr>
      <vt:lpstr>Contoh Penerapan Model Lima (5) Kekuatan Kompetitif Porter (Porter’s Five Forces Model)</vt:lpstr>
      <vt:lpstr>Contoh Penerapan Model Lima (5) Kekuatan Kompetitif Porter (Porter’s Five Forces Model)</vt:lpstr>
      <vt:lpstr>Contoh Penerapan Model Lima (5) Kekuatan Kompetitif Porter (Porter’s Five Forces Model)</vt:lpstr>
      <vt:lpstr>PORTER’S VALUE CHAIN MODEL</vt:lpstr>
      <vt:lpstr>PORTER’S VALUE CHAIN MODEL ( 5 Kegiatan Utama dalam Value Chain Model )</vt:lpstr>
      <vt:lpstr>PORTER’S VALUE CHAIN MODEL ( 5 Kegiatan Pendukung dalam Value Chain Model )</vt:lpstr>
      <vt:lpstr>See You Next Session</vt:lpstr>
      <vt:lpstr>Referensi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Pemrograman &amp; Struktur Data</dc:title>
  <dc:creator>Augury</dc:creator>
  <cp:lastModifiedBy>Augury El Rayeb</cp:lastModifiedBy>
  <cp:revision>466</cp:revision>
  <dcterms:created xsi:type="dcterms:W3CDTF">2011-08-04T03:20:05Z</dcterms:created>
  <dcterms:modified xsi:type="dcterms:W3CDTF">2015-03-17T07:08:11Z</dcterms:modified>
</cp:coreProperties>
</file>