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323" r:id="rId4"/>
    <p:sldId id="324" r:id="rId5"/>
    <p:sldId id="322" r:id="rId6"/>
    <p:sldId id="325" r:id="rId7"/>
    <p:sldId id="326" r:id="rId8"/>
    <p:sldId id="328" r:id="rId9"/>
    <p:sldId id="329" r:id="rId10"/>
    <p:sldId id="330" r:id="rId11"/>
    <p:sldId id="332" r:id="rId12"/>
    <p:sldId id="333" r:id="rId13"/>
    <p:sldId id="334" r:id="rId14"/>
    <p:sldId id="336" r:id="rId15"/>
    <p:sldId id="337" r:id="rId16"/>
    <p:sldId id="338" r:id="rId17"/>
    <p:sldId id="339" r:id="rId18"/>
    <p:sldId id="341" r:id="rId19"/>
    <p:sldId id="340" r:id="rId20"/>
    <p:sldId id="264" r:id="rId21"/>
    <p:sldId id="30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68B9E0-DA3C-47F1-AB49-59308109BBEB}">
          <p14:sldIdLst>
            <p14:sldId id="256"/>
            <p14:sldId id="257"/>
          </p14:sldIdLst>
        </p14:section>
        <p14:section name="SIS (Strategic Information Systems)" id="{4F2FEE37-4AF6-47D9-91E5-452E222A13B1}">
          <p14:sldIdLst>
            <p14:sldId id="323"/>
            <p14:sldId id="324"/>
            <p14:sldId id="322"/>
            <p14:sldId id="325"/>
            <p14:sldId id="326"/>
            <p14:sldId id="328"/>
            <p14:sldId id="329"/>
            <p14:sldId id="330"/>
            <p14:sldId id="332"/>
            <p14:sldId id="333"/>
            <p14:sldId id="334"/>
            <p14:sldId id="336"/>
          </p14:sldIdLst>
        </p14:section>
        <p14:section name="Competitive Intelligence" id="{131E2A94-4303-4B7B-8C34-E75120491316}">
          <p14:sldIdLst>
            <p14:sldId id="337"/>
            <p14:sldId id="338"/>
            <p14:sldId id="339"/>
            <p14:sldId id="341"/>
            <p14:sldId id="340"/>
          </p14:sldIdLst>
        </p14:section>
        <p14:section name="Porter's Competitive Forces Model" id="{6ED27983-D701-469C-8F51-B2D4E49E08F8}">
          <p14:sldIdLst/>
        </p14:section>
        <p14:section name="12 strategi utk mencapai keunggulan kompetitif" id="{6646C4DD-64D4-4118-8286-302C39232016}">
          <p14:sldIdLst/>
        </p14:section>
        <p14:section name="Porter's value chain model" id="{5B99BF67-BFDA-47A0-91AF-A88958750E18}">
          <p14:sldIdLst>
            <p14:sldId id="264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4" autoAdjust="0"/>
    <p:restoredTop sz="82585" autoAdjust="0"/>
  </p:normalViewPr>
  <p:slideViewPr>
    <p:cSldViewPr>
      <p:cViewPr varScale="1">
        <p:scale>
          <a:sx n="58" d="100"/>
          <a:sy n="58" d="100"/>
        </p:scale>
        <p:origin x="160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45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42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12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34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82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2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visibility of information that a competitor places on the Internet and the power</a:t>
            </a:r>
          </a:p>
          <a:p>
            <a:r>
              <a:rPr lang="en-US" smtClean="0"/>
              <a:t>of Web-based tools to interrogate Web sites for information about prices, products, services, and marketing approaches have generated increased corporate interest in these intelligence-gathering activities.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67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856524A2-1DDE-4CC8-AD9C-EA4094C56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Business Intelligence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 smtClean="0"/>
              <a:t>Pertemuan</a:t>
            </a:r>
            <a:r>
              <a:rPr lang="en-US" smtClean="0"/>
              <a:t> 5</a:t>
            </a:r>
          </a:p>
          <a:p>
            <a:r>
              <a:rPr lang="en-US" sz="1800"/>
              <a:t>Strategic Information Systems for Competitive Advantage</a:t>
            </a:r>
            <a:r>
              <a:rPr lang="en-US" sz="1800" smtClean="0"/>
              <a:t>.</a:t>
            </a:r>
            <a:endParaRPr lang="en-US" sz="180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2013/2014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>
                <a:solidFill>
                  <a:srgbClr val="0070C0"/>
                </a:solidFill>
              </a:rPr>
              <a:t>Link dengan mitra bisnis</a:t>
            </a:r>
            <a:r>
              <a:rPr lang="en-US" smtClean="0"/>
              <a:t>. Teknologi Informasi </a:t>
            </a:r>
            <a:r>
              <a:rPr lang="sv-SE" smtClean="0"/>
              <a:t>menghubungkan </a:t>
            </a:r>
            <a:r>
              <a:rPr lang="sv-SE"/>
              <a:t>perusahaan dengan mitra </a:t>
            </a:r>
            <a:r>
              <a:rPr lang="sv-SE" smtClean="0"/>
              <a:t>bisnisnya dengan efektif </a:t>
            </a:r>
            <a:r>
              <a:rPr lang="sv-SE"/>
              <a:t>dan efisien</a:t>
            </a:r>
            <a:r>
              <a:rPr lang="sv-SE" smtClean="0"/>
              <a:t>.</a:t>
            </a:r>
            <a:endParaRPr lang="en-US"/>
          </a:p>
          <a:p>
            <a:pPr marL="800100" lvl="2" indent="0">
              <a:buNone/>
            </a:pPr>
            <a:r>
              <a:rPr lang="en-US" smtClean="0"/>
              <a:t>Contoh;</a:t>
            </a:r>
          </a:p>
          <a:p>
            <a:pPr lvl="2" indent="-342900"/>
            <a:r>
              <a:rPr lang="en-US" b="1"/>
              <a:t>Rosenbluth’s Global Distribution Network</a:t>
            </a:r>
            <a:r>
              <a:rPr lang="en-US" smtClean="0"/>
              <a:t> membuat sebuah inovasi yang memungkinkan perluasan jangkauan pemasaran dengan sistem informasi yang </a:t>
            </a:r>
            <a:r>
              <a:rPr lang="en-US"/>
              <a:t>memungkinkan untuk menghubungkan agen</a:t>
            </a:r>
            <a:r>
              <a:rPr lang="en-US" smtClean="0"/>
              <a:t>, pelanggan</a:t>
            </a:r>
            <a:r>
              <a:rPr lang="en-US"/>
              <a:t>, dan penyedia layanan perjalanan di seluruh </a:t>
            </a:r>
            <a:r>
              <a:rPr lang="en-US" smtClean="0"/>
              <a:t>dunia</a:t>
            </a:r>
            <a:r>
              <a:rPr lang="en-US"/>
              <a:t> </a:t>
            </a:r>
            <a:r>
              <a:rPr lang="en-US" smtClean="0"/>
              <a:t>(Clemons </a:t>
            </a:r>
            <a:r>
              <a:rPr lang="en-US"/>
              <a:t>dan Hann, 1999).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531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b="1">
                <a:solidFill>
                  <a:srgbClr val="0070C0"/>
                </a:solidFill>
              </a:rPr>
              <a:t>Cost reductions</a:t>
            </a:r>
            <a:r>
              <a:rPr lang="en-US"/>
              <a:t>. Teknologi Informasi </a:t>
            </a:r>
            <a:r>
              <a:rPr lang="en-US" smtClean="0"/>
              <a:t>me-mungkinkan </a:t>
            </a:r>
            <a:r>
              <a:rPr lang="en-US"/>
              <a:t>perusahaan untuk mengurangi </a:t>
            </a:r>
            <a:r>
              <a:rPr lang="en-US" smtClean="0"/>
              <a:t>besarnya biaya</a:t>
            </a:r>
            <a:r>
              <a:rPr lang="en-US"/>
              <a:t>.</a:t>
            </a:r>
          </a:p>
          <a:p>
            <a:pPr marL="800100" lvl="2" indent="0">
              <a:buNone/>
            </a:pPr>
            <a:r>
              <a:rPr lang="en-US" smtClean="0"/>
              <a:t>Contoh;</a:t>
            </a:r>
          </a:p>
          <a:p>
            <a:pPr lvl="2" indent="-342900"/>
            <a:r>
              <a:rPr lang="en-US" smtClean="0"/>
              <a:t>Sebuah </a:t>
            </a:r>
            <a:r>
              <a:rPr lang="en-US"/>
              <a:t>studi </a:t>
            </a:r>
            <a:r>
              <a:rPr lang="en-US" smtClean="0"/>
              <a:t>yang dilakukan oleh </a:t>
            </a:r>
            <a:r>
              <a:rPr lang="en-US" b="1" smtClean="0"/>
              <a:t>Booz </a:t>
            </a:r>
            <a:r>
              <a:rPr lang="en-US" b="1"/>
              <a:t>Allen &amp; Hamilton</a:t>
            </a:r>
            <a:r>
              <a:rPr lang="en-US"/>
              <a:t> menemukan bahwa: transaksi bank tradisional biaya $ 1,07, sedangkan transaksi yang sama melalui Web biaya sekitar 1 persen</a:t>
            </a:r>
            <a:r>
              <a:rPr lang="en-US" smtClean="0"/>
              <a:t>;</a:t>
            </a:r>
          </a:p>
          <a:p>
            <a:pPr lvl="2" indent="-342900"/>
            <a:r>
              <a:rPr lang="en-US" smtClean="0"/>
              <a:t>Biaya proses </a:t>
            </a:r>
            <a:r>
              <a:rPr lang="en-US"/>
              <a:t>tradisional </a:t>
            </a:r>
            <a:r>
              <a:rPr lang="en-US" smtClean="0"/>
              <a:t>untuk tiket </a:t>
            </a:r>
            <a:r>
              <a:rPr lang="en-US"/>
              <a:t>maskapai </a:t>
            </a:r>
            <a:r>
              <a:rPr lang="en-US" smtClean="0"/>
              <a:t>$ 8, dengan e-ticket biayanya </a:t>
            </a:r>
            <a:r>
              <a:rPr lang="en-US"/>
              <a:t>$ 1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3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b="1">
                <a:solidFill>
                  <a:srgbClr val="0070C0"/>
                </a:solidFill>
              </a:rPr>
              <a:t>Hubungan dengan pemasok dan pelanggan</a:t>
            </a:r>
            <a:r>
              <a:rPr lang="en-US" smtClean="0"/>
              <a:t>. Teknologi informasi dapat </a:t>
            </a:r>
            <a:r>
              <a:rPr lang="en-US"/>
              <a:t>digunakan untuk mengunci pemasok dan pelanggan, atau </a:t>
            </a:r>
            <a:r>
              <a:rPr lang="en-US" smtClean="0"/>
              <a:t>membuat pemasok </a:t>
            </a:r>
            <a:r>
              <a:rPr lang="en-US"/>
              <a:t>atau pelanggan lebih sulit </a:t>
            </a:r>
            <a:r>
              <a:rPr lang="en-US" smtClean="0"/>
              <a:t>untuk </a:t>
            </a:r>
            <a:r>
              <a:rPr lang="en-US"/>
              <a:t>beralih ke </a:t>
            </a:r>
            <a:r>
              <a:rPr lang="en-US" smtClean="0"/>
              <a:t>pesaing.</a:t>
            </a:r>
            <a:endParaRPr lang="en-US"/>
          </a:p>
          <a:p>
            <a:pPr marL="800100" lvl="2" indent="0">
              <a:buNone/>
            </a:pPr>
            <a:r>
              <a:rPr lang="en-US" smtClean="0"/>
              <a:t>Contoh;</a:t>
            </a:r>
          </a:p>
          <a:p>
            <a:pPr lvl="2" indent="-342900"/>
            <a:r>
              <a:rPr lang="en-US" smtClean="0"/>
              <a:t>Ahli bangunan menjual </a:t>
            </a:r>
            <a:r>
              <a:rPr lang="en-US"/>
              <a:t>bahan kimia yang meningkatkan karakteristik kinerja beton. Perusahaan </a:t>
            </a:r>
            <a:r>
              <a:rPr lang="en-US" smtClean="0"/>
              <a:t>menawarkan </a:t>
            </a:r>
            <a:r>
              <a:rPr lang="en-US"/>
              <a:t>MasterTrac </a:t>
            </a:r>
            <a:r>
              <a:rPr lang="en-US" smtClean="0"/>
              <a:t>kepada pelanggan, yaitu sistem </a:t>
            </a:r>
            <a:r>
              <a:rPr lang="en-US"/>
              <a:t>pemantauan tangki yang secara otomatis akan memberitahukan Ahli </a:t>
            </a:r>
            <a:r>
              <a:rPr lang="en-US" smtClean="0"/>
              <a:t>bangunan </a:t>
            </a:r>
            <a:r>
              <a:rPr lang="en-US"/>
              <a:t>ketika aditif persediaan </a:t>
            </a:r>
            <a:r>
              <a:rPr lang="en-US" smtClean="0"/>
              <a:t>berada di </a:t>
            </a:r>
            <a:r>
              <a:rPr lang="en-US"/>
              <a:t>bawah tingkat yang disepakati-on. Ahli bangunan kemudian kembali memasok </a:t>
            </a:r>
            <a:r>
              <a:rPr lang="en-US" smtClean="0"/>
              <a:t>tangki tepat </a:t>
            </a:r>
            <a:r>
              <a:rPr lang="en-US"/>
              <a:t>pada </a:t>
            </a:r>
            <a:r>
              <a:rPr lang="en-US" smtClean="0"/>
              <a:t>waktunya.</a:t>
            </a:r>
          </a:p>
          <a:p>
            <a:pPr lvl="3" indent="-342900"/>
            <a:r>
              <a:rPr lang="en-US"/>
              <a:t>Manfaat </a:t>
            </a:r>
            <a:r>
              <a:rPr lang="en-US" smtClean="0"/>
              <a:t>bagi pelanggan: pasokan produk terjamin </a:t>
            </a:r>
            <a:r>
              <a:rPr lang="en-US"/>
              <a:t>produk, </a:t>
            </a:r>
            <a:r>
              <a:rPr lang="en-US" smtClean="0"/>
              <a:t>penanaman modal untuk persediaan lebih sedikit, </a:t>
            </a:r>
            <a:r>
              <a:rPr lang="en-US"/>
              <a:t>dan mengurangi waktu </a:t>
            </a:r>
            <a:r>
              <a:rPr lang="en-US" smtClean="0"/>
              <a:t>pengelolaan </a:t>
            </a:r>
            <a:r>
              <a:rPr lang="en-US"/>
              <a:t>dan pengolahan</a:t>
            </a:r>
            <a:r>
              <a:rPr lang="en-US" smtClean="0"/>
              <a:t> persediaan. </a:t>
            </a:r>
          </a:p>
          <a:p>
            <a:pPr lvl="3" indent="-342900"/>
            <a:r>
              <a:rPr lang="en-US" smtClean="0"/>
              <a:t>Manfaat bagi Ahli bangunan, pesaing </a:t>
            </a:r>
            <a:r>
              <a:rPr lang="en-US"/>
              <a:t>menghadapi tugas yang lebih sulit untuk meyakinkan perusahaan konkret untuk beralih ke </a:t>
            </a:r>
            <a:r>
              <a:rPr lang="en-US" smtClean="0"/>
              <a:t>mereka</a:t>
            </a:r>
          </a:p>
          <a:p>
            <a:pPr marL="1257300" lvl="3" indent="0">
              <a:buNone/>
            </a:pPr>
            <a:r>
              <a:rPr lang="en-US" smtClean="0"/>
              <a:t>(Vandenbosh </a:t>
            </a:r>
            <a:r>
              <a:rPr lang="en-US"/>
              <a:t>dan Dawar, 2002).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04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b="1">
                <a:solidFill>
                  <a:srgbClr val="0070C0"/>
                </a:solidFill>
              </a:rPr>
              <a:t>New products</a:t>
            </a:r>
            <a:r>
              <a:rPr lang="en-US" smtClean="0"/>
              <a:t>. </a:t>
            </a:r>
            <a:r>
              <a:rPr lang="sv-SE"/>
              <a:t>Sebuah perusahaan dapat </a:t>
            </a:r>
            <a:r>
              <a:rPr lang="sv-SE" smtClean="0"/>
              <a:t>meningkat-kan </a:t>
            </a:r>
            <a:r>
              <a:rPr lang="sv-SE"/>
              <a:t>investasi di </a:t>
            </a:r>
            <a:r>
              <a:rPr lang="sv-SE" smtClean="0"/>
              <a:t>teknologi informasi </a:t>
            </a:r>
            <a:r>
              <a:rPr lang="sv-SE"/>
              <a:t>untuk </a:t>
            </a:r>
            <a:r>
              <a:rPr lang="sv-SE" smtClean="0"/>
              <a:t>mencipta-kan </a:t>
            </a:r>
            <a:r>
              <a:rPr lang="sv-SE"/>
              <a:t>produk baru yang laris di </a:t>
            </a:r>
            <a:r>
              <a:rPr lang="sv-SE" smtClean="0"/>
              <a:t>pasar</a:t>
            </a:r>
            <a:r>
              <a:rPr lang="en-US" smtClean="0"/>
              <a:t>.</a:t>
            </a:r>
            <a:endParaRPr lang="en-US"/>
          </a:p>
          <a:p>
            <a:pPr marL="800100" lvl="2" indent="0">
              <a:buNone/>
            </a:pPr>
            <a:r>
              <a:rPr lang="en-US" smtClean="0"/>
              <a:t>Contoh;</a:t>
            </a:r>
          </a:p>
          <a:p>
            <a:pPr lvl="2" indent="-342900"/>
            <a:r>
              <a:rPr lang="en-US"/>
              <a:t>Paket perangkat lunak pelacakan Federal Express</a:t>
            </a:r>
            <a:r>
              <a:rPr lang="en-US" smtClean="0"/>
              <a:t>.</a:t>
            </a:r>
          </a:p>
          <a:p>
            <a:pPr lvl="2" indent="-342900"/>
            <a:r>
              <a:rPr lang="en-US"/>
              <a:t>ICI </a:t>
            </a:r>
            <a:r>
              <a:rPr lang="en-US" smtClean="0"/>
              <a:t>yang awalnya hanya </a:t>
            </a:r>
            <a:r>
              <a:rPr lang="en-US"/>
              <a:t>menjual bahan peledak; sekarang juga </a:t>
            </a:r>
            <a:r>
              <a:rPr lang="en-US" smtClean="0"/>
              <a:t>bisnis kontrak </a:t>
            </a:r>
            <a:r>
              <a:rPr lang="en-US"/>
              <a:t>untuk </a:t>
            </a:r>
            <a:r>
              <a:rPr lang="en-US" smtClean="0"/>
              <a:t>pemecahan batu. Hal ini berkat Insinyur </a:t>
            </a:r>
            <a:r>
              <a:rPr lang="en-US"/>
              <a:t>ICI </a:t>
            </a:r>
            <a:r>
              <a:rPr lang="en-US" smtClean="0"/>
              <a:t>yang mengembangkan </a:t>
            </a:r>
            <a:r>
              <a:rPr lang="en-US"/>
              <a:t>model komputer yang menentukan prosedur pengeboran dan bahan peledak </a:t>
            </a:r>
            <a:r>
              <a:rPr lang="en-US" smtClean="0"/>
              <a:t>yang digunakan </a:t>
            </a:r>
            <a:r>
              <a:rPr lang="en-US"/>
              <a:t>untuk berbagai jenis </a:t>
            </a:r>
            <a:r>
              <a:rPr lang="en-US" smtClean="0"/>
              <a:t>permukaan </a:t>
            </a:r>
            <a:r>
              <a:rPr lang="en-US"/>
              <a:t>untuk menghasilkan batu </a:t>
            </a:r>
            <a:r>
              <a:rPr lang="en-US" smtClean="0"/>
              <a:t>yang sesuai ukurannya dengan kebutuhan </a:t>
            </a:r>
            <a:r>
              <a:rPr lang="en-US"/>
              <a:t>pelanggan.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584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b="1">
                <a:solidFill>
                  <a:srgbClr val="0070C0"/>
                </a:solidFill>
              </a:rPr>
              <a:t>Competitive intelligence</a:t>
            </a:r>
            <a:r>
              <a:rPr lang="en-US" smtClean="0"/>
              <a:t>. </a:t>
            </a:r>
            <a:r>
              <a:rPr lang="sv-SE"/>
              <a:t>menyediakan </a:t>
            </a:r>
            <a:r>
              <a:rPr lang="sv-SE" smtClean="0"/>
              <a:t>(business) intelligence yang kompetitif dengan mengumpulkan </a:t>
            </a:r>
            <a:r>
              <a:rPr lang="sv-SE"/>
              <a:t>dan </a:t>
            </a:r>
            <a:r>
              <a:rPr lang="sv-SE" u="sng"/>
              <a:t>menganalisis informasi</a:t>
            </a:r>
            <a:r>
              <a:rPr lang="sv-SE"/>
              <a:t> tentang </a:t>
            </a:r>
            <a:r>
              <a:rPr lang="sv-SE" u="sng"/>
              <a:t>produk</a:t>
            </a:r>
            <a:r>
              <a:rPr lang="sv-SE"/>
              <a:t>, </a:t>
            </a:r>
            <a:r>
              <a:rPr lang="sv-SE" u="sng"/>
              <a:t>pasar</a:t>
            </a:r>
            <a:r>
              <a:rPr lang="sv-SE"/>
              <a:t>, </a:t>
            </a:r>
            <a:r>
              <a:rPr lang="sv-SE" u="sng"/>
              <a:t>pesaing</a:t>
            </a:r>
            <a:r>
              <a:rPr lang="sv-SE" smtClean="0"/>
              <a:t>, dan </a:t>
            </a:r>
            <a:r>
              <a:rPr lang="sv-SE" u="sng"/>
              <a:t>perubahan lingkungan</a:t>
            </a:r>
            <a:r>
              <a:rPr lang="sv-SE"/>
              <a:t> </a:t>
            </a:r>
            <a:r>
              <a:rPr lang="sv-SE" smtClean="0"/>
              <a:t>(Guimaraes </a:t>
            </a:r>
            <a:r>
              <a:rPr lang="sv-SE"/>
              <a:t>dan Armstrong, 1997</a:t>
            </a:r>
            <a:r>
              <a:rPr lang="sv-SE" smtClean="0"/>
              <a:t>)</a:t>
            </a:r>
            <a:r>
              <a:rPr lang="en-US" smtClean="0"/>
              <a:t>.</a:t>
            </a:r>
          </a:p>
          <a:p>
            <a:pPr marL="800100" lvl="2" indent="0">
              <a:buNone/>
            </a:pPr>
            <a:r>
              <a:rPr lang="en-US" smtClean="0"/>
              <a:t>Contoh;</a:t>
            </a:r>
          </a:p>
          <a:p>
            <a:pPr lvl="2" indent="-342900"/>
            <a:r>
              <a:rPr lang="en-US" smtClean="0"/>
              <a:t>Jika perusahaan </a:t>
            </a:r>
            <a:r>
              <a:rPr lang="en-US"/>
              <a:t>tahu sesuatu yang penting sebelum pesaingnya, atau </a:t>
            </a:r>
            <a:r>
              <a:rPr lang="en-US" smtClean="0"/>
              <a:t>jika  </a:t>
            </a:r>
            <a:r>
              <a:rPr lang="en-US"/>
              <a:t>dapat membuat interpretasi yang benar dari informasi sebelum pesaingnya</a:t>
            </a:r>
            <a:r>
              <a:rPr lang="en-US" smtClean="0"/>
              <a:t>, maka perusahaan dapat </a:t>
            </a:r>
            <a:r>
              <a:rPr lang="en-US"/>
              <a:t>bertindak lebih dulu, </a:t>
            </a:r>
            <a:r>
              <a:rPr lang="en-US" smtClean="0"/>
              <a:t>dan mendapatkan </a:t>
            </a:r>
            <a:r>
              <a:rPr lang="en-US"/>
              <a:t>keuntungan strategis melalui </a:t>
            </a:r>
            <a:r>
              <a:rPr lang="en-US" smtClean="0"/>
              <a:t>keunggulan </a:t>
            </a:r>
            <a:r>
              <a:rPr lang="en-US"/>
              <a:t>kompetitif yang diperoleh dengan menjadi yang pertama untuk menawarkan produk atau jasa tertentu yang pelanggan anggap </a:t>
            </a:r>
            <a:r>
              <a:rPr lang="en-US" smtClean="0"/>
              <a:t>bernilai.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128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Competitive Intelligence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Banyak perusahaan </a:t>
            </a:r>
            <a:r>
              <a:rPr lang="en-US" smtClean="0"/>
              <a:t>secara terus-menerus </a:t>
            </a:r>
            <a:r>
              <a:rPr lang="en-US"/>
              <a:t>memantau kegiatan pesaing mereka untuk memperoleh </a:t>
            </a:r>
            <a:r>
              <a:rPr lang="en-US" b="1" smtClean="0">
                <a:solidFill>
                  <a:srgbClr val="0070C0"/>
                </a:solidFill>
              </a:rPr>
              <a:t>Competitive Intelligence</a:t>
            </a:r>
            <a:r>
              <a:rPr lang="en-US" b="1" smtClean="0"/>
              <a:t>.</a:t>
            </a:r>
          </a:p>
          <a:p>
            <a:r>
              <a:rPr lang="en-US"/>
              <a:t>Pengumpulan-informasi tersebut mendorong kinerja bisnis dengan meningkatkan pengetahuan pasar, meningkatkan </a:t>
            </a:r>
            <a:r>
              <a:rPr lang="en-US" smtClean="0"/>
              <a:t>knowledge management (manajemen pengetahuan), </a:t>
            </a:r>
            <a:r>
              <a:rPr lang="en-US"/>
              <a:t>dan meningkatkan kualitas perencanaan </a:t>
            </a:r>
            <a:r>
              <a:rPr lang="en-US" smtClean="0"/>
              <a:t>strategis.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342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smtClean="0"/>
              <a:t>Sebagai contoh</a:t>
            </a:r>
            <a:r>
              <a:rPr lang="en-US" sz="2400"/>
              <a:t>, perhatikan penggunaan Competitive </a:t>
            </a:r>
            <a:r>
              <a:rPr lang="en-US" sz="2400" smtClean="0"/>
              <a:t>Intelligence berikut, </a:t>
            </a:r>
            <a:r>
              <a:rPr lang="en-US" sz="2400"/>
              <a:t>yang dikutip </a:t>
            </a:r>
            <a:r>
              <a:rPr lang="en-US" sz="2400" smtClean="0"/>
              <a:t>dari Comcowich </a:t>
            </a:r>
            <a:r>
              <a:rPr lang="en-US" sz="2400"/>
              <a:t>(2002):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A sporting goods company found an activist group planning a </a:t>
            </a:r>
            <a:r>
              <a:rPr lang="en-US" smtClean="0"/>
              <a:t>demonstration and </a:t>
            </a:r>
            <a:r>
              <a:rPr lang="en-US"/>
              <a:t>boycott months in advance, enabling the company to implement </a:t>
            </a:r>
            <a:r>
              <a:rPr lang="en-US" smtClean="0"/>
              <a:t>a counter </a:t>
            </a:r>
            <a:r>
              <a:rPr lang="en-US"/>
              <a:t>strategy</a:t>
            </a:r>
            <a:r>
              <a:rPr lang="en-US" smtClean="0"/>
              <a:t>.</a:t>
            </a:r>
          </a:p>
          <a:p>
            <a:endParaRPr lang="en-US"/>
          </a:p>
          <a:p>
            <a:r>
              <a:rPr lang="en-US" smtClean="0"/>
              <a:t>Within </a:t>
            </a:r>
            <a:r>
              <a:rPr lang="en-US"/>
              <a:t>days of launch, a software firm found dissatisfaction with </a:t>
            </a:r>
            <a:r>
              <a:rPr lang="en-US" smtClean="0"/>
              <a:t>specific product </a:t>
            </a:r>
            <a:r>
              <a:rPr lang="en-US"/>
              <a:t>features, enabling the technicians to write a “patch” that fixed </a:t>
            </a:r>
            <a:r>
              <a:rPr lang="en-US" smtClean="0"/>
              <a:t>the problem </a:t>
            </a:r>
            <a:r>
              <a:rPr lang="en-US"/>
              <a:t>within days instead of the months normally required to </a:t>
            </a:r>
            <a:r>
              <a:rPr lang="en-US" smtClean="0"/>
              <a:t>obtain customer </a:t>
            </a:r>
            <a:r>
              <a:rPr lang="en-US"/>
              <a:t>feedback and implement software fixes</a:t>
            </a:r>
            <a:r>
              <a:rPr lang="en-US" smtClean="0"/>
              <a:t>.</a:t>
            </a:r>
          </a:p>
          <a:p>
            <a:endParaRPr lang="en-US"/>
          </a:p>
          <a:p>
            <a:r>
              <a:rPr lang="en-US" smtClean="0"/>
              <a:t>A </a:t>
            </a:r>
            <a:r>
              <a:rPr lang="en-US"/>
              <a:t>packaging company was able to determine the location, size, and </a:t>
            </a:r>
            <a:r>
              <a:rPr lang="en-US" smtClean="0"/>
              <a:t>production capacity </a:t>
            </a:r>
            <a:r>
              <a:rPr lang="en-US"/>
              <a:t>for a new plant being built by a competitor. The otherwise </a:t>
            </a:r>
            <a:r>
              <a:rPr lang="en-US" smtClean="0"/>
              <a:t>wellprotected information </a:t>
            </a:r>
            <a:r>
              <a:rPr lang="en-US"/>
              <a:t>was found by an automated monitoring service </a:t>
            </a:r>
            <a:r>
              <a:rPr lang="en-US" smtClean="0"/>
              <a:t>in building </a:t>
            </a:r>
            <a:r>
              <a:rPr lang="en-US"/>
              <a:t>permit documents within the Web site of the town where the </a:t>
            </a:r>
            <a:r>
              <a:rPr lang="en-US" smtClean="0"/>
              <a:t>new plant </a:t>
            </a:r>
            <a:r>
              <a:rPr lang="en-US"/>
              <a:t>was being built.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27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smtClean="0"/>
              <a:t>Sebagai contoh</a:t>
            </a:r>
            <a:r>
              <a:rPr lang="en-US" sz="2400"/>
              <a:t>, perhatikan penggunaan Competitive </a:t>
            </a:r>
            <a:r>
              <a:rPr lang="en-US" sz="2400" smtClean="0"/>
              <a:t>Intelligence berikut, </a:t>
            </a:r>
            <a:r>
              <a:rPr lang="en-US" sz="2400"/>
              <a:t>yang dikutip </a:t>
            </a:r>
            <a:r>
              <a:rPr lang="en-US" sz="2400" smtClean="0"/>
              <a:t>dari Comcowich </a:t>
            </a:r>
            <a:r>
              <a:rPr lang="en-US" sz="2400"/>
              <a:t>(2002):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A telecommunications company uncovered a competitor’s legislative strategy</a:t>
            </a:r>
            <a:r>
              <a:rPr lang="en-US" smtClean="0"/>
              <a:t>, enabling </a:t>
            </a:r>
            <a:r>
              <a:rPr lang="en-US"/>
              <a:t>the company to gain an upper hand in a state-by-state lobbying battle</a:t>
            </a:r>
            <a:r>
              <a:rPr lang="en-US" smtClean="0"/>
              <a:t>. (</a:t>
            </a:r>
            <a:r>
              <a:rPr lang="en-US"/>
              <a:t>Remarkably, the strategy was posted on the competitor’s own Web site</a:t>
            </a:r>
            <a:r>
              <a:rPr lang="en-US" smtClean="0"/>
              <a:t>.)</a:t>
            </a:r>
          </a:p>
          <a:p>
            <a:endParaRPr lang="en-US"/>
          </a:p>
          <a:p>
            <a:r>
              <a:rPr lang="en-US" smtClean="0"/>
              <a:t>The </a:t>
            </a:r>
            <a:r>
              <a:rPr lang="en-US"/>
              <a:t>creative team embarking on development of a new video game used </a:t>
            </a:r>
            <a:r>
              <a:rPr lang="en-US" smtClean="0"/>
              <a:t>the Internet </a:t>
            </a:r>
            <a:r>
              <a:rPr lang="en-US"/>
              <a:t>to identify cutting-edge product attributes that game-players prefer</a:t>
            </a:r>
            <a:r>
              <a:rPr lang="en-US" smtClean="0"/>
              <a:t>. The </a:t>
            </a:r>
            <a:r>
              <a:rPr lang="en-US"/>
              <a:t>intensive research uncovered three key “gotta haves” that were </a:t>
            </a:r>
            <a:r>
              <a:rPr lang="en-US" smtClean="0"/>
              <a:t>not identified </a:t>
            </a:r>
            <a:r>
              <a:rPr lang="en-US"/>
              <a:t>in focus groups and had not been included in the original </a:t>
            </a:r>
            <a:r>
              <a:rPr lang="en-US" smtClean="0"/>
              <a:t>design specification</a:t>
            </a:r>
            <a:r>
              <a:rPr lang="en-US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0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Internet sebagai Pendukung dalam Competitive Intelligence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Internet adalah alat perusahaan yang paling penting untuk mendukung Competitive Intelligence</a:t>
            </a:r>
            <a:r>
              <a:rPr lang="en-US" smtClean="0"/>
              <a:t> (Teo</a:t>
            </a:r>
            <a:r>
              <a:rPr lang="en-US"/>
              <a:t>, 2000, Bell dan Harari, 2000, dan Buchwitz, 2002</a:t>
            </a:r>
            <a:r>
              <a:rPr lang="en-US" smtClean="0"/>
              <a:t>).</a:t>
            </a:r>
          </a:p>
          <a:p>
            <a:endParaRPr lang="en-US" smtClean="0"/>
          </a:p>
          <a:p>
            <a:r>
              <a:rPr lang="en-US" smtClean="0"/>
              <a:t>Visibilitas </a:t>
            </a:r>
            <a:r>
              <a:rPr lang="en-US"/>
              <a:t>informasi </a:t>
            </a:r>
            <a:r>
              <a:rPr lang="en-US" smtClean="0"/>
              <a:t>pesaing yang terdapat di </a:t>
            </a:r>
            <a:r>
              <a:rPr lang="en-US"/>
              <a:t>Internet dan </a:t>
            </a:r>
            <a:r>
              <a:rPr lang="en-US" smtClean="0"/>
              <a:t>kekuatan alat </a:t>
            </a:r>
            <a:r>
              <a:rPr lang="en-US"/>
              <a:t>berbasis web untuk menginterogasi situs Web untuk informasi </a:t>
            </a:r>
            <a:r>
              <a:rPr lang="en-US" smtClean="0"/>
              <a:t>tentang;</a:t>
            </a:r>
          </a:p>
          <a:p>
            <a:pPr lvl="1"/>
            <a:r>
              <a:rPr lang="en-US" smtClean="0"/>
              <a:t>harga</a:t>
            </a:r>
            <a:r>
              <a:rPr lang="en-US"/>
              <a:t>, </a:t>
            </a:r>
            <a:endParaRPr lang="en-US" smtClean="0"/>
          </a:p>
          <a:p>
            <a:pPr lvl="1"/>
            <a:r>
              <a:rPr lang="en-US" smtClean="0"/>
              <a:t>produk</a:t>
            </a:r>
            <a:r>
              <a:rPr lang="en-US"/>
              <a:t>, </a:t>
            </a:r>
            <a:endParaRPr lang="en-US" smtClean="0"/>
          </a:p>
          <a:p>
            <a:pPr lvl="1"/>
            <a:r>
              <a:rPr lang="en-US" smtClean="0"/>
              <a:t>jasa</a:t>
            </a:r>
            <a:r>
              <a:rPr lang="en-US"/>
              <a:t>, dan </a:t>
            </a:r>
            <a:endParaRPr lang="en-US" smtClean="0"/>
          </a:p>
          <a:p>
            <a:pPr lvl="1"/>
            <a:r>
              <a:rPr lang="en-US" smtClean="0"/>
              <a:t>pendekatan </a:t>
            </a:r>
            <a:r>
              <a:rPr lang="en-US"/>
              <a:t>pemasaran </a:t>
            </a:r>
            <a:endParaRPr lang="en-US" smtClean="0"/>
          </a:p>
          <a:p>
            <a:pPr marL="349250" indent="0">
              <a:buNone/>
            </a:pPr>
            <a:r>
              <a:rPr lang="en-US" smtClean="0"/>
              <a:t>telah meningkatan ketertarikan perusahaan untuk meng-gunakan internet dalam </a:t>
            </a:r>
            <a:r>
              <a:rPr lang="en-US"/>
              <a:t>kegiatan </a:t>
            </a:r>
            <a:r>
              <a:rPr lang="en-US" smtClean="0"/>
              <a:t>pengumpulan data </a:t>
            </a:r>
            <a:r>
              <a:rPr lang="en-US"/>
              <a:t>intelijen tersebut.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042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625"/>
            <a:ext cx="971550" cy="6226175"/>
          </a:xfrm>
          <a:solidFill>
            <a:srgbClr val="00BCF4"/>
          </a:solidFill>
          <a:ln>
            <a:solidFill>
              <a:schemeClr val="tx1"/>
            </a:solidFill>
          </a:ln>
        </p:spPr>
        <p:txBody>
          <a:bodyPr vert="vert270">
            <a:normAutofit fontScale="92500"/>
          </a:bodyPr>
          <a:lstStyle/>
          <a:p>
            <a:pPr marL="0" indent="0" algn="r">
              <a:buNone/>
            </a:pPr>
            <a:r>
              <a:rPr lang="en-US" sz="2400" b="1" smtClean="0"/>
              <a:t>Framework untuk Internet </a:t>
            </a:r>
            <a:r>
              <a:rPr lang="en-US" sz="2400" b="1"/>
              <a:t>sebagai </a:t>
            </a:r>
            <a:r>
              <a:rPr lang="en-US" sz="2400" b="1" smtClean="0"/>
              <a:t>Sumber Informasi </a:t>
            </a:r>
            <a:r>
              <a:rPr lang="en-US" sz="2400" b="1"/>
              <a:t>untuk </a:t>
            </a:r>
            <a:r>
              <a:rPr lang="en-US" sz="2400" b="1" smtClean="0"/>
              <a:t>Pengambilan Keputusan Strategis</a:t>
            </a:r>
            <a:endParaRPr lang="en-US" sz="2400" b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0" y="190500"/>
            <a:ext cx="7258050" cy="65151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612450" y="5505271"/>
            <a:ext cx="20743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smtClean="0">
                <a:solidFill>
                  <a:schemeClr val="bg1">
                    <a:lumMod val="65000"/>
                  </a:schemeClr>
                </a:solidFill>
              </a:rPr>
              <a:t>(Sumber: </a:t>
            </a:r>
            <a:r>
              <a:rPr lang="en-US" sz="1200" i="1">
                <a:solidFill>
                  <a:schemeClr val="bg1">
                    <a:lumMod val="65000"/>
                  </a:schemeClr>
                </a:solidFill>
              </a:rPr>
              <a:t>Reprinted from Long</a:t>
            </a:r>
          </a:p>
          <a:p>
            <a:r>
              <a:rPr lang="en-US" sz="1200" i="1">
                <a:solidFill>
                  <a:schemeClr val="bg1">
                    <a:lumMod val="65000"/>
                  </a:schemeClr>
                </a:solidFill>
              </a:rPr>
              <a:t>Range Planning, 30, B. S.</a:t>
            </a:r>
          </a:p>
          <a:p>
            <a:r>
              <a:rPr lang="en-US" sz="1200" i="1">
                <a:solidFill>
                  <a:schemeClr val="bg1">
                    <a:lumMod val="65000"/>
                  </a:schemeClr>
                </a:solidFill>
              </a:rPr>
              <a:t>Pawar and R. Sharda,</a:t>
            </a:r>
          </a:p>
          <a:p>
            <a:r>
              <a:rPr lang="en-US" sz="1200" i="1">
                <a:solidFill>
                  <a:schemeClr val="bg1">
                    <a:lumMod val="65000"/>
                  </a:schemeClr>
                </a:solidFill>
              </a:rPr>
              <a:t>“Obtaining Business</a:t>
            </a:r>
          </a:p>
          <a:p>
            <a:r>
              <a:rPr lang="en-US" sz="1200" i="1">
                <a:solidFill>
                  <a:schemeClr val="bg1">
                    <a:lumMod val="65000"/>
                  </a:schemeClr>
                </a:solidFill>
              </a:rPr>
              <a:t>Intelligence on the Internet,”</a:t>
            </a:r>
          </a:p>
          <a:p>
            <a:r>
              <a:rPr lang="en-US" sz="1200" i="1">
                <a:solidFill>
                  <a:schemeClr val="bg1">
                    <a:lumMod val="65000"/>
                  </a:schemeClr>
                </a:solidFill>
              </a:rPr>
              <a:t>1997</a:t>
            </a:r>
            <a:r>
              <a:rPr lang="en-US" sz="1200" i="1" smtClean="0">
                <a:solidFill>
                  <a:schemeClr val="bg1">
                    <a:lumMod val="65000"/>
                  </a:schemeClr>
                </a:solidFill>
              </a:rPr>
              <a:t>.)</a:t>
            </a:r>
            <a:endParaRPr lang="en-US" sz="1200" i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75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Mahasiswa </a:t>
            </a:r>
            <a:r>
              <a:rPr lang="en-US" smtClean="0"/>
              <a:t>mampu menceritakan tentang strategic </a:t>
            </a:r>
            <a:r>
              <a:rPr lang="en-US"/>
              <a:t>information systems (SISs</a:t>
            </a:r>
            <a:r>
              <a:rPr lang="en-US" smtClean="0"/>
              <a:t>) dan menjelaskan keunggulanya.</a:t>
            </a:r>
          </a:p>
          <a:p>
            <a:r>
              <a:rPr lang="en-US"/>
              <a:t>Mahasiswa mampu menceritakan model kekuatan kompetitif (competitive forces model ) </a:t>
            </a:r>
            <a:r>
              <a:rPr lang="en-US" smtClean="0"/>
              <a:t>Porter dan bagaimana teknologi informasi membantu perusahaan meningkatkan posisi kompetitifnya.</a:t>
            </a:r>
          </a:p>
          <a:p>
            <a:r>
              <a:rPr lang="en-US" smtClean="0"/>
              <a:t>Mahasiswa mampu menceritakan 12 strategi yang dapat digunakan perusahaan dalam mencapai keunggulan kompetitif dalam industrinya</a:t>
            </a:r>
          </a:p>
          <a:p>
            <a:r>
              <a:rPr lang="en-US" smtClean="0"/>
              <a:t>Mahasiswa mampu menceritakan model value chain Porter dan hubungannya dengan teknologi informasi.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AER – 2</a:t>
            </a:r>
            <a:r>
              <a:rPr lang="en-US" smtClean="0"/>
              <a:t>013/2014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</a:t>
            </a:r>
            <a:r>
              <a:rPr lang="en-US"/>
              <a:t>2013/2014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[TMW] Turban, McLean, Wetherbe, “Information Technology for Management”, 3</a:t>
            </a:r>
            <a:r>
              <a:rPr lang="en-US" baseline="30000"/>
              <a:t>rd</a:t>
            </a:r>
            <a:r>
              <a:rPr lang="en-US"/>
              <a:t> Ed, Wiley.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Competitive Advantage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7500" lnSpcReduction="20000"/>
          </a:bodyPr>
          <a:lstStyle/>
          <a:p>
            <a:r>
              <a:rPr lang="en-US" b="1" i="1" u="sng" smtClean="0">
                <a:solidFill>
                  <a:srgbClr val="0070C0"/>
                </a:solidFill>
              </a:rPr>
              <a:t>Competitive </a:t>
            </a:r>
            <a:r>
              <a:rPr lang="en-US" b="1" i="1" u="sng">
                <a:solidFill>
                  <a:srgbClr val="0070C0"/>
                </a:solidFill>
              </a:rPr>
              <a:t>strategy</a:t>
            </a:r>
            <a:r>
              <a:rPr lang="en-US" b="1" i="1" u="sng" smtClean="0">
                <a:solidFill>
                  <a:srgbClr val="0070C0"/>
                </a:solidFill>
              </a:rPr>
              <a:t> </a:t>
            </a:r>
            <a:r>
              <a:rPr lang="en-US"/>
              <a:t>adalah formula berbasis luas untuk </a:t>
            </a:r>
            <a:r>
              <a:rPr lang="en-US">
                <a:solidFill>
                  <a:srgbClr val="0070C0"/>
                </a:solidFill>
              </a:rPr>
              <a:t>bagaimana bisnis akan bersaing</a:t>
            </a:r>
            <a:r>
              <a:rPr lang="en-US"/>
              <a:t>, </a:t>
            </a:r>
            <a:r>
              <a:rPr lang="en-US">
                <a:solidFill>
                  <a:srgbClr val="0070C0"/>
                </a:solidFill>
              </a:rPr>
              <a:t>apa </a:t>
            </a:r>
            <a:r>
              <a:rPr lang="en-US" smtClean="0">
                <a:solidFill>
                  <a:srgbClr val="0070C0"/>
                </a:solidFill>
              </a:rPr>
              <a:t>tujuan </a:t>
            </a:r>
            <a:r>
              <a:rPr lang="en-US">
                <a:solidFill>
                  <a:srgbClr val="0070C0"/>
                </a:solidFill>
              </a:rPr>
              <a:t>seharusnya</a:t>
            </a:r>
            <a:r>
              <a:rPr lang="en-US"/>
              <a:t>, dan </a:t>
            </a:r>
            <a:r>
              <a:rPr lang="en-US">
                <a:solidFill>
                  <a:srgbClr val="0070C0"/>
                </a:solidFill>
              </a:rPr>
              <a:t>apa rencana dan kebijakan </a:t>
            </a:r>
            <a:r>
              <a:rPr lang="en-US" smtClean="0">
                <a:solidFill>
                  <a:srgbClr val="0070C0"/>
                </a:solidFill>
              </a:rPr>
              <a:t>yang diperlukan </a:t>
            </a:r>
            <a:r>
              <a:rPr lang="en-US" smtClean="0"/>
              <a:t>untuk </a:t>
            </a:r>
            <a:r>
              <a:rPr lang="en-US"/>
              <a:t>melaksanakan </a:t>
            </a:r>
            <a:r>
              <a:rPr lang="en-US" smtClean="0"/>
              <a:t>tujuan-tujuan tersebut </a:t>
            </a:r>
            <a:r>
              <a:rPr lang="en-US"/>
              <a:t>(</a:t>
            </a:r>
            <a:r>
              <a:rPr lang="en-US" i="1"/>
              <a:t>Porter, 1985</a:t>
            </a:r>
            <a:r>
              <a:rPr lang="en-US" smtClean="0"/>
              <a:t>).</a:t>
            </a:r>
          </a:p>
          <a:p>
            <a:r>
              <a:rPr lang="en-US" smtClean="0"/>
              <a:t>Melalui competitive </a:t>
            </a:r>
            <a:r>
              <a:rPr lang="en-US"/>
              <a:t>strategy </a:t>
            </a:r>
            <a:r>
              <a:rPr lang="en-US" smtClean="0"/>
              <a:t>organisasi </a:t>
            </a:r>
            <a:r>
              <a:rPr lang="en-US"/>
              <a:t>mencari </a:t>
            </a:r>
            <a:r>
              <a:rPr lang="en-US" b="1" i="1" smtClean="0">
                <a:solidFill>
                  <a:srgbClr val="0070C0"/>
                </a:solidFill>
              </a:rPr>
              <a:t>competitive advantage</a:t>
            </a:r>
            <a:r>
              <a:rPr lang="en-US" smtClean="0"/>
              <a:t> </a:t>
            </a:r>
            <a:r>
              <a:rPr lang="en-US"/>
              <a:t>dalam </a:t>
            </a:r>
            <a:r>
              <a:rPr lang="en-US" smtClean="0"/>
              <a:t>industri,  yaitu; </a:t>
            </a:r>
            <a:r>
              <a:rPr lang="en-US" smtClean="0">
                <a:solidFill>
                  <a:srgbClr val="0070C0"/>
                </a:solidFill>
              </a:rPr>
              <a:t>keunggulan dari </a:t>
            </a:r>
            <a:r>
              <a:rPr lang="en-US">
                <a:solidFill>
                  <a:srgbClr val="0070C0"/>
                </a:solidFill>
              </a:rPr>
              <a:t>pesaing dalam beberapa ukuran</a:t>
            </a:r>
            <a:r>
              <a:rPr lang="en-US"/>
              <a:t> </a:t>
            </a:r>
            <a:r>
              <a:rPr lang="en-US">
                <a:solidFill>
                  <a:srgbClr val="0070C0"/>
                </a:solidFill>
              </a:rPr>
              <a:t>seperti</a:t>
            </a:r>
            <a:r>
              <a:rPr lang="en-US"/>
              <a:t> </a:t>
            </a:r>
            <a:r>
              <a:rPr lang="en-US" u="sng">
                <a:solidFill>
                  <a:srgbClr val="0070C0"/>
                </a:solidFill>
              </a:rPr>
              <a:t>biaya</a:t>
            </a:r>
            <a:r>
              <a:rPr lang="en-US"/>
              <a:t>, </a:t>
            </a:r>
            <a:r>
              <a:rPr lang="en-US" u="sng">
                <a:solidFill>
                  <a:srgbClr val="0070C0"/>
                </a:solidFill>
              </a:rPr>
              <a:t>kualitas</a:t>
            </a:r>
            <a:r>
              <a:rPr lang="en-US"/>
              <a:t>, atau </a:t>
            </a:r>
            <a:r>
              <a:rPr lang="en-US" u="sng">
                <a:solidFill>
                  <a:srgbClr val="0070C0"/>
                </a:solidFill>
              </a:rPr>
              <a:t>kecepatan</a:t>
            </a:r>
            <a:r>
              <a:rPr lang="en-US" smtClean="0"/>
              <a:t>.</a:t>
            </a:r>
          </a:p>
          <a:p>
            <a:r>
              <a:rPr lang="en-US"/>
              <a:t>Keunggulan kompetitif merupakan inti </a:t>
            </a:r>
            <a:r>
              <a:rPr lang="en-US" smtClean="0"/>
              <a:t>keberhasilan atau </a:t>
            </a:r>
            <a:r>
              <a:rPr lang="en-US"/>
              <a:t>kegagalan dari suatu perusahaan</a:t>
            </a:r>
            <a:r>
              <a:rPr lang="en-US" smtClean="0"/>
              <a:t>(Porter </a:t>
            </a:r>
            <a:r>
              <a:rPr lang="en-US"/>
              <a:t>dan Millar, 1985, dan Porter, </a:t>
            </a:r>
            <a:r>
              <a:rPr lang="en-US" smtClean="0"/>
              <a:t>1996);</a:t>
            </a:r>
          </a:p>
          <a:p>
            <a:r>
              <a:rPr lang="en-US" smtClean="0"/>
              <a:t>Dengan keunggulan </a:t>
            </a:r>
            <a:r>
              <a:rPr lang="en-US"/>
              <a:t>tersebut </a:t>
            </a:r>
            <a:r>
              <a:rPr lang="en-US" smtClean="0"/>
              <a:t>diantaranya berusaha </a:t>
            </a:r>
            <a:r>
              <a:rPr lang="en-US"/>
              <a:t>untuk </a:t>
            </a:r>
            <a:r>
              <a:rPr lang="en-US" smtClean="0"/>
              <a:t>mengendalikan pasar </a:t>
            </a:r>
            <a:r>
              <a:rPr lang="en-US"/>
              <a:t>dan </a:t>
            </a:r>
            <a:r>
              <a:rPr lang="en-US" smtClean="0"/>
              <a:t>mendapatkan keuntungan </a:t>
            </a:r>
            <a:r>
              <a:rPr lang="en-US"/>
              <a:t>yang lebih besar dari rata-rata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812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SIS (Strategic Information Systems)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800" smtClean="0"/>
              <a:t>SIS membantu </a:t>
            </a:r>
            <a:r>
              <a:rPr lang="en-US" sz="2800"/>
              <a:t>organisasi memperoleh keunggulan kompetitif melalui kontribusinya terhadap tujuan strategis dari suatu organisasi </a:t>
            </a:r>
            <a:r>
              <a:rPr lang="en-US" sz="2800" smtClean="0"/>
              <a:t>dan/atau </a:t>
            </a:r>
            <a:r>
              <a:rPr lang="en-US" sz="2800"/>
              <a:t>kemampuannya untuk secara signifikan meningkatkan kinerja dan produktivitas</a:t>
            </a:r>
            <a:r>
              <a:rPr lang="en-US" sz="2800" smtClean="0"/>
              <a:t>.</a:t>
            </a:r>
          </a:p>
          <a:p>
            <a:pPr algn="just"/>
            <a:endParaRPr lang="en-US" sz="2800" smtClean="0"/>
          </a:p>
          <a:p>
            <a:pPr algn="just"/>
            <a:r>
              <a:rPr lang="en-US" sz="2800"/>
              <a:t>SIS memungkinkan perusahaan untuk mendapatkan keunggulan kompetitif dan untuk mendapatkan keuntungan yang besar dengan mengorbankan orang-orang yang memiliki kelemahan kompetitif.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476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SIS (Strategic Information Systems)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smtClean="0"/>
              <a:t>SIS (Strategic Information Systems) </a:t>
            </a:r>
            <a:r>
              <a:rPr lang="sv-SE" smtClean="0"/>
              <a:t>dicirikan </a:t>
            </a:r>
            <a:r>
              <a:rPr lang="sv-SE"/>
              <a:t>dengan kemampuannya untuk secara signifikan mengubah cara </a:t>
            </a:r>
            <a:r>
              <a:rPr lang="sv-SE" smtClean="0"/>
              <a:t>bisnis </a:t>
            </a:r>
            <a:r>
              <a:rPr lang="sv-SE"/>
              <a:t>dilakukan, untuk memberikan keuntungan strategis </a:t>
            </a:r>
            <a:r>
              <a:rPr lang="sv-SE" smtClean="0"/>
              <a:t>perusahaan.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SIS </a:t>
            </a:r>
            <a:r>
              <a:rPr lang="en-US"/>
              <a:t>tidak dapat diklasifikasikan berdasarkan struktur organisasi, area fungsional, atau sistem </a:t>
            </a:r>
            <a:r>
              <a:rPr lang="en-US" smtClean="0"/>
              <a:t>pendukung.</a:t>
            </a:r>
          </a:p>
          <a:p>
            <a:pPr algn="just"/>
            <a:endParaRPr lang="en-US"/>
          </a:p>
          <a:p>
            <a:pPr algn="just"/>
            <a:r>
              <a:rPr lang="en-US" smtClean="0"/>
              <a:t>SIS adalah setiap sistem </a:t>
            </a:r>
            <a:r>
              <a:rPr lang="en-US" b="1" smtClean="0">
                <a:solidFill>
                  <a:srgbClr val="0070C0"/>
                </a:solidFill>
              </a:rPr>
              <a:t>EIS</a:t>
            </a:r>
            <a:r>
              <a:rPr lang="en-US" smtClean="0"/>
              <a:t> (Exceutive Information System), </a:t>
            </a:r>
            <a:r>
              <a:rPr lang="en-US" b="1" smtClean="0">
                <a:solidFill>
                  <a:srgbClr val="0070C0"/>
                </a:solidFill>
              </a:rPr>
              <a:t>OIS</a:t>
            </a:r>
            <a:r>
              <a:rPr lang="en-US" smtClean="0"/>
              <a:t> (Operation Information System), </a:t>
            </a:r>
            <a:r>
              <a:rPr lang="en-US" b="1" smtClean="0">
                <a:solidFill>
                  <a:srgbClr val="0070C0"/>
                </a:solidFill>
              </a:rPr>
              <a:t>TPS</a:t>
            </a:r>
            <a:r>
              <a:rPr lang="en-US" smtClean="0"/>
              <a:t> (Transaction Processing System), </a:t>
            </a:r>
            <a:r>
              <a:rPr lang="en-US" b="1" smtClean="0">
                <a:solidFill>
                  <a:srgbClr val="0070C0"/>
                </a:solidFill>
              </a:rPr>
              <a:t>KMS</a:t>
            </a:r>
            <a:r>
              <a:rPr lang="en-US" smtClean="0"/>
              <a:t> (Knowledge Management System) </a:t>
            </a:r>
            <a:r>
              <a:rPr lang="en-US" smtClean="0">
                <a:solidFill>
                  <a:srgbClr val="0070C0"/>
                </a:solidFill>
              </a:rPr>
              <a:t>yang merubah tujuan, proses, produk, atau hubungan lingkungan untuk membantu organisasi mendapatkan keuntungan kompetitif </a:t>
            </a:r>
            <a:r>
              <a:rPr lang="en-US" smtClean="0"/>
              <a:t>(atau mengurangi kerugian kompetitif)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79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b="1">
                <a:solidFill>
                  <a:srgbClr val="0070C0"/>
                </a:solidFill>
              </a:rPr>
              <a:t>Innovative applications</a:t>
            </a:r>
            <a:r>
              <a:rPr lang="en-US"/>
              <a:t>. Teknologi </a:t>
            </a:r>
            <a:r>
              <a:rPr lang="en-US" smtClean="0"/>
              <a:t>informasi </a:t>
            </a:r>
            <a:r>
              <a:rPr lang="en-US"/>
              <a:t>membuat aplikasi-aplikasi inovatif </a:t>
            </a:r>
            <a:r>
              <a:rPr lang="en-US" smtClean="0"/>
              <a:t>yang </a:t>
            </a:r>
            <a:r>
              <a:rPr lang="en-US"/>
              <a:t>memberikan keuntungan strategis langsung </a:t>
            </a:r>
            <a:r>
              <a:rPr lang="en-US" smtClean="0"/>
              <a:t>pada </a:t>
            </a:r>
            <a:r>
              <a:rPr lang="en-US"/>
              <a:t>organisasi</a:t>
            </a:r>
            <a:r>
              <a:rPr lang="en-US" smtClean="0"/>
              <a:t>.</a:t>
            </a:r>
          </a:p>
          <a:p>
            <a:pPr marL="909638" lvl="2" indent="0">
              <a:buNone/>
            </a:pPr>
            <a:r>
              <a:rPr lang="en-US" smtClean="0"/>
              <a:t>Contoh; </a:t>
            </a:r>
          </a:p>
          <a:p>
            <a:pPr marL="909638" lvl="2" indent="0" algn="just">
              <a:buNone/>
            </a:pPr>
            <a:r>
              <a:rPr lang="en-US" smtClean="0"/>
              <a:t>Federal </a:t>
            </a:r>
            <a:r>
              <a:rPr lang="en-US"/>
              <a:t>Express adalah perusahaan pertama di industri </a:t>
            </a:r>
            <a:r>
              <a:rPr lang="en-US" smtClean="0"/>
              <a:t>yang menggunakan teknologi informasi, </a:t>
            </a:r>
            <a:r>
              <a:rPr lang="en-US"/>
              <a:t>FedEx adalah perusahaan pertama </a:t>
            </a:r>
            <a:r>
              <a:rPr lang="en-US" smtClean="0"/>
              <a:t>yang </a:t>
            </a:r>
            <a:r>
              <a:rPr lang="en-US"/>
              <a:t>membuat database ini dapat diakses oleh pelanggan melalui Internet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489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>
                <a:solidFill>
                  <a:srgbClr val="0070C0"/>
                </a:solidFill>
              </a:rPr>
              <a:t>Competitive </a:t>
            </a:r>
            <a:r>
              <a:rPr lang="en-US" b="1" smtClean="0">
                <a:solidFill>
                  <a:srgbClr val="0070C0"/>
                </a:solidFill>
              </a:rPr>
              <a:t>weapons</a:t>
            </a:r>
            <a:r>
              <a:rPr lang="en-US" smtClean="0"/>
              <a:t>. </a:t>
            </a:r>
            <a:r>
              <a:rPr lang="en-US"/>
              <a:t>Sistem informasi sendiri telah lama </a:t>
            </a:r>
            <a:r>
              <a:rPr lang="en-US" smtClean="0"/>
              <a:t>dikenal sebagai </a:t>
            </a:r>
            <a:r>
              <a:rPr lang="en-US"/>
              <a:t>senjata kompetitif (Ives dan Learmouth, 1984, dan Callon</a:t>
            </a:r>
            <a:r>
              <a:rPr lang="en-US" smtClean="0"/>
              <a:t>, 1996</a:t>
            </a:r>
            <a:r>
              <a:rPr lang="en-US"/>
              <a:t>). </a:t>
            </a:r>
            <a:endParaRPr lang="en-US" smtClean="0"/>
          </a:p>
          <a:p>
            <a:pPr marL="800100" lvl="2" indent="0">
              <a:buNone/>
            </a:pPr>
            <a:r>
              <a:rPr lang="en-US" b="1"/>
              <a:t>Michael Dell</a:t>
            </a:r>
            <a:r>
              <a:rPr lang="en-US"/>
              <a:t>, pendiri Dell Komputer, </a:t>
            </a:r>
            <a:r>
              <a:rPr lang="en-US" smtClean="0"/>
              <a:t>dengan </a:t>
            </a:r>
            <a:r>
              <a:rPr lang="en-US"/>
              <a:t>terus </a:t>
            </a:r>
            <a:r>
              <a:rPr lang="en-US" smtClean="0"/>
              <a:t>terang mengatakan: </a:t>
            </a:r>
            <a:r>
              <a:rPr lang="en-US"/>
              <a:t>"</a:t>
            </a:r>
            <a:r>
              <a:rPr lang="en-US" i="1"/>
              <a:t>Internet adalah seperti senjata duduk di meja, siap untuk dijemput oleh Anda atau pesaing </a:t>
            </a:r>
            <a:r>
              <a:rPr lang="en-US" i="1" smtClean="0"/>
              <a:t>Anda</a:t>
            </a:r>
            <a:r>
              <a:rPr lang="en-US" smtClean="0"/>
              <a:t>“ (</a:t>
            </a:r>
            <a:r>
              <a:rPr lang="en-US"/>
              <a:t>Dell, 1999).</a:t>
            </a:r>
          </a:p>
          <a:p>
            <a:pPr marL="800100" lvl="2" indent="0">
              <a:buNone/>
            </a:pPr>
            <a:r>
              <a:rPr lang="en-US" smtClean="0"/>
              <a:t>Contoh;</a:t>
            </a:r>
          </a:p>
          <a:p>
            <a:pPr lvl="2" indent="-342900"/>
            <a:r>
              <a:rPr lang="en-US" b="1" smtClean="0"/>
              <a:t>Amazon.com</a:t>
            </a:r>
            <a:r>
              <a:rPr lang="en-US" smtClean="0"/>
              <a:t> dengan </a:t>
            </a:r>
            <a:r>
              <a:rPr lang="en-US" b="1" smtClean="0"/>
              <a:t>one-click </a:t>
            </a:r>
            <a:r>
              <a:rPr lang="en-US" b="1"/>
              <a:t>shopping </a:t>
            </a:r>
            <a:r>
              <a:rPr lang="en-US" b="1" smtClean="0"/>
              <a:t>system</a:t>
            </a:r>
            <a:r>
              <a:rPr lang="en-US" smtClean="0"/>
              <a:t>-nya yang </a:t>
            </a:r>
            <a:r>
              <a:rPr lang="en-US"/>
              <a:t>dianggap begitu </a:t>
            </a:r>
            <a:r>
              <a:rPr lang="en-US" smtClean="0"/>
              <a:t>signifikan dan </a:t>
            </a:r>
            <a:r>
              <a:rPr lang="en-US"/>
              <a:t>penting </a:t>
            </a:r>
            <a:r>
              <a:rPr lang="en-US" smtClean="0"/>
              <a:t>dengan </a:t>
            </a:r>
            <a:r>
              <a:rPr lang="en-US"/>
              <a:t>reputasi perusahaan yang unggul </a:t>
            </a:r>
            <a:r>
              <a:rPr lang="en-US" smtClean="0"/>
              <a:t>dalam pelayanan pelanggan yang dan sistem ini telah dipatenkan.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8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>
                <a:solidFill>
                  <a:srgbClr val="0070C0"/>
                </a:solidFill>
              </a:rPr>
              <a:t>Changes in processes</a:t>
            </a:r>
            <a:r>
              <a:rPr lang="en-US"/>
              <a:t>. </a:t>
            </a:r>
            <a:r>
              <a:rPr lang="en-US" smtClean="0"/>
              <a:t>Teknologi informasi </a:t>
            </a:r>
            <a:r>
              <a:rPr lang="en-US"/>
              <a:t>mendukung perubahan proses bisnis yang menerjemahkannya untuk keuntungan strategis (Davenport, 1993).. </a:t>
            </a:r>
          </a:p>
          <a:p>
            <a:pPr marL="800100" lvl="2" indent="0">
              <a:buNone/>
            </a:pPr>
            <a:r>
              <a:rPr lang="en-US" smtClean="0"/>
              <a:t>Contoh;</a:t>
            </a:r>
          </a:p>
          <a:p>
            <a:pPr lvl="2" indent="-342900"/>
            <a:r>
              <a:rPr lang="en-US" b="1" smtClean="0"/>
              <a:t>Berri</a:t>
            </a:r>
            <a:r>
              <a:rPr lang="en-US" smtClean="0"/>
              <a:t> </a:t>
            </a:r>
            <a:r>
              <a:rPr lang="en-US"/>
              <a:t>adalah produsen terbesar di Australia dan distributor produk jus buah. Tujuan </a:t>
            </a:r>
            <a:r>
              <a:rPr lang="en-US" smtClean="0"/>
              <a:t>utama berri dalam implementasi </a:t>
            </a:r>
            <a:r>
              <a:rPr lang="en-US"/>
              <a:t>sistem </a:t>
            </a:r>
            <a:r>
              <a:rPr lang="en-US" smtClean="0"/>
              <a:t>ERP (perencanaan </a:t>
            </a:r>
            <a:r>
              <a:rPr lang="en-US"/>
              <a:t>sumber daya </a:t>
            </a:r>
            <a:r>
              <a:rPr lang="en-US" smtClean="0"/>
              <a:t>perusahaan) adalah </a:t>
            </a:r>
            <a:r>
              <a:rPr lang="en-US"/>
              <a:t>"untuk mengubah bisnis berbasis cabang menjadi organisasi nasional dengan satu rangkaian proses bisnis terpadu" </a:t>
            </a:r>
            <a:r>
              <a:rPr lang="en-US" smtClean="0"/>
              <a:t>untuk dapat melakukan penghematan biaya hingga </a:t>
            </a:r>
            <a:r>
              <a:rPr lang="en-US"/>
              <a:t>jutaan dolar </a:t>
            </a:r>
            <a:r>
              <a:rPr lang="en-US" smtClean="0"/>
              <a:t>(</a:t>
            </a:r>
            <a:r>
              <a:rPr lang="en-US"/>
              <a:t>JD Edwards, 2002a</a:t>
            </a:r>
            <a:r>
              <a:rPr lang="en-US" smtClean="0"/>
              <a:t>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471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Peran Teknologi Informasi dalam Manajemen Strategic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2" indent="0">
              <a:buNone/>
            </a:pPr>
            <a:r>
              <a:rPr lang="en-US" smtClean="0"/>
              <a:t>Contoh lain terkait </a:t>
            </a:r>
            <a:r>
              <a:rPr lang="en-US" b="1">
                <a:solidFill>
                  <a:srgbClr val="0070C0"/>
                </a:solidFill>
              </a:rPr>
              <a:t>Changes in processes</a:t>
            </a:r>
            <a:endParaRPr lang="en-US" smtClean="0"/>
          </a:p>
          <a:p>
            <a:pPr marL="342900" lvl="2" indent="-342900"/>
            <a:r>
              <a:rPr lang="en-US" smtClean="0"/>
              <a:t>Cara </a:t>
            </a:r>
            <a:r>
              <a:rPr lang="en-US"/>
              <a:t>lain di mana </a:t>
            </a:r>
            <a:r>
              <a:rPr lang="en-US" smtClean="0"/>
              <a:t>teknologi informasi </a:t>
            </a:r>
            <a:r>
              <a:rPr lang="en-US"/>
              <a:t>dapat mengubah proses bisnis </a:t>
            </a:r>
            <a:r>
              <a:rPr lang="en-US" smtClean="0"/>
              <a:t>termasuk;</a:t>
            </a:r>
          </a:p>
          <a:p>
            <a:pPr marL="800100" lvl="3" indent="-342900"/>
            <a:r>
              <a:rPr lang="en-US" smtClean="0"/>
              <a:t>kontrol </a:t>
            </a:r>
            <a:r>
              <a:rPr lang="en-US"/>
              <a:t>yang lebih baik atas toko terpencil atau kantor dengan menyediakan </a:t>
            </a:r>
            <a:r>
              <a:rPr lang="en-US" b="1"/>
              <a:t>alat komunikasi cepat</a:t>
            </a:r>
            <a:r>
              <a:rPr lang="en-US"/>
              <a:t>, </a:t>
            </a:r>
            <a:endParaRPr lang="en-US" smtClean="0"/>
          </a:p>
          <a:p>
            <a:pPr marL="800100" lvl="3" indent="-342900"/>
            <a:r>
              <a:rPr lang="en-US" smtClean="0"/>
              <a:t>efisien </a:t>
            </a:r>
            <a:r>
              <a:rPr lang="en-US"/>
              <a:t>waktu </a:t>
            </a:r>
            <a:r>
              <a:rPr lang="en-US" smtClean="0"/>
              <a:t>dalam mendesain </a:t>
            </a:r>
            <a:r>
              <a:rPr lang="en-US"/>
              <a:t>produk dengan alat-alat bantu komputer, dan </a:t>
            </a:r>
            <a:endParaRPr lang="en-US" smtClean="0"/>
          </a:p>
          <a:p>
            <a:pPr marL="800100" lvl="3" indent="-342900"/>
            <a:r>
              <a:rPr lang="en-US" smtClean="0"/>
              <a:t>proses </a:t>
            </a:r>
            <a:r>
              <a:rPr lang="en-US"/>
              <a:t>pengambilan keputusan yang lebih baik dengan menyediakan informasi laporan yang tepat waktu bagi manajer.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926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45917</TotalTime>
  <Words>1753</Words>
  <Application>Microsoft Office PowerPoint</Application>
  <PresentationFormat>On-screen Show (4:3)</PresentationFormat>
  <Paragraphs>172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Business Intelligence</vt:lpstr>
      <vt:lpstr>Tujuan Pertemuan</vt:lpstr>
      <vt:lpstr>Competitive Advantage</vt:lpstr>
      <vt:lpstr>SIS (Strategic Information Systems)</vt:lpstr>
      <vt:lpstr>SIS (Strategic Information Systems)</vt:lpstr>
      <vt:lpstr>Peran Teknologi Informasi dalam Manajemen Strategic</vt:lpstr>
      <vt:lpstr>Peran Teknologi Informasi dalam Manajemen Strategic</vt:lpstr>
      <vt:lpstr>Peran Teknologi Informasi dalam Manajemen Strategic</vt:lpstr>
      <vt:lpstr>Peran Teknologi Informasi dalam Manajemen Strategic</vt:lpstr>
      <vt:lpstr>Peran Teknologi Informasi dalam Manajemen Strategic</vt:lpstr>
      <vt:lpstr>Peran Teknologi Informasi dalam Manajemen Strategic</vt:lpstr>
      <vt:lpstr>Peran Teknologi Informasi dalam Manajemen Strategic</vt:lpstr>
      <vt:lpstr>Peran Teknologi Informasi dalam Manajemen Strategic</vt:lpstr>
      <vt:lpstr>Peran Teknologi Informasi dalam Manajemen Strategic</vt:lpstr>
      <vt:lpstr>Competitive Intelligence</vt:lpstr>
      <vt:lpstr>Sebagai contoh, perhatikan penggunaan Competitive Intelligence berikut, yang dikutip dari Comcowich (2002):</vt:lpstr>
      <vt:lpstr>Sebagai contoh, perhatikan penggunaan Competitive Intelligence berikut, yang dikutip dari Comcowich (2002):</vt:lpstr>
      <vt:lpstr>Internet sebagai Pendukung dalam Competitive Intelligence</vt:lpstr>
      <vt:lpstr>PowerPoint Presentation</vt:lpstr>
      <vt:lpstr>See You Next Session</vt:lpstr>
      <vt:lpstr>Referensi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424</cp:revision>
  <dcterms:created xsi:type="dcterms:W3CDTF">2011-08-04T03:20:05Z</dcterms:created>
  <dcterms:modified xsi:type="dcterms:W3CDTF">2015-03-10T06:59:16Z</dcterms:modified>
</cp:coreProperties>
</file>