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306" r:id="rId4"/>
    <p:sldId id="309" r:id="rId5"/>
    <p:sldId id="308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317" r:id="rId14"/>
    <p:sldId id="318" r:id="rId15"/>
    <p:sldId id="319" r:id="rId16"/>
    <p:sldId id="320" r:id="rId17"/>
    <p:sldId id="321" r:id="rId18"/>
    <p:sldId id="264" r:id="rId19"/>
    <p:sldId id="30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A68B9E0-DA3C-47F1-AB49-59308109BBEB}">
          <p14:sldIdLst>
            <p14:sldId id="256"/>
            <p14:sldId id="257"/>
          </p14:sldIdLst>
        </p14:section>
        <p14:section name="Information Asset" id="{4F2FEE37-4AF6-47D9-91E5-452E222A13B1}">
          <p14:sldIdLst>
            <p14:sldId id="306"/>
            <p14:sldId id="309"/>
            <p14:sldId id="308"/>
            <p14:sldId id="310"/>
            <p14:sldId id="311"/>
            <p14:sldId id="312"/>
            <p14:sldId id="313"/>
          </p14:sldIdLst>
        </p14:section>
        <p14:section name="BI Values" id="{6ED27983-D701-469C-8F51-B2D4E49E08F8}">
          <p14:sldIdLst>
            <p14:sldId id="314"/>
            <p14:sldId id="315"/>
            <p14:sldId id="316"/>
            <p14:sldId id="317"/>
            <p14:sldId id="318"/>
          </p14:sldIdLst>
        </p14:section>
        <p14:section name="Intelligence Dashboard" id="{6646C4DD-64D4-4118-8286-302C39232016}">
          <p14:sldIdLst>
            <p14:sldId id="319"/>
            <p14:sldId id="320"/>
            <p14:sldId id="321"/>
            <p14:sldId id="264"/>
            <p14:sldId id="30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C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54" autoAdjust="0"/>
    <p:restoredTop sz="91562" autoAdjust="0"/>
  </p:normalViewPr>
  <p:slideViewPr>
    <p:cSldViewPr>
      <p:cViewPr varScale="1">
        <p:scale>
          <a:sx n="64" d="100"/>
          <a:sy n="64" d="100"/>
        </p:scale>
        <p:origin x="142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1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C768C1-09E0-429C-8B60-FE9F2DBAF374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5819B2-0548-43D2-9E90-69853082F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645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130425"/>
            <a:ext cx="8229600" cy="1470025"/>
          </a:xfrm>
          <a:solidFill>
            <a:srgbClr val="00BCF4"/>
          </a:solidFill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86200"/>
            <a:ext cx="8229600" cy="1752600"/>
          </a:xfrm>
          <a:noFill/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590800" cy="365125"/>
          </a:xfrm>
          <a:solidFill>
            <a:srgbClr val="00BCF4"/>
          </a:solidFill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lang="en-US" sz="1200" b="1" kern="12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AER – 2011/2012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52800" cy="365125"/>
          </a:xfrm>
          <a:solidFill>
            <a:srgbClr val="00BCF4"/>
          </a:solidFill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lang="en-US" sz="1200" b="1" kern="12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err="1" smtClean="0"/>
              <a:t>Universitas</a:t>
            </a:r>
            <a:r>
              <a:rPr lang="en-US" dirty="0" smtClean="0"/>
              <a:t> Pembangunan Jaya – SIF_TIF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solidFill>
            <a:srgbClr val="00BCF4"/>
          </a:solidFill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lang="en-US" sz="1200" b="1" kern="12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SIF1213 - </a:t>
            </a:r>
            <a:fld id="{856524A2-1DDE-4CC8-AD9C-EA4094C56FD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AER – 2011/2012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Universitas Pembangunan Jaya – SIF_TIF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24A2-1DDE-4CC8-AD9C-EA4094C56F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AER – 2011/2012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Universitas Pembangunan Jaya – SIF_TIF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24A2-1DDE-4CC8-AD9C-EA4094C56F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CF4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590800" cy="365125"/>
          </a:xfrm>
          <a:solidFill>
            <a:srgbClr val="00BCF4"/>
          </a:solidFill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lang="en-US" sz="1200" b="1" kern="12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AER – 2011/2012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52800" cy="365125"/>
          </a:xfrm>
          <a:solidFill>
            <a:srgbClr val="00BCF4"/>
          </a:solidFill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lang="en-US" sz="1200" b="1" kern="12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err="1" smtClean="0"/>
              <a:t>Universitas</a:t>
            </a:r>
            <a:r>
              <a:rPr lang="en-US" dirty="0" smtClean="0"/>
              <a:t> Pembangunan Jaya – SIF_TIF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solidFill>
            <a:srgbClr val="00BCF4"/>
          </a:solidFill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lang="en-US" sz="1200" b="1" kern="12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SIF1213 - </a:t>
            </a:r>
            <a:fld id="{856524A2-1DDE-4CC8-AD9C-EA4094C56FD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AER – 2011/2012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Universitas Pembangunan Jaya – SIF_TIF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24A2-1DDE-4CC8-AD9C-EA4094C56F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AER – 2011/2012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Universitas Pembangunan Jaya – SIF_TIF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24A2-1DDE-4CC8-AD9C-EA4094C56F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CF4"/>
          </a:soli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solidFill>
            <a:srgbClr val="00BCF4"/>
          </a:solidFill>
        </p:spPr>
        <p:txBody>
          <a:bodyPr vert="horz" lIns="91440" tIns="45720" rIns="91440" bIns="45720" rtlCol="0" anchor="ctr"/>
          <a:lstStyle>
            <a:lvl1pPr>
              <a:defRPr 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AER – 2011/2012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solidFill>
            <a:srgbClr val="00BCF4"/>
          </a:solidFill>
        </p:spPr>
        <p:txBody>
          <a:bodyPr vert="horz" lIns="91440" tIns="45720" rIns="91440" bIns="45720" rtlCol="0" anchor="ctr"/>
          <a:lstStyle>
            <a:lvl1pPr>
              <a:defRPr 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Universitas Pembangunan Jaya – SIF_TIF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solidFill>
            <a:srgbClr val="00BCF4"/>
          </a:solidFill>
        </p:spPr>
        <p:txBody>
          <a:bodyPr vert="horz" lIns="91440" tIns="45720" rIns="91440" bIns="45720" rtlCol="0" anchor="ctr"/>
          <a:lstStyle>
            <a:lvl1pPr>
              <a:defRPr 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856524A2-1DDE-4CC8-AD9C-EA4094C56F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AER – 2011/2012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Universitas Pembangunan Jaya – SIF_TIF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24A2-1DDE-4CC8-AD9C-EA4094C56F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AER – 2011/2012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Universitas Pembangunan Jaya – SIF_TIF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24A2-1DDE-4CC8-AD9C-EA4094C56F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AER – 2011/2012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Universitas Pembangunan Jaya – SIF_TIF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24A2-1DDE-4CC8-AD9C-EA4094C56F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AER – 2011/2012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Universitas Pembangunan Jaya – SIF_TIF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24A2-1DDE-4CC8-AD9C-EA4094C56F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AER – 2011/2012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/>
              <a:t>Universitas</a:t>
            </a:r>
            <a:r>
              <a:rPr lang="en-US" dirty="0" smtClean="0"/>
              <a:t> Pembangunan Jaya – SIF_TIF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SIF-1213 - </a:t>
            </a:r>
            <a:fld id="{856524A2-1DDE-4CC8-AD9C-EA4094C56FD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Business Intelligence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err="1" smtClean="0"/>
              <a:t>Pertemuan</a:t>
            </a:r>
            <a:r>
              <a:rPr lang="en-US" smtClean="0"/>
              <a:t> 2</a:t>
            </a:r>
          </a:p>
          <a:p>
            <a:r>
              <a:rPr lang="en-US" sz="1800"/>
              <a:t>Business Intelligence: BI Challenges, The Information Asset, Values of BI &amp;</a:t>
            </a:r>
          </a:p>
          <a:p>
            <a:r>
              <a:rPr lang="en-US" sz="1800"/>
              <a:t>The Intelligence Dashboard</a:t>
            </a:r>
            <a:endParaRPr lang="en-US" sz="1800" dirty="0"/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590800" cy="365125"/>
          </a:xfrm>
        </p:spPr>
        <p:txBody>
          <a:bodyPr/>
          <a:lstStyle/>
          <a:p>
            <a:r>
              <a:rPr lang="en-US" smtClean="0"/>
              <a:t>AER – 2013/2014</a:t>
            </a:r>
            <a:endParaRPr lang="en-US"/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856524A2-1DDE-4CC8-AD9C-EA4094C56FD8}" type="slidenum">
              <a:rPr lang="en-US" smtClean="0"/>
              <a:t>1</a:t>
            </a:fld>
            <a:endParaRPr lang="en-US" dirty="0"/>
          </a:p>
        </p:txBody>
      </p:sp>
      <p:sp>
        <p:nvSpPr>
          <p:cNvPr id="12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52800" cy="365125"/>
          </a:xfrm>
        </p:spPr>
        <p:txBody>
          <a:bodyPr/>
          <a:lstStyle/>
          <a:p>
            <a:r>
              <a:rPr lang="en-US" dirty="0" err="1" smtClean="0"/>
              <a:t>Universitas</a:t>
            </a:r>
            <a:r>
              <a:rPr lang="en-US" dirty="0" smtClean="0"/>
              <a:t> Pembangunan Jaya – SIF_TIF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Value (</a:t>
            </a:r>
            <a:r>
              <a:rPr lang="en-US" smtClean="0"/>
              <a:t>Nilai) </a:t>
            </a:r>
            <a:r>
              <a:rPr lang="en-US" smtClean="0"/>
              <a:t>BI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3340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smtClean="0"/>
              <a:t>Ditentukan oleh komponen </a:t>
            </a:r>
            <a:r>
              <a:rPr lang="en-US" smtClean="0">
                <a:solidFill>
                  <a:srgbClr val="0070C0"/>
                </a:solidFill>
              </a:rPr>
              <a:t>Timeliness</a:t>
            </a:r>
            <a:r>
              <a:rPr lang="en-US" smtClean="0"/>
              <a:t> (ketepatan) dan komponen currency dari </a:t>
            </a:r>
            <a:r>
              <a:rPr lang="en-US" smtClean="0"/>
              <a:t>nilai </a:t>
            </a:r>
            <a:r>
              <a:rPr lang="en-US" smtClean="0"/>
              <a:t>suatu informasi</a:t>
            </a:r>
            <a:r>
              <a:rPr lang="en-US" smtClean="0"/>
              <a:t>.</a:t>
            </a:r>
          </a:p>
          <a:p>
            <a:endParaRPr lang="en-US" smtClean="0"/>
          </a:p>
          <a:p>
            <a:r>
              <a:rPr lang="en-US" smtClean="0"/>
              <a:t>Nilai BI bisa terdegradasi </a:t>
            </a:r>
            <a:r>
              <a:rPr lang="en-US" smtClean="0">
                <a:solidFill>
                  <a:srgbClr val="0070C0"/>
                </a:solidFill>
              </a:rPr>
              <a:t>time elapses </a:t>
            </a:r>
            <a:r>
              <a:rPr lang="en-US" smtClean="0"/>
              <a:t>(seiring waktu berlalu)</a:t>
            </a:r>
            <a:endParaRPr lang="en-US"/>
          </a:p>
          <a:p>
            <a:endParaRPr lang="en-US"/>
          </a:p>
          <a:p>
            <a:r>
              <a:rPr lang="en-US">
                <a:solidFill>
                  <a:srgbClr val="0070C0"/>
                </a:solidFill>
              </a:rPr>
              <a:t>No reduction </a:t>
            </a:r>
            <a:r>
              <a:rPr lang="en-US" smtClean="0">
                <a:solidFill>
                  <a:srgbClr val="0070C0"/>
                </a:solidFill>
              </a:rPr>
              <a:t>cost</a:t>
            </a:r>
            <a:r>
              <a:rPr lang="en-US" smtClean="0"/>
              <a:t> (Tidak </a:t>
            </a:r>
            <a:r>
              <a:rPr lang="en-US"/>
              <a:t>ada </a:t>
            </a:r>
            <a:r>
              <a:rPr lang="en-US" smtClean="0"/>
              <a:t>pengurangan biaya) tetap terkait </a:t>
            </a:r>
            <a:r>
              <a:rPr lang="en-US"/>
              <a:t>dengan pengelolaan data yang </a:t>
            </a:r>
            <a:r>
              <a:rPr lang="en-US" smtClean="0"/>
              <a:t>buruk.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AER – 2011/2012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Universitas Pembangunan Jaya – SIF_TIF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SIF1213 - </a:t>
            </a:r>
            <a:fld id="{856524A2-1DDE-4CC8-AD9C-EA4094C56FD8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1921436"/>
            <a:ext cx="2895851" cy="388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48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>
                <a:solidFill>
                  <a:srgbClr val="FF0000"/>
                </a:solidFill>
              </a:rPr>
              <a:t>M</a:t>
            </a:r>
            <a:r>
              <a:rPr lang="en-US" smtClean="0">
                <a:solidFill>
                  <a:srgbClr val="FF0000"/>
                </a:solidFill>
              </a:rPr>
              <a:t>eningkatkan Value (Nilai) Melalui </a:t>
            </a:r>
            <a:r>
              <a:rPr lang="en-US">
                <a:solidFill>
                  <a:srgbClr val="FF0000"/>
                </a:solidFill>
              </a:rPr>
              <a:t>K</a:t>
            </a:r>
            <a:r>
              <a:rPr lang="en-US" smtClean="0">
                <a:solidFill>
                  <a:srgbClr val="FF0000"/>
                </a:solidFill>
              </a:rPr>
              <a:t>ualitas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 fontScale="92500"/>
          </a:bodyPr>
          <a:lstStyle/>
          <a:p>
            <a:r>
              <a:rPr lang="en-US" smtClean="0">
                <a:solidFill>
                  <a:srgbClr val="0070C0"/>
                </a:solidFill>
              </a:rPr>
              <a:t>Mendefinisikan</a:t>
            </a:r>
            <a:r>
              <a:rPr lang="en-US" smtClean="0"/>
              <a:t> metrik kualitas dan </a:t>
            </a:r>
            <a:r>
              <a:rPr lang="en-US" smtClean="0">
                <a:solidFill>
                  <a:srgbClr val="0070C0"/>
                </a:solidFill>
              </a:rPr>
              <a:t>mengukurnya</a:t>
            </a:r>
            <a:r>
              <a:rPr lang="en-US" smtClean="0"/>
              <a:t> melalui metrik tersebut</a:t>
            </a:r>
          </a:p>
          <a:p>
            <a:endParaRPr lang="en-US" smtClean="0"/>
          </a:p>
          <a:p>
            <a:r>
              <a:rPr lang="en-US" smtClean="0"/>
              <a:t>Pembuat keputusan </a:t>
            </a:r>
            <a:r>
              <a:rPr lang="en-US" smtClean="0">
                <a:solidFill>
                  <a:srgbClr val="0070C0"/>
                </a:solidFill>
              </a:rPr>
              <a:t>menentukan</a:t>
            </a:r>
            <a:r>
              <a:rPr lang="en-US" smtClean="0"/>
              <a:t> </a:t>
            </a:r>
            <a:r>
              <a:rPr lang="en-US" smtClean="0"/>
              <a:t>resiko </a:t>
            </a:r>
            <a:r>
              <a:rPr lang="en-US" smtClean="0"/>
              <a:t>yang diasosiasikan dan terkait </a:t>
            </a:r>
            <a:r>
              <a:rPr lang="en-US" smtClean="0"/>
              <a:t>dengan </a:t>
            </a:r>
            <a:r>
              <a:rPr lang="en-US" smtClean="0">
                <a:solidFill>
                  <a:srgbClr val="0070C0"/>
                </a:solidFill>
              </a:rPr>
              <a:t>ide</a:t>
            </a:r>
            <a:endParaRPr lang="en-US">
              <a:solidFill>
                <a:srgbClr val="0070C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AER – 2011/2012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Universitas Pembangunan Jaya – SIF_TIF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SIF1213 - </a:t>
            </a:r>
            <a:fld id="{856524A2-1DDE-4CC8-AD9C-EA4094C56FD8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3963988"/>
            <a:ext cx="2114550" cy="21621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0810" y="2013931"/>
            <a:ext cx="1981200" cy="13144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1500368"/>
            <a:ext cx="2209800" cy="234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89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Meningkatkan Value (Nilai) Melalui Penggabungan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434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smtClean="0"/>
              <a:t>Dalam meningkatkan value (nilai) informasi, </a:t>
            </a:r>
            <a:r>
              <a:rPr lang="en-US" smtClean="0">
                <a:solidFill>
                  <a:srgbClr val="0070C0"/>
                </a:solidFill>
              </a:rPr>
              <a:t>menggabungkan potongan pengetahuan</a:t>
            </a:r>
            <a:r>
              <a:rPr lang="en-US" smtClean="0"/>
              <a:t> akan memberikan pengaruh yang significant.</a:t>
            </a:r>
          </a:p>
          <a:p>
            <a:endParaRPr lang="en-US" smtClean="0"/>
          </a:p>
          <a:p>
            <a:r>
              <a:rPr lang="en-US"/>
              <a:t>Value (nilai) Informasi meningkat ketika </a:t>
            </a:r>
            <a:r>
              <a:rPr lang="en-US">
                <a:solidFill>
                  <a:srgbClr val="0070C0"/>
                </a:solidFill>
              </a:rPr>
              <a:t>informasi</a:t>
            </a:r>
            <a:r>
              <a:rPr lang="en-US"/>
              <a:t> tersebut dapat digunakan </a:t>
            </a:r>
            <a:r>
              <a:rPr lang="en-US"/>
              <a:t>untuk </a:t>
            </a:r>
            <a:r>
              <a:rPr lang="en-US" smtClean="0">
                <a:solidFill>
                  <a:srgbClr val="0070C0"/>
                </a:solidFill>
              </a:rPr>
              <a:t>enhance</a:t>
            </a:r>
            <a:r>
              <a:rPr lang="en-US" smtClean="0"/>
              <a:t> (meningkatkan) </a:t>
            </a:r>
            <a:r>
              <a:rPr lang="en-US"/>
              <a:t>dan </a:t>
            </a:r>
            <a:r>
              <a:rPr lang="en-US" smtClean="0">
                <a:solidFill>
                  <a:srgbClr val="0070C0"/>
                </a:solidFill>
              </a:rPr>
              <a:t>expand</a:t>
            </a:r>
            <a:r>
              <a:rPr lang="en-US" smtClean="0"/>
              <a:t> (memperluas) </a:t>
            </a:r>
            <a:r>
              <a:rPr lang="en-US">
                <a:solidFill>
                  <a:srgbClr val="0070C0"/>
                </a:solidFill>
              </a:rPr>
              <a:t>informasi </a:t>
            </a:r>
            <a:r>
              <a:rPr lang="en-US" smtClean="0">
                <a:solidFill>
                  <a:srgbClr val="0070C0"/>
                </a:solidFill>
              </a:rPr>
              <a:t>lain</a:t>
            </a:r>
            <a:r>
              <a:rPr lang="en-US" smtClean="0"/>
              <a:t>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AER – 2011/2012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Universitas Pembangunan Jaya – SIF_TIF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SIF1213 - </a:t>
            </a:r>
            <a:fld id="{856524A2-1DDE-4CC8-AD9C-EA4094C56FD8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4348" y="1567721"/>
            <a:ext cx="2590800" cy="1943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4612" y="3746811"/>
            <a:ext cx="2390775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899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Value (nilai) vs. Volume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>
                <a:solidFill>
                  <a:srgbClr val="0070C0"/>
                </a:solidFill>
              </a:rPr>
              <a:t>Semakin</a:t>
            </a:r>
            <a:r>
              <a:rPr lang="en-US"/>
              <a:t> </a:t>
            </a:r>
            <a:r>
              <a:rPr lang="en-US">
                <a:solidFill>
                  <a:srgbClr val="0070C0"/>
                </a:solidFill>
              </a:rPr>
              <a:t>banyak data individu disajikan bersama</a:t>
            </a:r>
            <a:r>
              <a:rPr lang="en-US"/>
              <a:t>, </a:t>
            </a:r>
            <a:r>
              <a:rPr lang="en-US">
                <a:solidFill>
                  <a:srgbClr val="0070C0"/>
                </a:solidFill>
              </a:rPr>
              <a:t>semakin kecil </a:t>
            </a:r>
            <a:r>
              <a:rPr lang="en-US">
                <a:solidFill>
                  <a:srgbClr val="0070C0"/>
                </a:solidFill>
              </a:rPr>
              <a:t>kemungkinan </a:t>
            </a:r>
            <a:r>
              <a:rPr lang="en-US" smtClean="0">
                <a:solidFill>
                  <a:srgbClr val="0070C0"/>
                </a:solidFill>
              </a:rPr>
              <a:t>untuk diserap </a:t>
            </a:r>
            <a:r>
              <a:rPr lang="en-US" smtClean="0"/>
              <a:t>oleh pengguna.</a:t>
            </a:r>
            <a:endParaRPr lang="en-US"/>
          </a:p>
          <a:p>
            <a:endParaRPr lang="en-US" smtClean="0"/>
          </a:p>
          <a:p>
            <a:r>
              <a:rPr lang="en-US" smtClean="0"/>
              <a:t>Sangat sulit untuk mengetahui atau membedakan berapa </a:t>
            </a:r>
            <a:r>
              <a:rPr lang="en-US" smtClean="0">
                <a:solidFill>
                  <a:srgbClr val="0070C0"/>
                </a:solidFill>
              </a:rPr>
              <a:t>jumlah yang tepat</a:t>
            </a:r>
            <a:r>
              <a:rPr lang="en-US" smtClean="0"/>
              <a:t> untuk informasi dan berapa jumlah informasi dikatakan </a:t>
            </a:r>
            <a:r>
              <a:rPr lang="en-US" smtClean="0">
                <a:solidFill>
                  <a:srgbClr val="0070C0"/>
                </a:solidFill>
              </a:rPr>
              <a:t>berlebihan</a:t>
            </a:r>
            <a:r>
              <a:rPr lang="en-US" smtClean="0"/>
              <a:t>.</a:t>
            </a:r>
            <a:endParaRPr lang="en-US"/>
          </a:p>
          <a:p>
            <a:endParaRPr lang="en-US"/>
          </a:p>
          <a:p>
            <a:r>
              <a:rPr lang="en-US"/>
              <a:t>Lebih baik memiliki banyak </a:t>
            </a:r>
            <a:r>
              <a:rPr lang="en-US">
                <a:solidFill>
                  <a:srgbClr val="0070C0"/>
                </a:solidFill>
              </a:rPr>
              <a:t>data yang berasal dari sumber </a:t>
            </a:r>
            <a:r>
              <a:rPr lang="en-US">
                <a:solidFill>
                  <a:srgbClr val="0070C0"/>
                </a:solidFill>
              </a:rPr>
              <a:t>yang </a:t>
            </a:r>
            <a:r>
              <a:rPr lang="en-US" smtClean="0">
                <a:solidFill>
                  <a:srgbClr val="0070C0"/>
                </a:solidFill>
              </a:rPr>
              <a:t>sama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AER – 2011/2012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Universitas Pembangunan Jaya – SIF_TIF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SIF1213 - </a:t>
            </a:r>
            <a:fld id="{856524A2-1DDE-4CC8-AD9C-EA4094C56FD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10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4172461"/>
            <a:ext cx="1917492" cy="20398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BI Memberikan Nilai Tambah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3833110" cy="4612145"/>
          </a:xfrm>
        </p:spPr>
        <p:txBody>
          <a:bodyPr>
            <a:normAutofit fontScale="77500" lnSpcReduction="20000"/>
          </a:bodyPr>
          <a:lstStyle/>
          <a:p>
            <a:r>
              <a:rPr lang="en-US" smtClean="0">
                <a:solidFill>
                  <a:srgbClr val="0070C0"/>
                </a:solidFill>
              </a:rPr>
              <a:t>Knowledge</a:t>
            </a:r>
            <a:r>
              <a:rPr lang="en-US" smtClean="0"/>
              <a:t> (pengetahuan) </a:t>
            </a:r>
            <a:r>
              <a:rPr lang="en-US"/>
              <a:t>yang berasal </a:t>
            </a:r>
            <a:r>
              <a:rPr lang="en-US">
                <a:solidFill>
                  <a:srgbClr val="0070C0"/>
                </a:solidFill>
              </a:rPr>
              <a:t>dari data perusahaan</a:t>
            </a:r>
            <a:r>
              <a:rPr lang="en-US"/>
              <a:t> dapat digunakan sebagai </a:t>
            </a:r>
            <a:r>
              <a:rPr lang="en-US">
                <a:solidFill>
                  <a:srgbClr val="0070C0"/>
                </a:solidFill>
              </a:rPr>
              <a:t>aset</a:t>
            </a:r>
            <a:r>
              <a:rPr lang="en-US"/>
              <a:t>, asalkan </a:t>
            </a:r>
            <a:r>
              <a:rPr lang="en-US">
                <a:solidFill>
                  <a:srgbClr val="0070C0"/>
                </a:solidFill>
              </a:rPr>
              <a:t>manajer senior memahami </a:t>
            </a:r>
            <a:r>
              <a:rPr lang="en-US"/>
              <a:t>bahwa investasi dalam </a:t>
            </a:r>
            <a:r>
              <a:rPr lang="en-US">
                <a:solidFill>
                  <a:srgbClr val="0070C0"/>
                </a:solidFill>
              </a:rPr>
              <a:t>mengubah data </a:t>
            </a:r>
            <a:r>
              <a:rPr lang="en-US"/>
              <a:t>menjadi </a:t>
            </a:r>
            <a:r>
              <a:rPr lang="en-US" smtClean="0">
                <a:solidFill>
                  <a:srgbClr val="0070C0"/>
                </a:solidFill>
              </a:rPr>
              <a:t>actionable knowledge </a:t>
            </a:r>
            <a:r>
              <a:rPr lang="en-US" smtClean="0"/>
              <a:t>(pengetahuan yang dapat ditindaklajuti) dapat memiliki </a:t>
            </a:r>
            <a:r>
              <a:rPr lang="en-US" smtClean="0">
                <a:solidFill>
                  <a:srgbClr val="0070C0"/>
                </a:solidFill>
              </a:rPr>
              <a:t>hasil </a:t>
            </a:r>
            <a:r>
              <a:rPr lang="en-US">
                <a:solidFill>
                  <a:srgbClr val="0070C0"/>
                </a:solidFill>
              </a:rPr>
              <a:t>yang </a:t>
            </a:r>
            <a:r>
              <a:rPr lang="en-US" smtClean="0">
                <a:solidFill>
                  <a:srgbClr val="0070C0"/>
                </a:solidFill>
              </a:rPr>
              <a:t>signifikan</a:t>
            </a:r>
            <a:r>
              <a:rPr lang="en-US" smtClean="0"/>
              <a:t>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AER – 2011/2012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Universitas Pembangunan Jaya – SIF_TIF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SIF1213 - </a:t>
            </a:r>
            <a:fld id="{856524A2-1DDE-4CC8-AD9C-EA4094C56FD8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4564520"/>
            <a:ext cx="2286000" cy="1647825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6086631" y="5219885"/>
            <a:ext cx="3810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loud Callout 13"/>
          <p:cNvSpPr/>
          <p:nvPr/>
        </p:nvSpPr>
        <p:spPr>
          <a:xfrm>
            <a:off x="5333999" y="1226528"/>
            <a:ext cx="4971137" cy="3314091"/>
          </a:xfrm>
          <a:prstGeom prst="cloudCallout">
            <a:avLst>
              <a:gd name="adj1" fmla="val -47390"/>
              <a:gd name="adj2" fmla="val 6018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627" y="1959925"/>
            <a:ext cx="2982588" cy="16702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16332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Intelligence </a:t>
            </a:r>
            <a:r>
              <a:rPr lang="en-US" smtClean="0"/>
              <a:t>Dashboard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AER – 2011/2012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Universitas Pembangunan Jaya – SIF_TIF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SIF1213 - </a:t>
            </a:r>
            <a:fld id="{856524A2-1DDE-4CC8-AD9C-EA4094C56FD8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0"/>
            <a:ext cx="4279254" cy="2667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932" y="3048000"/>
            <a:ext cx="5432868" cy="31083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598571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Intelligence Dashboard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91200" cy="4525963"/>
          </a:xfrm>
        </p:spPr>
        <p:txBody>
          <a:bodyPr>
            <a:normAutofit/>
          </a:bodyPr>
          <a:lstStyle/>
          <a:p>
            <a:r>
              <a:rPr lang="en-US"/>
              <a:t>Key Performance Indicator (KPI) = </a:t>
            </a:r>
            <a:r>
              <a:rPr lang="en-US">
                <a:solidFill>
                  <a:srgbClr val="0070C0"/>
                </a:solidFill>
              </a:rPr>
              <a:t>pengukuran objektif</a:t>
            </a:r>
            <a:r>
              <a:rPr lang="en-US"/>
              <a:t> dari aspek bisnis yang </a:t>
            </a:r>
            <a:r>
              <a:rPr lang="en-US">
                <a:solidFill>
                  <a:srgbClr val="0070C0"/>
                </a:solidFill>
              </a:rPr>
              <a:t>sangat penting bagi keberhasilan </a:t>
            </a:r>
            <a:r>
              <a:rPr lang="en-US">
                <a:solidFill>
                  <a:srgbClr val="0070C0"/>
                </a:solidFill>
              </a:rPr>
              <a:t>bisnis </a:t>
            </a:r>
            <a:r>
              <a:rPr lang="en-US" smtClean="0"/>
              <a:t>tersebut.</a:t>
            </a:r>
            <a:endParaRPr lang="en-US"/>
          </a:p>
          <a:p>
            <a:endParaRPr lang="en-US" sz="1400" smtClean="0"/>
          </a:p>
          <a:p>
            <a:r>
              <a:rPr lang="en-US">
                <a:solidFill>
                  <a:srgbClr val="0070C0"/>
                </a:solidFill>
              </a:rPr>
              <a:t>BI menyediakan dashboard </a:t>
            </a:r>
            <a:r>
              <a:rPr lang="en-US"/>
              <a:t>visualisasi yang </a:t>
            </a:r>
            <a:r>
              <a:rPr lang="en-US">
                <a:solidFill>
                  <a:srgbClr val="0070C0"/>
                </a:solidFill>
              </a:rPr>
              <a:t>mencerminkan </a:t>
            </a:r>
            <a:r>
              <a:rPr lang="en-US">
                <a:solidFill>
                  <a:srgbClr val="0070C0"/>
                </a:solidFill>
              </a:rPr>
              <a:t>pengukuran </a:t>
            </a:r>
            <a:r>
              <a:rPr lang="en-US" smtClean="0"/>
              <a:t>KPI.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AER – 2011/2012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Universitas Pembangunan Jaya – SIF_TIF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SIF1213 - </a:t>
            </a:r>
            <a:fld id="{856524A2-1DDE-4CC8-AD9C-EA4094C56FD8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4193381"/>
            <a:ext cx="2238375" cy="20478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1647825"/>
            <a:ext cx="2209800" cy="229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72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Kesimpulan terkait BI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/>
              <a:t>BI adalah </a:t>
            </a:r>
            <a:r>
              <a:rPr lang="en-US">
                <a:solidFill>
                  <a:srgbClr val="0070C0"/>
                </a:solidFill>
              </a:rPr>
              <a:t>kategori yang luas dari program aplikasi &amp; teknologi</a:t>
            </a:r>
            <a:r>
              <a:rPr lang="en-US"/>
              <a:t> untuk mengumpulkan, menyimpan, menganalisis &amp; menyediakan akses ke data untuk membantu pengguna perusahaan membuat keputusan bisnis yang lebih baik.</a:t>
            </a:r>
          </a:p>
          <a:p>
            <a:endParaRPr lang="en-US"/>
          </a:p>
          <a:p>
            <a:r>
              <a:rPr lang="en-US"/>
              <a:t>BI dapat menyebabkan </a:t>
            </a:r>
            <a:r>
              <a:rPr lang="en-US">
                <a:solidFill>
                  <a:srgbClr val="0070C0"/>
                </a:solidFill>
              </a:rPr>
              <a:t>peningkatan profitabilitas</a:t>
            </a:r>
            <a:r>
              <a:rPr lang="en-US"/>
              <a:t>, </a:t>
            </a:r>
            <a:r>
              <a:rPr lang="en-US">
                <a:solidFill>
                  <a:srgbClr val="0070C0"/>
                </a:solidFill>
              </a:rPr>
              <a:t>penurunan biaya</a:t>
            </a:r>
            <a:r>
              <a:rPr lang="en-US"/>
              <a:t>, </a:t>
            </a:r>
            <a:r>
              <a:rPr lang="en-US">
                <a:solidFill>
                  <a:srgbClr val="0070C0"/>
                </a:solidFill>
              </a:rPr>
              <a:t>peningkatan CRM</a:t>
            </a:r>
            <a:r>
              <a:rPr lang="en-US"/>
              <a:t> &amp; </a:t>
            </a:r>
            <a:r>
              <a:rPr lang="en-US">
                <a:solidFill>
                  <a:srgbClr val="0070C0"/>
                </a:solidFill>
              </a:rPr>
              <a:t>penurunan risiko</a:t>
            </a:r>
            <a:r>
              <a:rPr lang="en-US"/>
              <a:t>.</a:t>
            </a:r>
          </a:p>
          <a:p>
            <a:endParaRPr lang="en-US"/>
          </a:p>
          <a:p>
            <a:r>
              <a:rPr lang="en-US"/>
              <a:t>BI membuat </a:t>
            </a:r>
            <a:r>
              <a:rPr lang="en-US">
                <a:solidFill>
                  <a:srgbClr val="0070C0"/>
                </a:solidFill>
              </a:rPr>
              <a:t>data </a:t>
            </a:r>
            <a:r>
              <a:rPr lang="en-US">
                <a:solidFill>
                  <a:srgbClr val="0070C0"/>
                </a:solidFill>
              </a:rPr>
              <a:t>perusahaan </a:t>
            </a:r>
            <a:r>
              <a:rPr lang="en-US" smtClean="0">
                <a:solidFill>
                  <a:srgbClr val="0070C0"/>
                </a:solidFill>
              </a:rPr>
              <a:t>dapat ditindaklanjuti</a:t>
            </a:r>
            <a:r>
              <a:rPr lang="en-US" smtClean="0"/>
              <a:t>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AER – 2011/2012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Universitas Pembangunan Jaya – SIF_TIF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SIF1213 - </a:t>
            </a:r>
            <a:fld id="{856524A2-1DDE-4CC8-AD9C-EA4094C56FD8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6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 You Next Session</a:t>
            </a: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Thank’s</a:t>
            </a:r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AER – </a:t>
            </a:r>
            <a:r>
              <a:rPr lang="en-US"/>
              <a:t>2013/2014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Universitas Pembangunan Jaya – SIF_TIF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SIF1213 - </a:t>
            </a:r>
            <a:fld id="{856524A2-1DDE-4CC8-AD9C-EA4094C56FD8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2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/>
              <a:t>Referensi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mtClean="0"/>
              <a:t>[</a:t>
            </a:r>
            <a:r>
              <a:rPr lang="id-ID"/>
              <a:t>LJG] Li Niu, Jie Lu, and Guangquan Zhang, “Cognition-Driven Decision Support for Business Intelligence”, Springer, </a:t>
            </a:r>
            <a:r>
              <a:rPr lang="id-ID" smtClean="0"/>
              <a:t>2009</a:t>
            </a:r>
            <a:endParaRPr lang="en-US" smtClean="0"/>
          </a:p>
          <a:p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AER – 2011/2012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Universitas Pembangunan Jaya – SIF_TIF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SIF1213 - </a:t>
            </a:r>
            <a:fld id="{856524A2-1DDE-4CC8-AD9C-EA4094C56FD8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12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Tujuan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Pertemuan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Mahasiswa </a:t>
            </a:r>
            <a:r>
              <a:rPr lang="en-US" smtClean="0"/>
              <a:t>mampu menceritakan aset informasi dalam perusahaan dan kaitannya dengan Business Intelligence.</a:t>
            </a:r>
          </a:p>
          <a:p>
            <a:r>
              <a:rPr lang="en-US"/>
              <a:t>Mahasiswa mampu menceritakan </a:t>
            </a:r>
            <a:r>
              <a:rPr lang="en-US" smtClean="0"/>
              <a:t>intelligence dashboard </a:t>
            </a:r>
            <a:r>
              <a:rPr lang="en-US"/>
              <a:t>dan kaitannya dengan </a:t>
            </a:r>
            <a:r>
              <a:rPr lang="en-US" smtClean="0"/>
              <a:t>Business </a:t>
            </a:r>
            <a:r>
              <a:rPr lang="en-US"/>
              <a:t>Intelligence</a:t>
            </a:r>
            <a:r>
              <a:rPr lang="en-US" smtClean="0"/>
              <a:t>.</a:t>
            </a:r>
            <a:endParaRPr lang="en-US"/>
          </a:p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AER – 2</a:t>
            </a:r>
            <a:r>
              <a:rPr lang="en-US" smtClean="0"/>
              <a:t>013/2014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524A2-1DDE-4CC8-AD9C-EA4094C56FD8}" type="slidenum">
              <a:rPr lang="en-US" smtClean="0"/>
              <a:t>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Universitas</a:t>
            </a:r>
            <a:r>
              <a:rPr lang="en-US" dirty="0" smtClean="0"/>
              <a:t> Pembangunan Jaya – SIF_TIF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Tantangan Business Intelligence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Implementasi BI yang sukses membutuhkan pemikiran baru dalam </a:t>
            </a:r>
            <a:r>
              <a:rPr lang="en-US">
                <a:solidFill>
                  <a:srgbClr val="0070C0"/>
                </a:solidFill>
              </a:rPr>
              <a:t>akses data</a:t>
            </a:r>
            <a:r>
              <a:rPr lang="en-US"/>
              <a:t>, </a:t>
            </a:r>
            <a:r>
              <a:rPr lang="en-US" b="1">
                <a:solidFill>
                  <a:srgbClr val="0070C0"/>
                </a:solidFill>
              </a:rPr>
              <a:t>pengiriman</a:t>
            </a:r>
            <a:r>
              <a:rPr lang="en-US"/>
              <a:t> dan </a:t>
            </a:r>
            <a:r>
              <a:rPr lang="en-US" b="1">
                <a:solidFill>
                  <a:srgbClr val="0070C0"/>
                </a:solidFill>
              </a:rPr>
              <a:t>interaktivitas</a:t>
            </a:r>
            <a:r>
              <a:rPr lang="en-US">
                <a:solidFill>
                  <a:srgbClr val="0070C0"/>
                </a:solidFill>
              </a:rPr>
              <a:t> </a:t>
            </a:r>
            <a:r>
              <a:rPr lang="en-US"/>
              <a:t>berdasarkan kebutuhan pengguna </a:t>
            </a:r>
            <a:r>
              <a:rPr lang="en-US" smtClean="0"/>
              <a:t>di </a:t>
            </a:r>
            <a:r>
              <a:rPr lang="en-US"/>
              <a:t>seluruh </a:t>
            </a:r>
            <a:r>
              <a:rPr lang="en-US" smtClean="0"/>
              <a:t>perusahaan.</a:t>
            </a:r>
          </a:p>
          <a:p>
            <a:r>
              <a:rPr lang="en-US"/>
              <a:t>BI menjadi lebih luas di perusahaan, Anda akan perlu memberikan </a:t>
            </a:r>
            <a:r>
              <a:rPr lang="en-US" b="1">
                <a:solidFill>
                  <a:srgbClr val="0070C0"/>
                </a:solidFill>
              </a:rPr>
              <a:t>dashboard pribadi</a:t>
            </a:r>
            <a:r>
              <a:rPr lang="en-US"/>
              <a:t>, </a:t>
            </a:r>
            <a:r>
              <a:rPr lang="en-US" b="1">
                <a:solidFill>
                  <a:srgbClr val="0070C0"/>
                </a:solidFill>
              </a:rPr>
              <a:t>alat analisis interaktif</a:t>
            </a:r>
            <a:r>
              <a:rPr lang="en-US"/>
              <a:t> &amp; cara </a:t>
            </a:r>
            <a:r>
              <a:rPr lang="en-US" b="1">
                <a:solidFill>
                  <a:srgbClr val="0070C0"/>
                </a:solidFill>
              </a:rPr>
              <a:t>inovatif untuk memvisualisasikan informasi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AER – 2011/2012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Universitas Pembangunan Jaya – SIF_TIF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SIF1213 - </a:t>
            </a:r>
            <a:fld id="{856524A2-1DDE-4CC8-AD9C-EA4094C56FD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15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Kebutuhan Eksekutif Bisnis vs. Fungsi CIO (Chief Information Officer)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Eksekutif Bisnis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344488" indent="-344488">
              <a:buFont typeface="+mj-lt"/>
              <a:buAutoNum type="arabicPeriod"/>
            </a:pPr>
            <a:r>
              <a:rPr lang="en-US">
                <a:solidFill>
                  <a:srgbClr val="0070C0"/>
                </a:solidFill>
              </a:rPr>
              <a:t>Kebebasan</a:t>
            </a:r>
            <a:r>
              <a:rPr lang="en-US"/>
              <a:t> menggunakan </a:t>
            </a:r>
            <a:r>
              <a:rPr lang="en-US">
                <a:solidFill>
                  <a:srgbClr val="0070C0"/>
                </a:solidFill>
              </a:rPr>
              <a:t>aplikasi</a:t>
            </a:r>
          </a:p>
          <a:p>
            <a:pPr marL="344488" indent="-344488">
              <a:buFont typeface="+mj-lt"/>
              <a:buAutoNum type="arabicPeriod"/>
            </a:pPr>
            <a:r>
              <a:rPr lang="en-US"/>
              <a:t>Sumber yang </a:t>
            </a:r>
            <a:r>
              <a:rPr lang="en-US">
                <a:solidFill>
                  <a:srgbClr val="0070C0"/>
                </a:solidFill>
              </a:rPr>
              <a:t>tak terbatas</a:t>
            </a:r>
          </a:p>
          <a:p>
            <a:pPr marL="344488" indent="-344488">
              <a:buFont typeface="+mj-lt"/>
              <a:buAutoNum type="arabicPeriod"/>
            </a:pPr>
            <a:r>
              <a:rPr lang="en-US"/>
              <a:t>Sistem informasi yang </a:t>
            </a:r>
            <a:r>
              <a:rPr lang="en-US">
                <a:solidFill>
                  <a:srgbClr val="0070C0"/>
                </a:solidFill>
              </a:rPr>
              <a:t>selaras dengan prioritas bisnis</a:t>
            </a:r>
          </a:p>
          <a:p>
            <a:pPr marL="344488" indent="-344488">
              <a:buFont typeface="+mj-lt"/>
              <a:buAutoNum type="arabicPeriod"/>
            </a:pPr>
            <a:r>
              <a:rPr lang="en-US"/>
              <a:t>Informasi </a:t>
            </a:r>
            <a:r>
              <a:rPr lang="en-US">
                <a:solidFill>
                  <a:srgbClr val="0070C0"/>
                </a:solidFill>
              </a:rPr>
              <a:t>biaya</a:t>
            </a:r>
          </a:p>
          <a:p>
            <a:pPr marL="344488" indent="-344488">
              <a:buFont typeface="+mj-lt"/>
              <a:buAutoNum type="arabicPeriod"/>
            </a:pPr>
            <a:r>
              <a:rPr lang="en-US"/>
              <a:t>Akses informasi setiap saat dan s</a:t>
            </a:r>
            <a:r>
              <a:rPr lang="en-US">
                <a:solidFill>
                  <a:srgbClr val="0070C0"/>
                </a:solidFill>
              </a:rPr>
              <a:t>epanjang waktu</a:t>
            </a:r>
          </a:p>
          <a:p>
            <a:pPr marL="344488" indent="-344488">
              <a:buFont typeface="+mj-lt"/>
              <a:buAutoNum type="arabicPeriod"/>
            </a:pPr>
            <a:r>
              <a:rPr lang="en-US"/>
              <a:t>Transformasi informasi ke dalam </a:t>
            </a:r>
            <a:r>
              <a:rPr lang="en-US" smtClean="0">
                <a:solidFill>
                  <a:srgbClr val="0070C0"/>
                </a:solidFill>
              </a:rPr>
              <a:t>tindakan</a:t>
            </a:r>
            <a:endParaRPr lang="en-US">
              <a:solidFill>
                <a:srgbClr val="0070C0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mtClean="0"/>
              <a:t>CIO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pPr marL="344488" indent="-344488">
              <a:buFont typeface="+mj-lt"/>
              <a:buAutoNum type="arabicPeriod"/>
            </a:pPr>
            <a:r>
              <a:rPr lang="en-US" smtClean="0">
                <a:solidFill>
                  <a:srgbClr val="0070C0"/>
                </a:solidFill>
              </a:rPr>
              <a:t>Konektifitas</a:t>
            </a:r>
            <a:r>
              <a:rPr lang="en-US" smtClean="0"/>
              <a:t>: </a:t>
            </a:r>
            <a:r>
              <a:rPr lang="en-US"/>
              <a:t>Aplikasi, Data Sumber</a:t>
            </a:r>
          </a:p>
          <a:p>
            <a:pPr marL="344488" indent="-344488">
              <a:buFont typeface="+mj-lt"/>
              <a:buAutoNum type="arabicPeriod"/>
            </a:pPr>
            <a:r>
              <a:rPr lang="en-US">
                <a:solidFill>
                  <a:srgbClr val="0070C0"/>
                </a:solidFill>
              </a:rPr>
              <a:t>Manajemen Sumberdaya</a:t>
            </a:r>
            <a:r>
              <a:rPr lang="en-US"/>
              <a:t> Dinamis</a:t>
            </a:r>
          </a:p>
          <a:p>
            <a:pPr marL="344488" indent="-344488">
              <a:buFont typeface="+mj-lt"/>
              <a:buAutoNum type="arabicPeriod"/>
            </a:pPr>
            <a:r>
              <a:rPr lang="en-US">
                <a:solidFill>
                  <a:srgbClr val="0070C0"/>
                </a:solidFill>
              </a:rPr>
              <a:t>Throughput</a:t>
            </a:r>
            <a:r>
              <a:rPr lang="en-US"/>
              <a:t> (jumlah barang kebutuhan yang diperlukan dalam sistem), dan </a:t>
            </a:r>
            <a:r>
              <a:rPr lang="en-US" smtClean="0">
                <a:solidFill>
                  <a:srgbClr val="0070C0"/>
                </a:solidFill>
              </a:rPr>
              <a:t>kinerja</a:t>
            </a:r>
            <a:endParaRPr lang="en-US">
              <a:solidFill>
                <a:srgbClr val="0070C0"/>
              </a:solidFill>
            </a:endParaRPr>
          </a:p>
          <a:p>
            <a:pPr marL="344488" indent="-344488">
              <a:buFont typeface="+mj-lt"/>
              <a:buAutoNum type="arabicPeriod"/>
            </a:pPr>
            <a:r>
              <a:rPr lang="en-US">
                <a:solidFill>
                  <a:srgbClr val="0070C0"/>
                </a:solidFill>
              </a:rPr>
              <a:t>Total biaya </a:t>
            </a:r>
            <a:r>
              <a:rPr lang="en-US" smtClean="0"/>
              <a:t>kepemilikan BI</a:t>
            </a:r>
            <a:endParaRPr lang="en-US"/>
          </a:p>
          <a:p>
            <a:pPr marL="344488" indent="-344488">
              <a:buFont typeface="+mj-lt"/>
              <a:buAutoNum type="arabicPeriod"/>
            </a:pPr>
            <a:r>
              <a:rPr lang="en-US">
                <a:solidFill>
                  <a:srgbClr val="0070C0"/>
                </a:solidFill>
              </a:rPr>
              <a:t>Ketersediaan</a:t>
            </a:r>
          </a:p>
          <a:p>
            <a:pPr marL="344488" indent="-344488">
              <a:buFont typeface="+mj-lt"/>
              <a:buAutoNum type="arabicPeriod"/>
            </a:pPr>
            <a:r>
              <a:rPr lang="en-US"/>
              <a:t>Mendukung </a:t>
            </a:r>
            <a:r>
              <a:rPr lang="en-US">
                <a:solidFill>
                  <a:srgbClr val="0070C0"/>
                </a:solidFill>
              </a:rPr>
              <a:t>multi-tier</a:t>
            </a:r>
            <a:r>
              <a:rPr lang="en-US"/>
              <a:t>, solusi </a:t>
            </a:r>
            <a:r>
              <a:rPr lang="en-US" smtClean="0">
                <a:solidFill>
                  <a:srgbClr val="0070C0"/>
                </a:solidFill>
              </a:rPr>
              <a:t>multi-vendor</a:t>
            </a:r>
            <a:endParaRPr lang="en-US">
              <a:solidFill>
                <a:srgbClr val="0070C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AER – 2011/2012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Universitas Pembangunan Jaya – SIF_TIF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SIF1213 - </a:t>
            </a:r>
            <a:fld id="{856524A2-1DDE-4CC8-AD9C-EA4094C56FD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99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Information Asset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867400" cy="3733800"/>
          </a:xfrm>
        </p:spPr>
        <p:txBody>
          <a:bodyPr>
            <a:normAutofit fontScale="92500" lnSpcReduction="20000"/>
          </a:bodyPr>
          <a:lstStyle/>
          <a:p>
            <a:r>
              <a:rPr lang="nn-NO" smtClean="0">
                <a:solidFill>
                  <a:srgbClr val="0070C0"/>
                </a:solidFill>
              </a:rPr>
              <a:t>Mengumpulkan</a:t>
            </a:r>
            <a:r>
              <a:rPr lang="nn-NO"/>
              <a:t>, </a:t>
            </a:r>
            <a:r>
              <a:rPr lang="nn-NO">
                <a:solidFill>
                  <a:srgbClr val="0070C0"/>
                </a:solidFill>
              </a:rPr>
              <a:t>menggabungkan</a:t>
            </a:r>
            <a:r>
              <a:rPr lang="nn-NO"/>
              <a:t> dan </a:t>
            </a:r>
            <a:r>
              <a:rPr lang="nn-NO">
                <a:solidFill>
                  <a:srgbClr val="0070C0"/>
                </a:solidFill>
              </a:rPr>
              <a:t>menganalisa </a:t>
            </a:r>
            <a:r>
              <a:rPr lang="nn-NO" smtClean="0">
                <a:solidFill>
                  <a:srgbClr val="0070C0"/>
                </a:solidFill>
              </a:rPr>
              <a:t>data </a:t>
            </a:r>
            <a:r>
              <a:rPr lang="nn-NO" b="1" u="sng" smtClean="0"/>
              <a:t>dengan benar</a:t>
            </a:r>
            <a:r>
              <a:rPr lang="nn-NO" smtClean="0"/>
              <a:t>, membuka peluang untuk </a:t>
            </a:r>
            <a:r>
              <a:rPr lang="nn-NO" smtClean="0">
                <a:solidFill>
                  <a:srgbClr val="0070C0"/>
                </a:solidFill>
              </a:rPr>
              <a:t>menemukan potongan-potongan pengetahuan</a:t>
            </a:r>
            <a:r>
              <a:rPr lang="nn-NO" smtClean="0"/>
              <a:t> yang dapat </a:t>
            </a:r>
            <a:r>
              <a:rPr lang="nn-NO" smtClean="0">
                <a:solidFill>
                  <a:srgbClr val="0070C0"/>
                </a:solidFill>
              </a:rPr>
              <a:t>meningkatkan proses operasional</a:t>
            </a:r>
            <a:r>
              <a:rPr lang="nn-NO" smtClean="0"/>
              <a:t> dan memberikan/menyediakan wawasan yang lebih baik terkait </a:t>
            </a:r>
            <a:r>
              <a:rPr lang="nn-NO" smtClean="0">
                <a:solidFill>
                  <a:srgbClr val="0070C0"/>
                </a:solidFill>
              </a:rPr>
              <a:t>profil dan perilaku pelanggan</a:t>
            </a:r>
            <a:r>
              <a:rPr lang="nn-NO" smtClean="0"/>
              <a:t> 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AER – 2011/2012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Universitas Pembangunan Jaya – SIF_TIF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SIF1213 - </a:t>
            </a:r>
            <a:fld id="{856524A2-1DDE-4CC8-AD9C-EA4094C56FD8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477000" y="2362200"/>
            <a:ext cx="1902524" cy="2895600"/>
          </a:xfrm>
          <a:prstGeom prst="rect">
            <a:avLst/>
          </a:prstGeom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647700" y="5295900"/>
            <a:ext cx="8305800" cy="974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defTabSz="449263" eaLnBrk="0" fontAlgn="base" hangingPunct="0">
              <a:lnSpc>
                <a:spcPct val="5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defTabSz="449263" eaLnBrk="0" fontAlgn="base" hangingPunct="0">
              <a:lnSpc>
                <a:spcPct val="5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defTabSz="449263" eaLnBrk="0" fontAlgn="base" hangingPunct="0">
              <a:lnSpc>
                <a:spcPct val="5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defTabSz="449263" eaLnBrk="0" fontAlgn="base" hangingPunct="0">
              <a:lnSpc>
                <a:spcPct val="5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1125"/>
              </a:spcBef>
              <a:buFont typeface="Arial" panose="020B0604020202020204" pitchFamily="34" charset="0"/>
              <a:buNone/>
            </a:pPr>
            <a:r>
              <a:rPr lang="en-GB" altLang="en-US" sz="1600" i="1">
                <a:latin typeface="Arial" panose="020B0604020202020204" pitchFamily="34" charset="0"/>
              </a:rPr>
              <a:t>“When you follow two separate chains of thought, Watson, you will find some point of intersection which should approximate to the truth.” </a:t>
            </a:r>
          </a:p>
          <a:p>
            <a:pPr>
              <a:lnSpc>
                <a:spcPct val="100000"/>
              </a:lnSpc>
              <a:spcBef>
                <a:spcPts val="1125"/>
              </a:spcBef>
              <a:buFont typeface="Arial" panose="020B0604020202020204" pitchFamily="34" charset="0"/>
              <a:buNone/>
            </a:pPr>
            <a:r>
              <a:rPr lang="en-GB" altLang="en-US" sz="1600" i="1">
                <a:latin typeface="Arial" panose="020B0604020202020204" pitchFamily="34" charset="0"/>
              </a:rPr>
              <a:t>													     - Sherlock </a:t>
            </a:r>
            <a:r>
              <a:rPr lang="en-GB" altLang="en-US" sz="1600" i="1" smtClean="0">
                <a:latin typeface="Arial" panose="020B0604020202020204" pitchFamily="34" charset="0"/>
              </a:rPr>
              <a:t>Holmes -</a:t>
            </a:r>
            <a:endParaRPr lang="en-GB" altLang="en-US" sz="1600" i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16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76" y="1533858"/>
            <a:ext cx="5933047" cy="4814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Pemanfaatan Informasi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1533858"/>
            <a:ext cx="4953000" cy="2123742"/>
          </a:xfrm>
        </p:spPr>
        <p:txBody>
          <a:bodyPr>
            <a:normAutofit/>
          </a:bodyPr>
          <a:lstStyle/>
          <a:p>
            <a:r>
              <a:rPr lang="en-US" sz="2200"/>
              <a:t>Tujuan utama dari </a:t>
            </a:r>
            <a:r>
              <a:rPr lang="en-US" sz="2200">
                <a:solidFill>
                  <a:srgbClr val="0070C0"/>
                </a:solidFill>
              </a:rPr>
              <a:t>pemanfaatan data </a:t>
            </a:r>
            <a:r>
              <a:rPr lang="en-US" sz="2200" smtClean="0">
                <a:solidFill>
                  <a:srgbClr val="0070C0"/>
                </a:solidFill>
              </a:rPr>
              <a:t>berdasarkan </a:t>
            </a:r>
            <a:r>
              <a:rPr lang="en-US" sz="2200">
                <a:solidFill>
                  <a:srgbClr val="0070C0"/>
                </a:solidFill>
              </a:rPr>
              <a:t>pada piramida abstraksi </a:t>
            </a:r>
            <a:r>
              <a:rPr lang="en-US" sz="2200"/>
              <a:t>yang berhubungan dengan cara-cara yang kita mengelola </a:t>
            </a:r>
            <a:r>
              <a:rPr lang="en-US" sz="2200" smtClean="0"/>
              <a:t>informasi.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AER – 2011/2012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Universitas Pembangunan Jaya – SIF_TIF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SIF1213 - </a:t>
            </a:r>
            <a:fld id="{856524A2-1DDE-4CC8-AD9C-EA4094C56FD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334000" y="3048000"/>
            <a:ext cx="35052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/>
              <a:t>Kemampuan untuk memberikan akses ke aset pengetahuan (knowledge) harus dimulai dari </a:t>
            </a:r>
            <a:r>
              <a:rPr lang="en-US" sz="2200">
                <a:solidFill>
                  <a:srgbClr val="0070C0"/>
                </a:solidFill>
              </a:rPr>
              <a:t>pengelolaan secara efektif terhadap arus informasi menjadi sebuah platform intelligence</a:t>
            </a:r>
            <a:r>
              <a:rPr lang="en-US" sz="22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7867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Data = Bahan Bakar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81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mtClean="0"/>
              <a:t>Data harus diperlakukan sebagai </a:t>
            </a:r>
            <a:r>
              <a:rPr lang="en-US" smtClean="0">
                <a:solidFill>
                  <a:srgbClr val="0070C0"/>
                </a:solidFill>
              </a:rPr>
              <a:t>sumber daya strategis</a:t>
            </a:r>
            <a:r>
              <a:rPr lang="en-US" smtClean="0"/>
              <a:t>.</a:t>
            </a:r>
          </a:p>
          <a:p>
            <a:r>
              <a:rPr lang="en-US" smtClean="0"/>
              <a:t>Data merupakan </a:t>
            </a:r>
            <a:r>
              <a:rPr lang="en-US" smtClean="0">
                <a:solidFill>
                  <a:srgbClr val="0070C0"/>
                </a:solidFill>
              </a:rPr>
              <a:t>bahan bakar yang menentukan jalannya otomatisasi operasi bisnis</a:t>
            </a:r>
            <a:r>
              <a:rPr lang="en-US" smtClean="0"/>
              <a:t>.</a:t>
            </a:r>
          </a:p>
          <a:p>
            <a:pPr marL="457200" lvl="1" indent="0">
              <a:buNone/>
            </a:pPr>
            <a:r>
              <a:rPr lang="en-US" smtClean="0"/>
              <a:t>Contoh: </a:t>
            </a:r>
          </a:p>
          <a:p>
            <a:pPr marL="457200" lvl="1" indent="0">
              <a:buNone/>
            </a:pPr>
            <a:r>
              <a:rPr lang="en-US" smtClean="0"/>
              <a:t>Perusahaan menggunakan komputer untuk membantu bisnisnya berjalan.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AER – 2011/2012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Universitas Pembangunan Jaya – SIF_TIF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SIF1213 - </a:t>
            </a:r>
            <a:fld id="{856524A2-1DDE-4CC8-AD9C-EA4094C56FD8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2453481"/>
            <a:ext cx="2831987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84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Informasi Shareable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Nilai suatu informasi </a:t>
            </a:r>
            <a:r>
              <a:rPr lang="en-US" smtClean="0">
                <a:solidFill>
                  <a:srgbClr val="0070C0"/>
                </a:solidFill>
              </a:rPr>
              <a:t>semakin meningkat </a:t>
            </a:r>
            <a:r>
              <a:rPr lang="en-US" smtClean="0"/>
              <a:t>dengan </a:t>
            </a:r>
            <a:r>
              <a:rPr lang="en-US" smtClean="0">
                <a:solidFill>
                  <a:srgbClr val="0070C0"/>
                </a:solidFill>
              </a:rPr>
              <a:t>semakin banyaknya orang yang menggunakannya</a:t>
            </a:r>
            <a:r>
              <a:rPr lang="en-US" smtClean="0"/>
              <a:t>.</a:t>
            </a:r>
            <a:endParaRPr lang="en-US"/>
          </a:p>
          <a:p>
            <a:endParaRPr lang="en-US"/>
          </a:p>
          <a:p>
            <a:r>
              <a:rPr lang="en-US" smtClean="0"/>
              <a:t>Informasi </a:t>
            </a:r>
            <a:r>
              <a:rPr lang="en-US" smtClean="0">
                <a:solidFill>
                  <a:srgbClr val="0070C0"/>
                </a:solidFill>
              </a:rPr>
              <a:t>tidak mengalami degradasi </a:t>
            </a:r>
            <a:r>
              <a:rPr lang="en-US" smtClean="0"/>
              <a:t>meskipun sering dilihat (jumlah yang melihat meningkat).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AER – 2011/2012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Universitas Pembangunan Jaya – SIF_TIF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SIF1213 - </a:t>
            </a:r>
            <a:fld id="{856524A2-1DDE-4CC8-AD9C-EA4094C56FD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182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Pengukuran </a:t>
            </a:r>
            <a:r>
              <a:rPr lang="en-US" smtClean="0"/>
              <a:t>Value (Nilai) </a:t>
            </a:r>
            <a:r>
              <a:rPr lang="en-US" smtClean="0"/>
              <a:t>Informasi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5334000" cy="4800600"/>
          </a:xfrm>
        </p:spPr>
        <p:txBody>
          <a:bodyPr>
            <a:noAutofit/>
          </a:bodyPr>
          <a:lstStyle/>
          <a:p>
            <a:r>
              <a:rPr lang="en-US" sz="2400" smtClean="0">
                <a:solidFill>
                  <a:srgbClr val="0070C0"/>
                </a:solidFill>
              </a:rPr>
              <a:t>Biaya Historis</a:t>
            </a:r>
            <a:r>
              <a:rPr lang="en-US" sz="2400" smtClean="0"/>
              <a:t> (</a:t>
            </a:r>
            <a:r>
              <a:rPr lang="en-US" sz="2400"/>
              <a:t>Historical Cost </a:t>
            </a:r>
            <a:r>
              <a:rPr lang="en-US" sz="2400" smtClean="0"/>
              <a:t>): </a:t>
            </a:r>
            <a:r>
              <a:rPr lang="en-US" sz="2400"/>
              <a:t>berdasarkan apa yang telah dibayar untuk memperoleh atau membuat informasi atau </a:t>
            </a:r>
            <a:r>
              <a:rPr lang="en-US" sz="2400" smtClean="0"/>
              <a:t>banyaknya </a:t>
            </a:r>
            <a:r>
              <a:rPr lang="en-US" sz="2400"/>
              <a:t>biaya untuk mengganti </a:t>
            </a:r>
            <a:r>
              <a:rPr lang="en-US" sz="2400" smtClean="0"/>
              <a:t>informasi.</a:t>
            </a:r>
            <a:endParaRPr lang="en-US" sz="2400"/>
          </a:p>
          <a:p>
            <a:endParaRPr lang="en-US" sz="1000"/>
          </a:p>
          <a:p>
            <a:r>
              <a:rPr lang="en-US" sz="2400">
                <a:solidFill>
                  <a:srgbClr val="0070C0"/>
                </a:solidFill>
              </a:rPr>
              <a:t>Nilai </a:t>
            </a:r>
            <a:r>
              <a:rPr lang="en-US" sz="2400" smtClean="0">
                <a:solidFill>
                  <a:srgbClr val="0070C0"/>
                </a:solidFill>
              </a:rPr>
              <a:t>Pasar</a:t>
            </a:r>
            <a:r>
              <a:rPr lang="en-US" sz="2400" smtClean="0"/>
              <a:t> (Market Value): </a:t>
            </a:r>
            <a:r>
              <a:rPr lang="en-US" sz="2400"/>
              <a:t>berdasarkan </a:t>
            </a:r>
            <a:r>
              <a:rPr lang="en-US" sz="2400" smtClean="0"/>
              <a:t>seberapa besar orang </a:t>
            </a:r>
            <a:r>
              <a:rPr lang="en-US" sz="2400"/>
              <a:t>lain akan bersedia membayar untuk </a:t>
            </a:r>
            <a:r>
              <a:rPr lang="en-US" sz="2400" smtClean="0"/>
              <a:t>informasi.</a:t>
            </a:r>
            <a:endParaRPr lang="en-US" sz="2400"/>
          </a:p>
          <a:p>
            <a:endParaRPr lang="en-US" sz="1000"/>
          </a:p>
          <a:p>
            <a:r>
              <a:rPr lang="en-US" sz="2400">
                <a:solidFill>
                  <a:srgbClr val="0070C0"/>
                </a:solidFill>
              </a:rPr>
              <a:t>Nilai U</a:t>
            </a:r>
            <a:r>
              <a:rPr lang="en-US" sz="2400" smtClean="0">
                <a:solidFill>
                  <a:srgbClr val="0070C0"/>
                </a:solidFill>
              </a:rPr>
              <a:t>tilitas </a:t>
            </a:r>
            <a:r>
              <a:rPr lang="en-US" sz="2400" smtClean="0"/>
              <a:t>(Utility Value): </a:t>
            </a:r>
            <a:r>
              <a:rPr lang="en-US" sz="2400"/>
              <a:t>berdasarkan nilai </a:t>
            </a:r>
            <a:r>
              <a:rPr lang="en-US" sz="2400" smtClean="0"/>
              <a:t>yang diharapkan </a:t>
            </a:r>
            <a:r>
              <a:rPr lang="en-US" sz="2400"/>
              <a:t>akan diperoleh dari </a:t>
            </a:r>
            <a:r>
              <a:rPr lang="en-US" sz="2400" smtClean="0"/>
              <a:t>informasi</a:t>
            </a:r>
            <a:endParaRPr lang="en-US" sz="24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AER – 2011/2012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Universitas Pembangunan Jaya – SIF_TIF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SIF1213 - </a:t>
            </a:r>
            <a:fld id="{856524A2-1DDE-4CC8-AD9C-EA4094C56FD8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4895" y="1574306"/>
            <a:ext cx="2819400" cy="18749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4932" y="4114800"/>
            <a:ext cx="2219325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50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45628</TotalTime>
  <Words>933</Words>
  <Application>Microsoft Office PowerPoint</Application>
  <PresentationFormat>On-screen Show (4:3)</PresentationFormat>
  <Paragraphs>141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Lucida Sans Unicode</vt:lpstr>
      <vt:lpstr>Office Theme</vt:lpstr>
      <vt:lpstr>Business Intelligence</vt:lpstr>
      <vt:lpstr>Tujuan Pertemuan</vt:lpstr>
      <vt:lpstr>Tantangan Business Intelligence</vt:lpstr>
      <vt:lpstr>Kebutuhan Eksekutif Bisnis vs. Fungsi CIO (Chief Information Officer)</vt:lpstr>
      <vt:lpstr>Information Asset</vt:lpstr>
      <vt:lpstr>Pemanfaatan Informasi</vt:lpstr>
      <vt:lpstr>Data = Bahan Bakar</vt:lpstr>
      <vt:lpstr>Informasi Shareable</vt:lpstr>
      <vt:lpstr>Pengukuran Value (Nilai) Informasi</vt:lpstr>
      <vt:lpstr>Value (Nilai) BI</vt:lpstr>
      <vt:lpstr>Meningkatkan Value (Nilai) Melalui Kualitas</vt:lpstr>
      <vt:lpstr>Meningkatkan Value (Nilai) Melalui Penggabungan</vt:lpstr>
      <vt:lpstr>Value (nilai) vs. Volume</vt:lpstr>
      <vt:lpstr>BI Memberikan Nilai Tambah</vt:lpstr>
      <vt:lpstr>The Intelligence Dashboard</vt:lpstr>
      <vt:lpstr>The Intelligence Dashboard</vt:lpstr>
      <vt:lpstr>Kesimpulan terkait BI</vt:lpstr>
      <vt:lpstr>See You Next Session</vt:lpstr>
      <vt:lpstr>Referensi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Bahasa Pemrograman &amp; Struktur Data</dc:title>
  <dc:creator>Augury</dc:creator>
  <cp:lastModifiedBy>Augury El Rayeb</cp:lastModifiedBy>
  <cp:revision>390</cp:revision>
  <dcterms:created xsi:type="dcterms:W3CDTF">2011-08-04T03:20:05Z</dcterms:created>
  <dcterms:modified xsi:type="dcterms:W3CDTF">2015-02-16T14:21:34Z</dcterms:modified>
</cp:coreProperties>
</file>