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09" r:id="rId4"/>
    <p:sldId id="310" r:id="rId5"/>
    <p:sldId id="311" r:id="rId6"/>
    <p:sldId id="312" r:id="rId7"/>
    <p:sldId id="306" r:id="rId8"/>
    <p:sldId id="307" r:id="rId9"/>
    <p:sldId id="308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264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68B9E0-DA3C-47F1-AB49-59308109BBEB}">
          <p14:sldIdLst>
            <p14:sldId id="256"/>
            <p14:sldId id="257"/>
          </p14:sldIdLst>
        </p14:section>
        <p14:section name="Kebutuhan Decision Support" id="{4F2FEE37-4AF6-47D9-91E5-452E222A13B1}">
          <p14:sldIdLst>
            <p14:sldId id="309"/>
            <p14:sldId id="310"/>
            <p14:sldId id="311"/>
            <p14:sldId id="312"/>
          </p14:sldIdLst>
        </p14:section>
        <p14:section name="What is BI" id="{39C48EFF-5B03-4902-AE93-37E78A825244}">
          <p14:sldIdLst>
            <p14:sldId id="306"/>
            <p14:sldId id="307"/>
            <p14:sldId id="308"/>
            <p14:sldId id="313"/>
            <p14:sldId id="314"/>
            <p14:sldId id="315"/>
            <p14:sldId id="316"/>
            <p14:sldId id="317"/>
          </p14:sldIdLst>
        </p14:section>
        <p14:section name="Knowledge Discovery Process" id="{02BD7A5A-0AA6-4986-BF1A-5DFE32F2974C}">
          <p14:sldIdLst>
            <p14:sldId id="318"/>
            <p14:sldId id="319"/>
            <p14:sldId id="320"/>
            <p14:sldId id="321"/>
            <p14:sldId id="26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1562" autoAdjust="0"/>
  </p:normalViewPr>
  <p:slideViewPr>
    <p:cSldViewPr>
      <p:cViewPr>
        <p:scale>
          <a:sx n="60" d="100"/>
          <a:sy n="60" d="100"/>
        </p:scale>
        <p:origin x="10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63D72-4852-41F0-9C12-61756C2DD3B7}" type="doc">
      <dgm:prSet loTypeId="urn:microsoft.com/office/officeart/2005/8/layout/arrow2" loCatId="process" qsTypeId="urn:microsoft.com/office/officeart/2005/8/quickstyle/3d7" qsCatId="3D" csTypeId="urn:microsoft.com/office/officeart/2005/8/colors/colorful2" csCatId="colorful" phldr="1"/>
      <dgm:spPr/>
    </dgm:pt>
    <dgm:pt modelId="{CF43D939-F7D4-4935-962B-5EC0509D6FAF}">
      <dgm:prSet phldrT="[Text]"/>
      <dgm:spPr/>
      <dgm:t>
        <a:bodyPr/>
        <a:lstStyle/>
        <a:p>
          <a:r>
            <a:rPr lang="en-US" smtClean="0"/>
            <a:t>Keputusan</a:t>
          </a:r>
          <a:endParaRPr lang="en-US"/>
        </a:p>
      </dgm:t>
    </dgm:pt>
    <dgm:pt modelId="{5A80E7AB-D626-441E-B120-119FDCB78334}" type="sibTrans" cxnId="{87430993-4137-4608-BE3A-A168DD93CA38}">
      <dgm:prSet/>
      <dgm:spPr/>
      <dgm:t>
        <a:bodyPr/>
        <a:lstStyle/>
        <a:p>
          <a:endParaRPr lang="en-US"/>
        </a:p>
      </dgm:t>
    </dgm:pt>
    <dgm:pt modelId="{459A6E1D-9A5D-4843-AD25-FC3BAF2A8BAC}" type="parTrans" cxnId="{87430993-4137-4608-BE3A-A168DD93CA38}">
      <dgm:prSet/>
      <dgm:spPr/>
      <dgm:t>
        <a:bodyPr/>
        <a:lstStyle/>
        <a:p>
          <a:endParaRPr lang="en-US"/>
        </a:p>
      </dgm:t>
    </dgm:pt>
    <dgm:pt modelId="{FFFAA152-6A33-4AB3-A836-0B558279AC05}">
      <dgm:prSet phldrT="[Text]"/>
      <dgm:spPr/>
      <dgm:t>
        <a:bodyPr/>
        <a:lstStyle/>
        <a:p>
          <a:r>
            <a:rPr lang="en-US" smtClean="0"/>
            <a:t>Informasi</a:t>
          </a:r>
          <a:endParaRPr lang="en-US"/>
        </a:p>
      </dgm:t>
    </dgm:pt>
    <dgm:pt modelId="{7B72CA30-056E-414C-9741-603C9CF1FC7C}" type="sibTrans" cxnId="{E8A849F7-4C51-4B1B-9D54-2BCBDA309362}">
      <dgm:prSet/>
      <dgm:spPr/>
      <dgm:t>
        <a:bodyPr/>
        <a:lstStyle/>
        <a:p>
          <a:endParaRPr lang="en-US"/>
        </a:p>
      </dgm:t>
    </dgm:pt>
    <dgm:pt modelId="{AF7C1A96-2143-4873-80A3-7FDEE6CE087E}" type="parTrans" cxnId="{E8A849F7-4C51-4B1B-9D54-2BCBDA309362}">
      <dgm:prSet/>
      <dgm:spPr/>
      <dgm:t>
        <a:bodyPr/>
        <a:lstStyle/>
        <a:p>
          <a:endParaRPr lang="en-US"/>
        </a:p>
      </dgm:t>
    </dgm:pt>
    <dgm:pt modelId="{C2F58EAF-A42F-4AF1-9EAE-347E2F97CA34}">
      <dgm:prSet phldrT="[Text]"/>
      <dgm:spPr/>
      <dgm:t>
        <a:bodyPr/>
        <a:lstStyle/>
        <a:p>
          <a:r>
            <a:rPr lang="en-US" smtClean="0"/>
            <a:t>Data</a:t>
          </a:r>
          <a:endParaRPr lang="en-US"/>
        </a:p>
      </dgm:t>
    </dgm:pt>
    <dgm:pt modelId="{BCC5DE3B-37C1-4B51-BDAF-6CDD5D1D5B94}" type="parTrans" cxnId="{BB3AF21E-01BF-48B2-A4C5-B6D55FE7E132}">
      <dgm:prSet/>
      <dgm:spPr/>
      <dgm:t>
        <a:bodyPr/>
        <a:lstStyle/>
        <a:p>
          <a:endParaRPr lang="en-US"/>
        </a:p>
      </dgm:t>
    </dgm:pt>
    <dgm:pt modelId="{E0C47574-4263-42E9-85E8-115A860C79C7}" type="sibTrans" cxnId="{BB3AF21E-01BF-48B2-A4C5-B6D55FE7E132}">
      <dgm:prSet/>
      <dgm:spPr/>
      <dgm:t>
        <a:bodyPr/>
        <a:lstStyle/>
        <a:p>
          <a:endParaRPr lang="en-US"/>
        </a:p>
      </dgm:t>
    </dgm:pt>
    <dgm:pt modelId="{6B8458F7-CA0A-44C1-8376-617D146F1BE8}" type="pres">
      <dgm:prSet presAssocID="{F9A63D72-4852-41F0-9C12-61756C2DD3B7}" presName="arrowDiagram" presStyleCnt="0">
        <dgm:presLayoutVars>
          <dgm:chMax val="5"/>
          <dgm:dir/>
          <dgm:resizeHandles val="exact"/>
        </dgm:presLayoutVars>
      </dgm:prSet>
      <dgm:spPr/>
    </dgm:pt>
    <dgm:pt modelId="{18A3F4EC-A0A8-496E-9398-41EF7924C866}" type="pres">
      <dgm:prSet presAssocID="{F9A63D72-4852-41F0-9C12-61756C2DD3B7}" presName="arrow" presStyleLbl="bgShp" presStyleIdx="0" presStyleCnt="1"/>
      <dgm:spPr/>
    </dgm:pt>
    <dgm:pt modelId="{ADD9ACF8-32B7-476B-B42B-8EE419F19E49}" type="pres">
      <dgm:prSet presAssocID="{F9A63D72-4852-41F0-9C12-61756C2DD3B7}" presName="arrowDiagram3" presStyleCnt="0"/>
      <dgm:spPr/>
    </dgm:pt>
    <dgm:pt modelId="{1B4370C2-0BC1-47A4-BCBB-B5162F8E6DE4}" type="pres">
      <dgm:prSet presAssocID="{C2F58EAF-A42F-4AF1-9EAE-347E2F97CA34}" presName="bullet3a" presStyleLbl="node1" presStyleIdx="0" presStyleCnt="3"/>
      <dgm:spPr/>
    </dgm:pt>
    <dgm:pt modelId="{13AF1A6D-1919-45F1-98F5-EDED492BEEBE}" type="pres">
      <dgm:prSet presAssocID="{C2F58EAF-A42F-4AF1-9EAE-347E2F97CA34}" presName="textBox3a" presStyleLbl="revTx" presStyleIdx="0" presStyleCnt="3">
        <dgm:presLayoutVars>
          <dgm:bulletEnabled val="1"/>
        </dgm:presLayoutVars>
      </dgm:prSet>
      <dgm:spPr/>
    </dgm:pt>
    <dgm:pt modelId="{24AEA7B6-1EEB-4A72-9112-3681B6B6C9D5}" type="pres">
      <dgm:prSet presAssocID="{FFFAA152-6A33-4AB3-A836-0B558279AC05}" presName="bullet3b" presStyleLbl="node1" presStyleIdx="1" presStyleCnt="3"/>
      <dgm:spPr/>
    </dgm:pt>
    <dgm:pt modelId="{F875A6E1-0699-4DCB-AA9F-3A50EEB4B23E}" type="pres">
      <dgm:prSet presAssocID="{FFFAA152-6A33-4AB3-A836-0B558279AC05}" presName="textBox3b" presStyleLbl="revTx" presStyleIdx="1" presStyleCnt="3">
        <dgm:presLayoutVars>
          <dgm:bulletEnabled val="1"/>
        </dgm:presLayoutVars>
      </dgm:prSet>
      <dgm:spPr/>
    </dgm:pt>
    <dgm:pt modelId="{59361F9D-D0A7-4BD9-AC02-8E480A2476C7}" type="pres">
      <dgm:prSet presAssocID="{CF43D939-F7D4-4935-962B-5EC0509D6FAF}" presName="bullet3c" presStyleLbl="node1" presStyleIdx="2" presStyleCnt="3"/>
      <dgm:spPr/>
    </dgm:pt>
    <dgm:pt modelId="{35D63741-2770-43FB-A274-26713942325F}" type="pres">
      <dgm:prSet presAssocID="{CF43D939-F7D4-4935-962B-5EC0509D6FAF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4E1F9B7F-6FDD-4598-9A49-85750CE5DDAB}" type="presOf" srcId="{CF43D939-F7D4-4935-962B-5EC0509D6FAF}" destId="{35D63741-2770-43FB-A274-26713942325F}" srcOrd="0" destOrd="0" presId="urn:microsoft.com/office/officeart/2005/8/layout/arrow2"/>
    <dgm:cxn modelId="{87430993-4137-4608-BE3A-A168DD93CA38}" srcId="{F9A63D72-4852-41F0-9C12-61756C2DD3B7}" destId="{CF43D939-F7D4-4935-962B-5EC0509D6FAF}" srcOrd="2" destOrd="0" parTransId="{459A6E1D-9A5D-4843-AD25-FC3BAF2A8BAC}" sibTransId="{5A80E7AB-D626-441E-B120-119FDCB78334}"/>
    <dgm:cxn modelId="{E8A849F7-4C51-4B1B-9D54-2BCBDA309362}" srcId="{F9A63D72-4852-41F0-9C12-61756C2DD3B7}" destId="{FFFAA152-6A33-4AB3-A836-0B558279AC05}" srcOrd="1" destOrd="0" parTransId="{AF7C1A96-2143-4873-80A3-7FDEE6CE087E}" sibTransId="{7B72CA30-056E-414C-9741-603C9CF1FC7C}"/>
    <dgm:cxn modelId="{BB3AF21E-01BF-48B2-A4C5-B6D55FE7E132}" srcId="{F9A63D72-4852-41F0-9C12-61756C2DD3B7}" destId="{C2F58EAF-A42F-4AF1-9EAE-347E2F97CA34}" srcOrd="0" destOrd="0" parTransId="{BCC5DE3B-37C1-4B51-BDAF-6CDD5D1D5B94}" sibTransId="{E0C47574-4263-42E9-85E8-115A860C79C7}"/>
    <dgm:cxn modelId="{B2945D1F-EBF0-4123-A6D3-586E61563FF9}" type="presOf" srcId="{FFFAA152-6A33-4AB3-A836-0B558279AC05}" destId="{F875A6E1-0699-4DCB-AA9F-3A50EEB4B23E}" srcOrd="0" destOrd="0" presId="urn:microsoft.com/office/officeart/2005/8/layout/arrow2"/>
    <dgm:cxn modelId="{03CD6902-C99D-4FDC-8D2C-632EA9835A28}" type="presOf" srcId="{F9A63D72-4852-41F0-9C12-61756C2DD3B7}" destId="{6B8458F7-CA0A-44C1-8376-617D146F1BE8}" srcOrd="0" destOrd="0" presId="urn:microsoft.com/office/officeart/2005/8/layout/arrow2"/>
    <dgm:cxn modelId="{A0AEEF26-708E-47BC-BB9A-5DC88D17C3A6}" type="presOf" srcId="{C2F58EAF-A42F-4AF1-9EAE-347E2F97CA34}" destId="{13AF1A6D-1919-45F1-98F5-EDED492BEEBE}" srcOrd="0" destOrd="0" presId="urn:microsoft.com/office/officeart/2005/8/layout/arrow2"/>
    <dgm:cxn modelId="{1057540C-1083-48BE-9911-2147CAF90013}" type="presParOf" srcId="{6B8458F7-CA0A-44C1-8376-617D146F1BE8}" destId="{18A3F4EC-A0A8-496E-9398-41EF7924C866}" srcOrd="0" destOrd="0" presId="urn:microsoft.com/office/officeart/2005/8/layout/arrow2"/>
    <dgm:cxn modelId="{00B1574C-406C-4C9F-99CC-B6485DC5ADBC}" type="presParOf" srcId="{6B8458F7-CA0A-44C1-8376-617D146F1BE8}" destId="{ADD9ACF8-32B7-476B-B42B-8EE419F19E49}" srcOrd="1" destOrd="0" presId="urn:microsoft.com/office/officeart/2005/8/layout/arrow2"/>
    <dgm:cxn modelId="{AC43CBB8-D761-49DC-8C38-E028D0553C9A}" type="presParOf" srcId="{ADD9ACF8-32B7-476B-B42B-8EE419F19E49}" destId="{1B4370C2-0BC1-47A4-BCBB-B5162F8E6DE4}" srcOrd="0" destOrd="0" presId="urn:microsoft.com/office/officeart/2005/8/layout/arrow2"/>
    <dgm:cxn modelId="{0F18D0D3-F452-4409-B499-37D3DD4DE820}" type="presParOf" srcId="{ADD9ACF8-32B7-476B-B42B-8EE419F19E49}" destId="{13AF1A6D-1919-45F1-98F5-EDED492BEEBE}" srcOrd="1" destOrd="0" presId="urn:microsoft.com/office/officeart/2005/8/layout/arrow2"/>
    <dgm:cxn modelId="{92F559A8-551F-4DD5-B01B-67E57B4AE68D}" type="presParOf" srcId="{ADD9ACF8-32B7-476B-B42B-8EE419F19E49}" destId="{24AEA7B6-1EEB-4A72-9112-3681B6B6C9D5}" srcOrd="2" destOrd="0" presId="urn:microsoft.com/office/officeart/2005/8/layout/arrow2"/>
    <dgm:cxn modelId="{C95A8AF8-DB43-4D9C-8941-BDB774D6791A}" type="presParOf" srcId="{ADD9ACF8-32B7-476B-B42B-8EE419F19E49}" destId="{F875A6E1-0699-4DCB-AA9F-3A50EEB4B23E}" srcOrd="3" destOrd="0" presId="urn:microsoft.com/office/officeart/2005/8/layout/arrow2"/>
    <dgm:cxn modelId="{0DE5662B-436F-4E53-9AB5-25043874FB2D}" type="presParOf" srcId="{ADD9ACF8-32B7-476B-B42B-8EE419F19E49}" destId="{59361F9D-D0A7-4BD9-AC02-8E480A2476C7}" srcOrd="4" destOrd="0" presId="urn:microsoft.com/office/officeart/2005/8/layout/arrow2"/>
    <dgm:cxn modelId="{E7976BC0-7135-4B18-9316-4A1D975E175E}" type="presParOf" srcId="{ADD9ACF8-32B7-476B-B42B-8EE419F19E49}" destId="{35D63741-2770-43FB-A274-26713942325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A47C2-A912-48C0-A880-59DCA11FD53A}" type="doc">
      <dgm:prSet loTypeId="urn:microsoft.com/office/officeart/2005/8/layout/vProcess5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5CB5C3E-A3E9-44AE-9795-2C27130E7512}">
      <dgm:prSet phldrT="[Text]"/>
      <dgm:spPr/>
      <dgm:t>
        <a:bodyPr/>
        <a:lstStyle/>
        <a:p>
          <a:pPr algn="ctr"/>
          <a:r>
            <a: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Information</a:t>
          </a:r>
          <a:endParaRPr lang="en-US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E776FF-DA98-49C6-A3A6-8C20FA3DCA28}" type="parTrans" cxnId="{5D7E9F56-5634-44CA-946B-2FAD5135E5E0}">
      <dgm:prSet/>
      <dgm:spPr/>
      <dgm:t>
        <a:bodyPr/>
        <a:lstStyle/>
        <a:p>
          <a:endParaRPr lang="en-US"/>
        </a:p>
      </dgm:t>
    </dgm:pt>
    <dgm:pt modelId="{5FCB4523-25F7-44EF-AE2E-31169DC420B0}" type="sibTrans" cxnId="{5D7E9F56-5634-44CA-946B-2FAD5135E5E0}">
      <dgm:prSet/>
      <dgm:spPr/>
      <dgm:t>
        <a:bodyPr/>
        <a:lstStyle/>
        <a:p>
          <a:endParaRPr lang="en-US"/>
        </a:p>
      </dgm:t>
    </dgm:pt>
    <dgm:pt modelId="{650158FE-8E01-40A2-B4A7-E3E74480ADAD}">
      <dgm:prSet phldrT="[Text]"/>
      <dgm:spPr/>
      <dgm:t>
        <a:bodyPr/>
        <a:lstStyle/>
        <a:p>
          <a:pPr marL="288925" indent="0" algn="ctr" defTabSz="1371600"/>
          <a:r>
            <a: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Analysis</a:t>
          </a:r>
          <a:endParaRPr lang="en-US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FDB84C-0930-4ECD-ACC0-C977D30A681F}" type="parTrans" cxnId="{A2BF4347-9955-4372-83ED-4140AB11925E}">
      <dgm:prSet/>
      <dgm:spPr/>
      <dgm:t>
        <a:bodyPr/>
        <a:lstStyle/>
        <a:p>
          <a:endParaRPr lang="en-US"/>
        </a:p>
      </dgm:t>
    </dgm:pt>
    <dgm:pt modelId="{E1F3FA7F-792D-430C-90B6-3E8363641D2A}" type="sibTrans" cxnId="{A2BF4347-9955-4372-83ED-4140AB11925E}">
      <dgm:prSet/>
      <dgm:spPr/>
      <dgm:t>
        <a:bodyPr/>
        <a:lstStyle/>
        <a:p>
          <a:endParaRPr lang="en-US"/>
        </a:p>
      </dgm:t>
    </dgm:pt>
    <dgm:pt modelId="{3C6FA20E-F911-4F37-83F5-78993E57EC72}">
      <dgm:prSet phldrT="[Text]"/>
      <dgm:spPr/>
      <dgm:t>
        <a:bodyPr/>
        <a:lstStyle/>
        <a:p>
          <a:pPr marL="60325" indent="0" algn="ctr" defTabSz="1371600"/>
          <a:r>
            <a: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Decisions</a:t>
          </a:r>
          <a:endParaRPr lang="en-US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4200DB-8DDD-46B8-97FB-1225BE464333}" type="parTrans" cxnId="{28FD960B-82AF-4172-8963-C9F15E82299E}">
      <dgm:prSet/>
      <dgm:spPr/>
      <dgm:t>
        <a:bodyPr/>
        <a:lstStyle/>
        <a:p>
          <a:endParaRPr lang="en-US"/>
        </a:p>
      </dgm:t>
    </dgm:pt>
    <dgm:pt modelId="{28EE76DA-1309-44E1-926E-E5F42F489F73}" type="sibTrans" cxnId="{28FD960B-82AF-4172-8963-C9F15E82299E}">
      <dgm:prSet/>
      <dgm:spPr/>
      <dgm:t>
        <a:bodyPr/>
        <a:lstStyle/>
        <a:p>
          <a:endParaRPr lang="en-US"/>
        </a:p>
      </dgm:t>
    </dgm:pt>
    <dgm:pt modelId="{9A6F6703-7460-4A98-9734-B939A6832146}">
      <dgm:prSet phldrT="[Text]"/>
      <dgm:spPr/>
      <dgm:t>
        <a:bodyPr/>
        <a:lstStyle/>
        <a:p>
          <a:pPr algn="ctr"/>
          <a:r>
            <a: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the Context Core of Business Processes</a:t>
          </a:r>
          <a:endParaRPr lang="en-US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06EC55-E64C-457E-8285-F8F68C67E142}" type="parTrans" cxnId="{0A92C4D4-D6B7-4672-A5F5-020CCA49FC9F}">
      <dgm:prSet/>
      <dgm:spPr/>
      <dgm:t>
        <a:bodyPr/>
        <a:lstStyle/>
        <a:p>
          <a:endParaRPr lang="en-US"/>
        </a:p>
      </dgm:t>
    </dgm:pt>
    <dgm:pt modelId="{68246B1F-B387-4E6A-AB6F-9AE0EC46FF73}" type="sibTrans" cxnId="{0A92C4D4-D6B7-4672-A5F5-020CCA49FC9F}">
      <dgm:prSet/>
      <dgm:spPr/>
      <dgm:t>
        <a:bodyPr/>
        <a:lstStyle/>
        <a:p>
          <a:endParaRPr lang="en-US"/>
        </a:p>
      </dgm:t>
    </dgm:pt>
    <dgm:pt modelId="{F3EFE1B7-2911-473D-8A28-26DE9A896391}" type="pres">
      <dgm:prSet presAssocID="{A2CA47C2-A912-48C0-A880-59DCA11FD53A}" presName="outerComposite" presStyleCnt="0">
        <dgm:presLayoutVars>
          <dgm:chMax val="5"/>
          <dgm:dir/>
          <dgm:resizeHandles val="exact"/>
        </dgm:presLayoutVars>
      </dgm:prSet>
      <dgm:spPr/>
    </dgm:pt>
    <dgm:pt modelId="{E417C685-33ED-44BD-80AE-1A897AA38F11}" type="pres">
      <dgm:prSet presAssocID="{A2CA47C2-A912-48C0-A880-59DCA11FD53A}" presName="dummyMaxCanvas" presStyleCnt="0">
        <dgm:presLayoutVars/>
      </dgm:prSet>
      <dgm:spPr/>
    </dgm:pt>
    <dgm:pt modelId="{A1C796D9-E487-4D12-B33C-39FA45E3065E}" type="pres">
      <dgm:prSet presAssocID="{A2CA47C2-A912-48C0-A880-59DCA11FD53A}" presName="FourNodes_1" presStyleLbl="node1" presStyleIdx="0" presStyleCnt="4" custScaleX="27315" custLinFactNeighborX="-27778" custLinFactNeighborY="0">
        <dgm:presLayoutVars>
          <dgm:bulletEnabled val="1"/>
        </dgm:presLayoutVars>
      </dgm:prSet>
      <dgm:spPr/>
    </dgm:pt>
    <dgm:pt modelId="{CD457553-BE62-4306-A67E-6D06A53A8FEF}" type="pres">
      <dgm:prSet presAssocID="{A2CA47C2-A912-48C0-A880-59DCA11FD53A}" presName="FourNodes_2" presStyleLbl="node1" presStyleIdx="1" presStyleCnt="4" custScaleX="27314" custLinFactY="-18182" custLinFactNeighborX="1130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FAEA3F-6F4B-444F-BE21-558130A7535D}" type="pres">
      <dgm:prSet presAssocID="{A2CA47C2-A912-48C0-A880-59DCA11FD53A}" presName="FourNodes_3" presStyleLbl="node1" presStyleIdx="2" presStyleCnt="4" custScaleX="26472" custLinFactY="-100000" custLinFactNeighborX="48926" custLinFactNeighborY="-136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2954F-01D5-4F32-94A6-597CBFA946A2}" type="pres">
      <dgm:prSet presAssocID="{A2CA47C2-A912-48C0-A880-59DCA11FD53A}" presName="FourNodes_4" presStyleLbl="node1" presStyleIdx="3" presStyleCnt="4" custScaleX="125000" custScaleY="60257" custLinFactY="-100000" custLinFactNeighborX="-6250" custLinFactNeighborY="-1407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50BF9-634A-41B2-8DD5-30466B77F668}" type="pres">
      <dgm:prSet presAssocID="{A2CA47C2-A912-48C0-A880-59DCA11FD53A}" presName="FourConn_1-2" presStyleLbl="fgAccFollowNode1" presStyleIdx="0" presStyleCnt="3" custScaleX="49142" custScaleY="49141" custLinFactX="-644597" custLinFactNeighborX="-700000" custLinFactNeighborY="712">
        <dgm:presLayoutVars>
          <dgm:bulletEnabled val="1"/>
        </dgm:presLayoutVars>
      </dgm:prSet>
      <dgm:spPr/>
    </dgm:pt>
    <dgm:pt modelId="{A70569F8-2DDC-4893-8657-9AF20F65F1F9}" type="pres">
      <dgm:prSet presAssocID="{A2CA47C2-A912-48C0-A880-59DCA11FD53A}" presName="FourConn_2-3" presStyleLbl="fgAccFollowNode1" presStyleIdx="1" presStyleCnt="3" custScaleX="52575" custScaleY="49142" custLinFactX="-300000" custLinFactY="-81106" custLinFactNeighborX="-348434" custLinFactNeighborY="-100000">
        <dgm:presLayoutVars>
          <dgm:bulletEnabled val="1"/>
        </dgm:presLayoutVars>
      </dgm:prSet>
      <dgm:spPr/>
    </dgm:pt>
    <dgm:pt modelId="{273A9A05-3390-4AC8-8D3C-5F7F3C4A9978}" type="pres">
      <dgm:prSet presAssocID="{A2CA47C2-A912-48C0-A880-59DCA11FD53A}" presName="FourConn_3-4" presStyleLbl="fgAccFollowNode1" presStyleIdx="2" presStyleCnt="3" custScaleX="52575" custScaleY="49142" custLinFactY="-161207" custLinFactNeighborX="33516" custLinFactNeighborY="-200000">
        <dgm:presLayoutVars>
          <dgm:bulletEnabled val="1"/>
        </dgm:presLayoutVars>
      </dgm:prSet>
      <dgm:spPr/>
    </dgm:pt>
    <dgm:pt modelId="{48610440-A243-42E3-BE2F-4879BD8D5D39}" type="pres">
      <dgm:prSet presAssocID="{A2CA47C2-A912-48C0-A880-59DCA11FD53A}" presName="FourNodes_1_text" presStyleLbl="node1" presStyleIdx="3" presStyleCnt="4">
        <dgm:presLayoutVars>
          <dgm:bulletEnabled val="1"/>
        </dgm:presLayoutVars>
      </dgm:prSet>
      <dgm:spPr/>
    </dgm:pt>
    <dgm:pt modelId="{3F38D4D3-4C33-4302-9E77-CCC7C3DE0910}" type="pres">
      <dgm:prSet presAssocID="{A2CA47C2-A912-48C0-A880-59DCA11FD53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B1E27-248E-4EDF-BD3B-ACD8DB79CB16}" type="pres">
      <dgm:prSet presAssocID="{A2CA47C2-A912-48C0-A880-59DCA11FD53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2C11D-86F6-4B9C-BA24-F18F49DA096E}" type="pres">
      <dgm:prSet presAssocID="{A2CA47C2-A912-48C0-A880-59DCA11FD53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8DA5D-C582-49CB-A798-069534012667}" type="presOf" srcId="{E1F3FA7F-792D-430C-90B6-3E8363641D2A}" destId="{A70569F8-2DDC-4893-8657-9AF20F65F1F9}" srcOrd="0" destOrd="0" presId="urn:microsoft.com/office/officeart/2005/8/layout/vProcess5"/>
    <dgm:cxn modelId="{E13736F3-998F-493B-970C-A7AD1BE19BEC}" type="presOf" srcId="{55CB5C3E-A3E9-44AE-9795-2C27130E7512}" destId="{A1C796D9-E487-4D12-B33C-39FA45E3065E}" srcOrd="0" destOrd="0" presId="urn:microsoft.com/office/officeart/2005/8/layout/vProcess5"/>
    <dgm:cxn modelId="{30D81D64-EA53-4515-98F5-4E8A54546CB1}" type="presOf" srcId="{28EE76DA-1309-44E1-926E-E5F42F489F73}" destId="{273A9A05-3390-4AC8-8D3C-5F7F3C4A9978}" srcOrd="0" destOrd="0" presId="urn:microsoft.com/office/officeart/2005/8/layout/vProcess5"/>
    <dgm:cxn modelId="{3A49FF5A-3195-4F7C-B690-C0BC87506DDE}" type="presOf" srcId="{650158FE-8E01-40A2-B4A7-E3E74480ADAD}" destId="{3F38D4D3-4C33-4302-9E77-CCC7C3DE0910}" srcOrd="1" destOrd="0" presId="urn:microsoft.com/office/officeart/2005/8/layout/vProcess5"/>
    <dgm:cxn modelId="{71E9B941-02F6-487A-90EF-D4E363F5AD8C}" type="presOf" srcId="{5FCB4523-25F7-44EF-AE2E-31169DC420B0}" destId="{56D50BF9-634A-41B2-8DD5-30466B77F668}" srcOrd="0" destOrd="0" presId="urn:microsoft.com/office/officeart/2005/8/layout/vProcess5"/>
    <dgm:cxn modelId="{C0838CE3-D4FD-48C7-9DC8-4DCE76F89BB0}" type="presOf" srcId="{A2CA47C2-A912-48C0-A880-59DCA11FD53A}" destId="{F3EFE1B7-2911-473D-8A28-26DE9A896391}" srcOrd="0" destOrd="0" presId="urn:microsoft.com/office/officeart/2005/8/layout/vProcess5"/>
    <dgm:cxn modelId="{A2BF4347-9955-4372-83ED-4140AB11925E}" srcId="{A2CA47C2-A912-48C0-A880-59DCA11FD53A}" destId="{650158FE-8E01-40A2-B4A7-E3E74480ADAD}" srcOrd="1" destOrd="0" parTransId="{0CFDB84C-0930-4ECD-ACC0-C977D30A681F}" sibTransId="{E1F3FA7F-792D-430C-90B6-3E8363641D2A}"/>
    <dgm:cxn modelId="{CE2FBF17-BD3F-4787-8C15-DAB3E7653B93}" type="presOf" srcId="{3C6FA20E-F911-4F37-83F5-78993E57EC72}" destId="{D8FAEA3F-6F4B-444F-BE21-558130A7535D}" srcOrd="0" destOrd="0" presId="urn:microsoft.com/office/officeart/2005/8/layout/vProcess5"/>
    <dgm:cxn modelId="{8BEA7BB9-A50C-456B-BA21-B4823BC0D395}" type="presOf" srcId="{650158FE-8E01-40A2-B4A7-E3E74480ADAD}" destId="{CD457553-BE62-4306-A67E-6D06A53A8FEF}" srcOrd="0" destOrd="0" presId="urn:microsoft.com/office/officeart/2005/8/layout/vProcess5"/>
    <dgm:cxn modelId="{5D7E9F56-5634-44CA-946B-2FAD5135E5E0}" srcId="{A2CA47C2-A912-48C0-A880-59DCA11FD53A}" destId="{55CB5C3E-A3E9-44AE-9795-2C27130E7512}" srcOrd="0" destOrd="0" parTransId="{90E776FF-DA98-49C6-A3A6-8C20FA3DCA28}" sibTransId="{5FCB4523-25F7-44EF-AE2E-31169DC420B0}"/>
    <dgm:cxn modelId="{28FD960B-82AF-4172-8963-C9F15E82299E}" srcId="{A2CA47C2-A912-48C0-A880-59DCA11FD53A}" destId="{3C6FA20E-F911-4F37-83F5-78993E57EC72}" srcOrd="2" destOrd="0" parTransId="{514200DB-8DDD-46B8-97FB-1225BE464333}" sibTransId="{28EE76DA-1309-44E1-926E-E5F42F489F73}"/>
    <dgm:cxn modelId="{5636097E-8782-4B6E-AE12-E40CAA7CA7D1}" type="presOf" srcId="{9A6F6703-7460-4A98-9734-B939A6832146}" destId="{71C2C11D-86F6-4B9C-BA24-F18F49DA096E}" srcOrd="1" destOrd="0" presId="urn:microsoft.com/office/officeart/2005/8/layout/vProcess5"/>
    <dgm:cxn modelId="{89BBCC8F-7A21-4028-AF13-886D71CC6A52}" type="presOf" srcId="{9A6F6703-7460-4A98-9734-B939A6832146}" destId="{CB82954F-01D5-4F32-94A6-597CBFA946A2}" srcOrd="0" destOrd="0" presId="urn:microsoft.com/office/officeart/2005/8/layout/vProcess5"/>
    <dgm:cxn modelId="{83A84B6C-A92A-4A4A-9066-F56C11D8B13A}" type="presOf" srcId="{55CB5C3E-A3E9-44AE-9795-2C27130E7512}" destId="{48610440-A243-42E3-BE2F-4879BD8D5D39}" srcOrd="1" destOrd="0" presId="urn:microsoft.com/office/officeart/2005/8/layout/vProcess5"/>
    <dgm:cxn modelId="{F7BF8933-79F4-4737-87C3-40FFF020BD68}" type="presOf" srcId="{3C6FA20E-F911-4F37-83F5-78993E57EC72}" destId="{4D6B1E27-248E-4EDF-BD3B-ACD8DB79CB16}" srcOrd="1" destOrd="0" presId="urn:microsoft.com/office/officeart/2005/8/layout/vProcess5"/>
    <dgm:cxn modelId="{0A92C4D4-D6B7-4672-A5F5-020CCA49FC9F}" srcId="{A2CA47C2-A912-48C0-A880-59DCA11FD53A}" destId="{9A6F6703-7460-4A98-9734-B939A6832146}" srcOrd="3" destOrd="0" parTransId="{7106EC55-E64C-457E-8285-F8F68C67E142}" sibTransId="{68246B1F-B387-4E6A-AB6F-9AE0EC46FF73}"/>
    <dgm:cxn modelId="{D4DA0F80-C58C-48D4-A10F-BC18B287A7B4}" type="presParOf" srcId="{F3EFE1B7-2911-473D-8A28-26DE9A896391}" destId="{E417C685-33ED-44BD-80AE-1A897AA38F11}" srcOrd="0" destOrd="0" presId="urn:microsoft.com/office/officeart/2005/8/layout/vProcess5"/>
    <dgm:cxn modelId="{4103B3AB-0DF3-44F1-99EE-613F0068F9E8}" type="presParOf" srcId="{F3EFE1B7-2911-473D-8A28-26DE9A896391}" destId="{A1C796D9-E487-4D12-B33C-39FA45E3065E}" srcOrd="1" destOrd="0" presId="urn:microsoft.com/office/officeart/2005/8/layout/vProcess5"/>
    <dgm:cxn modelId="{C374E7A4-C2E0-4700-9E05-1B7784C8AAE8}" type="presParOf" srcId="{F3EFE1B7-2911-473D-8A28-26DE9A896391}" destId="{CD457553-BE62-4306-A67E-6D06A53A8FEF}" srcOrd="2" destOrd="0" presId="urn:microsoft.com/office/officeart/2005/8/layout/vProcess5"/>
    <dgm:cxn modelId="{1877E816-C80B-4483-AEAB-EFFF23ACE0B4}" type="presParOf" srcId="{F3EFE1B7-2911-473D-8A28-26DE9A896391}" destId="{D8FAEA3F-6F4B-444F-BE21-558130A7535D}" srcOrd="3" destOrd="0" presId="urn:microsoft.com/office/officeart/2005/8/layout/vProcess5"/>
    <dgm:cxn modelId="{76B2CE6A-E3C8-43C5-B88C-C66CA3ECF107}" type="presParOf" srcId="{F3EFE1B7-2911-473D-8A28-26DE9A896391}" destId="{CB82954F-01D5-4F32-94A6-597CBFA946A2}" srcOrd="4" destOrd="0" presId="urn:microsoft.com/office/officeart/2005/8/layout/vProcess5"/>
    <dgm:cxn modelId="{AA1AE38B-A98A-474C-8EC0-10E40DD7C529}" type="presParOf" srcId="{F3EFE1B7-2911-473D-8A28-26DE9A896391}" destId="{56D50BF9-634A-41B2-8DD5-30466B77F668}" srcOrd="5" destOrd="0" presId="urn:microsoft.com/office/officeart/2005/8/layout/vProcess5"/>
    <dgm:cxn modelId="{E3666369-3662-4CB2-9C8C-CE63A73D92C5}" type="presParOf" srcId="{F3EFE1B7-2911-473D-8A28-26DE9A896391}" destId="{A70569F8-2DDC-4893-8657-9AF20F65F1F9}" srcOrd="6" destOrd="0" presId="urn:microsoft.com/office/officeart/2005/8/layout/vProcess5"/>
    <dgm:cxn modelId="{A4C41478-E83B-494F-A5BB-233B22CB67F9}" type="presParOf" srcId="{F3EFE1B7-2911-473D-8A28-26DE9A896391}" destId="{273A9A05-3390-4AC8-8D3C-5F7F3C4A9978}" srcOrd="7" destOrd="0" presId="urn:microsoft.com/office/officeart/2005/8/layout/vProcess5"/>
    <dgm:cxn modelId="{70021869-8791-4376-9E2A-E0CBF00EA514}" type="presParOf" srcId="{F3EFE1B7-2911-473D-8A28-26DE9A896391}" destId="{48610440-A243-42E3-BE2F-4879BD8D5D39}" srcOrd="8" destOrd="0" presId="urn:microsoft.com/office/officeart/2005/8/layout/vProcess5"/>
    <dgm:cxn modelId="{98E9EE90-B119-4D3F-ACCA-0239CA94F57A}" type="presParOf" srcId="{F3EFE1B7-2911-473D-8A28-26DE9A896391}" destId="{3F38D4D3-4C33-4302-9E77-CCC7C3DE0910}" srcOrd="9" destOrd="0" presId="urn:microsoft.com/office/officeart/2005/8/layout/vProcess5"/>
    <dgm:cxn modelId="{12F90BB2-5781-4F28-8288-5D918D0C9662}" type="presParOf" srcId="{F3EFE1B7-2911-473D-8A28-26DE9A896391}" destId="{4D6B1E27-248E-4EDF-BD3B-ACD8DB79CB16}" srcOrd="10" destOrd="0" presId="urn:microsoft.com/office/officeart/2005/8/layout/vProcess5"/>
    <dgm:cxn modelId="{281C9CF0-E454-48F7-9A96-73E28E270D34}" type="presParOf" srcId="{F3EFE1B7-2911-473D-8A28-26DE9A896391}" destId="{71C2C11D-86F6-4B9C-BA24-F18F49DA096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15D823-0D09-46EE-9842-9BB83E76105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C5221F-8860-4F48-98FE-C1BE1D73DACE}">
      <dgm:prSet phldrT="[Text]"/>
      <dgm:spPr/>
      <dgm:t>
        <a:bodyPr/>
        <a:lstStyle/>
        <a:p>
          <a:r>
            <a:rPr lang="en-US" smtClean="0"/>
            <a:t>Data</a:t>
          </a:r>
          <a:endParaRPr lang="en-US"/>
        </a:p>
      </dgm:t>
    </dgm:pt>
    <dgm:pt modelId="{DD8FC3C4-FD7B-4D7F-8E14-A353DA0E884A}" type="parTrans" cxnId="{FB572730-6038-4E49-B6C4-66EBF14D1F78}">
      <dgm:prSet/>
      <dgm:spPr/>
      <dgm:t>
        <a:bodyPr/>
        <a:lstStyle/>
        <a:p>
          <a:endParaRPr lang="en-US"/>
        </a:p>
      </dgm:t>
    </dgm:pt>
    <dgm:pt modelId="{0C5893CD-226B-4C6C-A1A0-34EDC4A0203D}" type="sibTrans" cxnId="{FB572730-6038-4E49-B6C4-66EBF14D1F78}">
      <dgm:prSet/>
      <dgm:spPr/>
      <dgm:t>
        <a:bodyPr/>
        <a:lstStyle/>
        <a:p>
          <a:endParaRPr lang="en-US"/>
        </a:p>
      </dgm:t>
    </dgm:pt>
    <dgm:pt modelId="{EEA01B87-DB4D-4A4B-97DE-23F95891E9F6}">
      <dgm:prSet phldrT="[Text]"/>
      <dgm:spPr/>
      <dgm:t>
        <a:bodyPr/>
        <a:lstStyle/>
        <a:p>
          <a:r>
            <a:rPr lang="en-US" smtClean="0"/>
            <a:t>Fakta</a:t>
          </a:r>
          <a:endParaRPr lang="en-US"/>
        </a:p>
      </dgm:t>
    </dgm:pt>
    <dgm:pt modelId="{67458BC2-31DC-4303-801A-F755E83F6982}" type="parTrans" cxnId="{25CCA113-D763-4AE8-921A-24FD976710C5}">
      <dgm:prSet/>
      <dgm:spPr/>
      <dgm:t>
        <a:bodyPr/>
        <a:lstStyle/>
        <a:p>
          <a:endParaRPr lang="en-US"/>
        </a:p>
      </dgm:t>
    </dgm:pt>
    <dgm:pt modelId="{A936265D-89F0-425C-BD63-DA489FFC3411}" type="sibTrans" cxnId="{25CCA113-D763-4AE8-921A-24FD976710C5}">
      <dgm:prSet/>
      <dgm:spPr/>
      <dgm:t>
        <a:bodyPr/>
        <a:lstStyle/>
        <a:p>
          <a:endParaRPr lang="en-US"/>
        </a:p>
      </dgm:t>
    </dgm:pt>
    <dgm:pt modelId="{50159D44-7882-4C35-9B6F-114AF14FDD03}">
      <dgm:prSet phldrT="[Text]"/>
      <dgm:spPr/>
      <dgm:t>
        <a:bodyPr/>
        <a:lstStyle/>
        <a:p>
          <a:r>
            <a:rPr lang="en-US" smtClean="0"/>
            <a:t>Database</a:t>
          </a:r>
          <a:endParaRPr lang="en-US"/>
        </a:p>
      </dgm:t>
    </dgm:pt>
    <dgm:pt modelId="{6591B241-7871-4784-986E-6AE50A5125C1}" type="parTrans" cxnId="{5AAB300A-E5A5-4696-99D2-71B0DC24154B}">
      <dgm:prSet/>
      <dgm:spPr/>
      <dgm:t>
        <a:bodyPr/>
        <a:lstStyle/>
        <a:p>
          <a:endParaRPr lang="en-US"/>
        </a:p>
      </dgm:t>
    </dgm:pt>
    <dgm:pt modelId="{EA8EBF06-340D-4B6A-B4DB-BB0420341EA9}" type="sibTrans" cxnId="{5AAB300A-E5A5-4696-99D2-71B0DC24154B}">
      <dgm:prSet/>
      <dgm:spPr/>
      <dgm:t>
        <a:bodyPr/>
        <a:lstStyle/>
        <a:p>
          <a:endParaRPr lang="en-US"/>
        </a:p>
      </dgm:t>
    </dgm:pt>
    <dgm:pt modelId="{ADCFEBFD-4E58-4ABE-A898-85679D23E77D}">
      <dgm:prSet phldrT="[Text]"/>
      <dgm:spPr/>
      <dgm:t>
        <a:bodyPr/>
        <a:lstStyle/>
        <a:p>
          <a:r>
            <a:rPr lang="en-US" smtClean="0"/>
            <a:t>Relational Data</a:t>
          </a:r>
          <a:endParaRPr lang="en-US"/>
        </a:p>
      </dgm:t>
    </dgm:pt>
    <dgm:pt modelId="{2053B918-83E0-4D8A-AF08-0BC570F51864}" type="parTrans" cxnId="{90CD9DDB-CAC5-4AE8-90FA-7F28DA596936}">
      <dgm:prSet/>
      <dgm:spPr/>
      <dgm:t>
        <a:bodyPr/>
        <a:lstStyle/>
        <a:p>
          <a:endParaRPr lang="en-US"/>
        </a:p>
      </dgm:t>
    </dgm:pt>
    <dgm:pt modelId="{E87D154A-1035-4E55-99DE-0EF13FE467D8}" type="sibTrans" cxnId="{90CD9DDB-CAC5-4AE8-90FA-7F28DA596936}">
      <dgm:prSet/>
      <dgm:spPr/>
      <dgm:t>
        <a:bodyPr/>
        <a:lstStyle/>
        <a:p>
          <a:endParaRPr lang="en-US"/>
        </a:p>
      </dgm:t>
    </dgm:pt>
    <dgm:pt modelId="{4180420C-C533-4927-8E46-7BB7CD700834}">
      <dgm:prSet phldrT="[Text]"/>
      <dgm:spPr/>
      <dgm:t>
        <a:bodyPr/>
        <a:lstStyle/>
        <a:p>
          <a:r>
            <a:rPr lang="en-US" smtClean="0"/>
            <a:t>Data Warehouse</a:t>
          </a:r>
          <a:endParaRPr lang="en-US"/>
        </a:p>
      </dgm:t>
    </dgm:pt>
    <dgm:pt modelId="{40F5ED10-4B92-4DB0-A675-18C8C9125639}" type="parTrans" cxnId="{7F1B8E23-9C82-41B1-8570-FF1050A8140E}">
      <dgm:prSet/>
      <dgm:spPr/>
      <dgm:t>
        <a:bodyPr/>
        <a:lstStyle/>
        <a:p>
          <a:endParaRPr lang="en-US"/>
        </a:p>
      </dgm:t>
    </dgm:pt>
    <dgm:pt modelId="{45A64C14-7DF2-49CC-A95C-0C110D8FE446}" type="sibTrans" cxnId="{7F1B8E23-9C82-41B1-8570-FF1050A8140E}">
      <dgm:prSet/>
      <dgm:spPr/>
      <dgm:t>
        <a:bodyPr/>
        <a:lstStyle/>
        <a:p>
          <a:endParaRPr lang="en-US"/>
        </a:p>
      </dgm:t>
    </dgm:pt>
    <dgm:pt modelId="{4FA2D2D1-D70B-4543-9BC8-C5D526FA03DF}">
      <dgm:prSet phldrT="[Text]"/>
      <dgm:spPr/>
      <dgm:t>
        <a:bodyPr/>
        <a:lstStyle/>
        <a:p>
          <a:r>
            <a:rPr lang="en-US" smtClean="0"/>
            <a:t>Decision</a:t>
          </a:r>
          <a:endParaRPr lang="en-US"/>
        </a:p>
      </dgm:t>
    </dgm:pt>
    <dgm:pt modelId="{47C4F748-833C-47D5-8D90-BD45EF96C2AD}" type="parTrans" cxnId="{41E3BC72-E41E-49E7-93C0-8036ABD5A44B}">
      <dgm:prSet/>
      <dgm:spPr/>
      <dgm:t>
        <a:bodyPr/>
        <a:lstStyle/>
        <a:p>
          <a:endParaRPr lang="en-US"/>
        </a:p>
      </dgm:t>
    </dgm:pt>
    <dgm:pt modelId="{3305460C-58D6-4992-8652-843CBE144B26}" type="sibTrans" cxnId="{41E3BC72-E41E-49E7-93C0-8036ABD5A44B}">
      <dgm:prSet/>
      <dgm:spPr/>
      <dgm:t>
        <a:bodyPr/>
        <a:lstStyle/>
        <a:p>
          <a:endParaRPr lang="en-US"/>
        </a:p>
      </dgm:t>
    </dgm:pt>
    <dgm:pt modelId="{78133CAD-99C2-4AE6-A757-B5018F258084}">
      <dgm:prSet phldrT="[Text]"/>
      <dgm:spPr/>
      <dgm:t>
        <a:bodyPr/>
        <a:lstStyle/>
        <a:p>
          <a:r>
            <a:rPr lang="en-US" smtClean="0"/>
            <a:t>Data Cleaning (ETL: Extract, Transform, Loading)</a:t>
          </a:r>
          <a:endParaRPr lang="en-US"/>
        </a:p>
      </dgm:t>
    </dgm:pt>
    <dgm:pt modelId="{7536E1D0-094B-4EC8-BD86-36684D610162}" type="parTrans" cxnId="{8FD994C1-F936-4E2C-8F93-C29D38CBAAB7}">
      <dgm:prSet/>
      <dgm:spPr/>
      <dgm:t>
        <a:bodyPr/>
        <a:lstStyle/>
        <a:p>
          <a:endParaRPr lang="en-US"/>
        </a:p>
      </dgm:t>
    </dgm:pt>
    <dgm:pt modelId="{7F5F8562-724E-451F-BFB9-D15607BE0125}" type="sibTrans" cxnId="{8FD994C1-F936-4E2C-8F93-C29D38CBAAB7}">
      <dgm:prSet/>
      <dgm:spPr/>
      <dgm:t>
        <a:bodyPr/>
        <a:lstStyle/>
        <a:p>
          <a:endParaRPr lang="en-US"/>
        </a:p>
      </dgm:t>
    </dgm:pt>
    <dgm:pt modelId="{B7D46EE9-1CA4-488A-8344-63685244A6D1}">
      <dgm:prSet phldrT="[Text]"/>
      <dgm:spPr/>
      <dgm:t>
        <a:bodyPr/>
        <a:lstStyle/>
        <a:p>
          <a:r>
            <a:rPr lang="en-US" smtClean="0"/>
            <a:t>Data Mart</a:t>
          </a:r>
          <a:endParaRPr lang="en-US"/>
        </a:p>
      </dgm:t>
    </dgm:pt>
    <dgm:pt modelId="{2C9B3835-4C28-4CB3-B1E1-8E6736B10C0C}" type="parTrans" cxnId="{16D777CF-3BA6-4625-9962-E0C000049481}">
      <dgm:prSet/>
      <dgm:spPr/>
      <dgm:t>
        <a:bodyPr/>
        <a:lstStyle/>
        <a:p>
          <a:endParaRPr lang="en-US"/>
        </a:p>
      </dgm:t>
    </dgm:pt>
    <dgm:pt modelId="{14361AEC-A4B3-4252-B5B1-552E5EF99EDF}" type="sibTrans" cxnId="{16D777CF-3BA6-4625-9962-E0C000049481}">
      <dgm:prSet/>
      <dgm:spPr/>
      <dgm:t>
        <a:bodyPr/>
        <a:lstStyle/>
        <a:p>
          <a:endParaRPr lang="en-US"/>
        </a:p>
      </dgm:t>
    </dgm:pt>
    <dgm:pt modelId="{B8A10FAB-5FDB-4B47-9B7A-BB528A485AC4}">
      <dgm:prSet phldrT="[Text]"/>
      <dgm:spPr/>
      <dgm:t>
        <a:bodyPr/>
        <a:lstStyle/>
        <a:p>
          <a:r>
            <a:rPr lang="en-US" smtClean="0"/>
            <a:t>Analytic &amp; Patern Evaluation</a:t>
          </a:r>
          <a:r>
            <a:rPr lang="en-US" smtClean="0">
              <a:sym typeface="Wingdings" panose="05000000000000000000" pitchFamily="2" charset="2"/>
            </a:rPr>
            <a:t>Knowledge</a:t>
          </a:r>
          <a:endParaRPr lang="en-US"/>
        </a:p>
      </dgm:t>
    </dgm:pt>
    <dgm:pt modelId="{0964C236-6C8F-4195-BC54-C1E0D4ADAF79}" type="parTrans" cxnId="{C95973EA-6874-4AB4-8526-3FA564853BF9}">
      <dgm:prSet/>
      <dgm:spPr/>
      <dgm:t>
        <a:bodyPr/>
        <a:lstStyle/>
        <a:p>
          <a:endParaRPr lang="en-US"/>
        </a:p>
      </dgm:t>
    </dgm:pt>
    <dgm:pt modelId="{85DB56CD-ED68-4057-9F85-549154477F9A}" type="sibTrans" cxnId="{C95973EA-6874-4AB4-8526-3FA564853BF9}">
      <dgm:prSet/>
      <dgm:spPr/>
      <dgm:t>
        <a:bodyPr/>
        <a:lstStyle/>
        <a:p>
          <a:endParaRPr lang="en-US"/>
        </a:p>
      </dgm:t>
    </dgm:pt>
    <dgm:pt modelId="{9E490574-E935-4838-BFF7-B960EDEC3871}" type="pres">
      <dgm:prSet presAssocID="{C415D823-0D09-46EE-9842-9BB83E76105C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598F1900-85B7-4DEB-8FD7-5A8F871D9652}" type="pres">
      <dgm:prSet presAssocID="{B2C5221F-8860-4F48-98FE-C1BE1D73DACE}" presName="composite" presStyleCnt="0"/>
      <dgm:spPr/>
    </dgm:pt>
    <dgm:pt modelId="{EF2794B7-93FD-4E42-895E-35CF23C43985}" type="pres">
      <dgm:prSet presAssocID="{B2C5221F-8860-4F48-98FE-C1BE1D73DACE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C27216FA-B131-4645-8330-C7922978603E}" type="pres">
      <dgm:prSet presAssocID="{B2C5221F-8860-4F48-98FE-C1BE1D73DAC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24497-F2B1-4B2C-90E3-76F191BD49D4}" type="pres">
      <dgm:prSet presAssocID="{0C5893CD-226B-4C6C-A1A0-34EDC4A0203D}" presName="sp" presStyleCnt="0"/>
      <dgm:spPr/>
    </dgm:pt>
    <dgm:pt modelId="{99A9FC9E-8771-493B-9636-0CC8623166A7}" type="pres">
      <dgm:prSet presAssocID="{50159D44-7882-4C35-9B6F-114AF14FDD03}" presName="composite" presStyleCnt="0"/>
      <dgm:spPr/>
    </dgm:pt>
    <dgm:pt modelId="{33A53D5D-A916-4F29-8EED-8BDBD01066BA}" type="pres">
      <dgm:prSet presAssocID="{50159D44-7882-4C35-9B6F-114AF14FDD03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8E8E008-124D-4F1D-B3B8-3926B23586D6}" type="pres">
      <dgm:prSet presAssocID="{50159D44-7882-4C35-9B6F-114AF14FDD0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BA74CA-D960-4AD9-95D4-B561D1D0CA3C}" type="pres">
      <dgm:prSet presAssocID="{EA8EBF06-340D-4B6A-B4DB-BB0420341EA9}" presName="sp" presStyleCnt="0"/>
      <dgm:spPr/>
    </dgm:pt>
    <dgm:pt modelId="{BB58616A-1965-46E2-BD65-AF830FE9FBB4}" type="pres">
      <dgm:prSet presAssocID="{4180420C-C533-4927-8E46-7BB7CD700834}" presName="composite" presStyleCnt="0"/>
      <dgm:spPr/>
    </dgm:pt>
    <dgm:pt modelId="{E2BBCFA8-F372-4DF7-8443-B7F92B5EAA3C}" type="pres">
      <dgm:prSet presAssocID="{4180420C-C533-4927-8E46-7BB7CD700834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FBE9342-6342-4764-B0F0-130C558AB530}" type="pres">
      <dgm:prSet presAssocID="{4180420C-C533-4927-8E46-7BB7CD70083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8242F-CA7D-481C-8154-99506A16756C}" type="pres">
      <dgm:prSet presAssocID="{45A64C14-7DF2-49CC-A95C-0C110D8FE446}" presName="sp" presStyleCnt="0"/>
      <dgm:spPr/>
    </dgm:pt>
    <dgm:pt modelId="{2FC9173A-AC66-4756-B839-7D4001E8E69E}" type="pres">
      <dgm:prSet presAssocID="{4FA2D2D1-D70B-4543-9BC8-C5D526FA03DF}" presName="composite" presStyleCnt="0"/>
      <dgm:spPr/>
    </dgm:pt>
    <dgm:pt modelId="{3FF70E3C-01E1-473E-9257-B901E665EE76}" type="pres">
      <dgm:prSet presAssocID="{4FA2D2D1-D70B-4543-9BC8-C5D526FA03D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3BF99-4191-41A6-AD8A-8D9F0A7CE6BC}" type="pres">
      <dgm:prSet presAssocID="{4FA2D2D1-D70B-4543-9BC8-C5D526FA03D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010C07-BB2F-4EFC-A0CD-A9456CD5B5FF}" type="presOf" srcId="{B8A10FAB-5FDB-4B47-9B7A-BB528A485AC4}" destId="{0733BF99-4191-41A6-AD8A-8D9F0A7CE6BC}" srcOrd="0" destOrd="0" presId="urn:microsoft.com/office/officeart/2005/8/layout/chevron2"/>
    <dgm:cxn modelId="{F317ED9A-1617-483F-8C98-D26B474CD025}" type="presOf" srcId="{B7D46EE9-1CA4-488A-8344-63685244A6D1}" destId="{1FBE9342-6342-4764-B0F0-130C558AB530}" srcOrd="0" destOrd="1" presId="urn:microsoft.com/office/officeart/2005/8/layout/chevron2"/>
    <dgm:cxn modelId="{EFF78B25-7FFD-4977-AEE0-30F4B82F985B}" type="presOf" srcId="{4FA2D2D1-D70B-4543-9BC8-C5D526FA03DF}" destId="{3FF70E3C-01E1-473E-9257-B901E665EE76}" srcOrd="0" destOrd="0" presId="urn:microsoft.com/office/officeart/2005/8/layout/chevron2"/>
    <dgm:cxn modelId="{7F1B8E23-9C82-41B1-8570-FF1050A8140E}" srcId="{C415D823-0D09-46EE-9842-9BB83E76105C}" destId="{4180420C-C533-4927-8E46-7BB7CD700834}" srcOrd="2" destOrd="0" parTransId="{40F5ED10-4B92-4DB0-A675-18C8C9125639}" sibTransId="{45A64C14-7DF2-49CC-A95C-0C110D8FE446}"/>
    <dgm:cxn modelId="{5AAB300A-E5A5-4696-99D2-71B0DC24154B}" srcId="{C415D823-0D09-46EE-9842-9BB83E76105C}" destId="{50159D44-7882-4C35-9B6F-114AF14FDD03}" srcOrd="1" destOrd="0" parTransId="{6591B241-7871-4784-986E-6AE50A5125C1}" sibTransId="{EA8EBF06-340D-4B6A-B4DB-BB0420341EA9}"/>
    <dgm:cxn modelId="{90CD9DDB-CAC5-4AE8-90FA-7F28DA596936}" srcId="{50159D44-7882-4C35-9B6F-114AF14FDD03}" destId="{ADCFEBFD-4E58-4ABE-A898-85679D23E77D}" srcOrd="0" destOrd="0" parTransId="{2053B918-83E0-4D8A-AF08-0BC570F51864}" sibTransId="{E87D154A-1035-4E55-99DE-0EF13FE467D8}"/>
    <dgm:cxn modelId="{41E3BC72-E41E-49E7-93C0-8036ABD5A44B}" srcId="{C415D823-0D09-46EE-9842-9BB83E76105C}" destId="{4FA2D2D1-D70B-4543-9BC8-C5D526FA03DF}" srcOrd="3" destOrd="0" parTransId="{47C4F748-833C-47D5-8D90-BD45EF96C2AD}" sibTransId="{3305460C-58D6-4992-8652-843CBE144B26}"/>
    <dgm:cxn modelId="{18FA392D-8E2D-4B09-83C1-3FC969A762F3}" type="presOf" srcId="{50159D44-7882-4C35-9B6F-114AF14FDD03}" destId="{33A53D5D-A916-4F29-8EED-8BDBD01066BA}" srcOrd="0" destOrd="0" presId="urn:microsoft.com/office/officeart/2005/8/layout/chevron2"/>
    <dgm:cxn modelId="{8FD994C1-F936-4E2C-8F93-C29D38CBAAB7}" srcId="{4180420C-C533-4927-8E46-7BB7CD700834}" destId="{78133CAD-99C2-4AE6-A757-B5018F258084}" srcOrd="0" destOrd="0" parTransId="{7536E1D0-094B-4EC8-BD86-36684D610162}" sibTransId="{7F5F8562-724E-451F-BFB9-D15607BE0125}"/>
    <dgm:cxn modelId="{02DDBB5E-E4CD-4E90-85AE-61D4E10D7042}" type="presOf" srcId="{C415D823-0D09-46EE-9842-9BB83E76105C}" destId="{9E490574-E935-4838-BFF7-B960EDEC3871}" srcOrd="0" destOrd="0" presId="urn:microsoft.com/office/officeart/2005/8/layout/chevron2"/>
    <dgm:cxn modelId="{16D777CF-3BA6-4625-9962-E0C000049481}" srcId="{4180420C-C533-4927-8E46-7BB7CD700834}" destId="{B7D46EE9-1CA4-488A-8344-63685244A6D1}" srcOrd="1" destOrd="0" parTransId="{2C9B3835-4C28-4CB3-B1E1-8E6736B10C0C}" sibTransId="{14361AEC-A4B3-4252-B5B1-552E5EF99EDF}"/>
    <dgm:cxn modelId="{CB04BB25-DF96-4E39-82C8-050B97A4D118}" type="presOf" srcId="{4180420C-C533-4927-8E46-7BB7CD700834}" destId="{E2BBCFA8-F372-4DF7-8443-B7F92B5EAA3C}" srcOrd="0" destOrd="0" presId="urn:microsoft.com/office/officeart/2005/8/layout/chevron2"/>
    <dgm:cxn modelId="{C95973EA-6874-4AB4-8526-3FA564853BF9}" srcId="{4FA2D2D1-D70B-4543-9BC8-C5D526FA03DF}" destId="{B8A10FAB-5FDB-4B47-9B7A-BB528A485AC4}" srcOrd="0" destOrd="0" parTransId="{0964C236-6C8F-4195-BC54-C1E0D4ADAF79}" sibTransId="{85DB56CD-ED68-4057-9F85-549154477F9A}"/>
    <dgm:cxn modelId="{60F1FEDB-BD24-4026-9E85-4B168B3EEBC4}" type="presOf" srcId="{ADCFEBFD-4E58-4ABE-A898-85679D23E77D}" destId="{28E8E008-124D-4F1D-B3B8-3926B23586D6}" srcOrd="0" destOrd="0" presId="urn:microsoft.com/office/officeart/2005/8/layout/chevron2"/>
    <dgm:cxn modelId="{CA5DDC6C-F07C-4126-B9BF-F4E32A1FCD0C}" type="presOf" srcId="{EEA01B87-DB4D-4A4B-97DE-23F95891E9F6}" destId="{C27216FA-B131-4645-8330-C7922978603E}" srcOrd="0" destOrd="0" presId="urn:microsoft.com/office/officeart/2005/8/layout/chevron2"/>
    <dgm:cxn modelId="{FB572730-6038-4E49-B6C4-66EBF14D1F78}" srcId="{C415D823-0D09-46EE-9842-9BB83E76105C}" destId="{B2C5221F-8860-4F48-98FE-C1BE1D73DACE}" srcOrd="0" destOrd="0" parTransId="{DD8FC3C4-FD7B-4D7F-8E14-A353DA0E884A}" sibTransId="{0C5893CD-226B-4C6C-A1A0-34EDC4A0203D}"/>
    <dgm:cxn modelId="{99FEF1FE-A71D-43B6-947C-65084721128B}" type="presOf" srcId="{78133CAD-99C2-4AE6-A757-B5018F258084}" destId="{1FBE9342-6342-4764-B0F0-130C558AB530}" srcOrd="0" destOrd="0" presId="urn:microsoft.com/office/officeart/2005/8/layout/chevron2"/>
    <dgm:cxn modelId="{9C807831-7F30-4496-BAA0-06890A49BBA0}" type="presOf" srcId="{B2C5221F-8860-4F48-98FE-C1BE1D73DACE}" destId="{EF2794B7-93FD-4E42-895E-35CF23C43985}" srcOrd="0" destOrd="0" presId="urn:microsoft.com/office/officeart/2005/8/layout/chevron2"/>
    <dgm:cxn modelId="{25CCA113-D763-4AE8-921A-24FD976710C5}" srcId="{B2C5221F-8860-4F48-98FE-C1BE1D73DACE}" destId="{EEA01B87-DB4D-4A4B-97DE-23F95891E9F6}" srcOrd="0" destOrd="0" parTransId="{67458BC2-31DC-4303-801A-F755E83F6982}" sibTransId="{A936265D-89F0-425C-BD63-DA489FFC3411}"/>
    <dgm:cxn modelId="{4ED71376-0FCC-4B9B-B102-3BB65AD77AA6}" type="presParOf" srcId="{9E490574-E935-4838-BFF7-B960EDEC3871}" destId="{598F1900-85B7-4DEB-8FD7-5A8F871D9652}" srcOrd="0" destOrd="0" presId="urn:microsoft.com/office/officeart/2005/8/layout/chevron2"/>
    <dgm:cxn modelId="{89727C0A-D1BE-46F6-97C3-2BD98266CCCC}" type="presParOf" srcId="{598F1900-85B7-4DEB-8FD7-5A8F871D9652}" destId="{EF2794B7-93FD-4E42-895E-35CF23C43985}" srcOrd="0" destOrd="0" presId="urn:microsoft.com/office/officeart/2005/8/layout/chevron2"/>
    <dgm:cxn modelId="{58E59995-A95B-4FE8-A128-6C34BB7E7BB9}" type="presParOf" srcId="{598F1900-85B7-4DEB-8FD7-5A8F871D9652}" destId="{C27216FA-B131-4645-8330-C7922978603E}" srcOrd="1" destOrd="0" presId="urn:microsoft.com/office/officeart/2005/8/layout/chevron2"/>
    <dgm:cxn modelId="{8CC82EEF-F3BF-4715-B9F8-25F5637C060F}" type="presParOf" srcId="{9E490574-E935-4838-BFF7-B960EDEC3871}" destId="{52224497-F2B1-4B2C-90E3-76F191BD49D4}" srcOrd="1" destOrd="0" presId="urn:microsoft.com/office/officeart/2005/8/layout/chevron2"/>
    <dgm:cxn modelId="{1FAEC634-CF6B-41F4-81B2-E646943C63F2}" type="presParOf" srcId="{9E490574-E935-4838-BFF7-B960EDEC3871}" destId="{99A9FC9E-8771-493B-9636-0CC8623166A7}" srcOrd="2" destOrd="0" presId="urn:microsoft.com/office/officeart/2005/8/layout/chevron2"/>
    <dgm:cxn modelId="{6A91E6F2-24AF-4D3C-9B5E-297B3B449F18}" type="presParOf" srcId="{99A9FC9E-8771-493B-9636-0CC8623166A7}" destId="{33A53D5D-A916-4F29-8EED-8BDBD01066BA}" srcOrd="0" destOrd="0" presId="urn:microsoft.com/office/officeart/2005/8/layout/chevron2"/>
    <dgm:cxn modelId="{D6C18FB7-4010-4AFC-A594-0B143CC31BB5}" type="presParOf" srcId="{99A9FC9E-8771-493B-9636-0CC8623166A7}" destId="{28E8E008-124D-4F1D-B3B8-3926B23586D6}" srcOrd="1" destOrd="0" presId="urn:microsoft.com/office/officeart/2005/8/layout/chevron2"/>
    <dgm:cxn modelId="{12526EAD-63EC-47E3-8B76-773B338DBC0E}" type="presParOf" srcId="{9E490574-E935-4838-BFF7-B960EDEC3871}" destId="{FCBA74CA-D960-4AD9-95D4-B561D1D0CA3C}" srcOrd="3" destOrd="0" presId="urn:microsoft.com/office/officeart/2005/8/layout/chevron2"/>
    <dgm:cxn modelId="{13877339-47BA-4955-B691-5B81D1F76D84}" type="presParOf" srcId="{9E490574-E935-4838-BFF7-B960EDEC3871}" destId="{BB58616A-1965-46E2-BD65-AF830FE9FBB4}" srcOrd="4" destOrd="0" presId="urn:microsoft.com/office/officeart/2005/8/layout/chevron2"/>
    <dgm:cxn modelId="{4534D7D7-66E4-44A7-9926-885B9CFA7D78}" type="presParOf" srcId="{BB58616A-1965-46E2-BD65-AF830FE9FBB4}" destId="{E2BBCFA8-F372-4DF7-8443-B7F92B5EAA3C}" srcOrd="0" destOrd="0" presId="urn:microsoft.com/office/officeart/2005/8/layout/chevron2"/>
    <dgm:cxn modelId="{641366A7-6050-4587-9F83-522BB8730D7C}" type="presParOf" srcId="{BB58616A-1965-46E2-BD65-AF830FE9FBB4}" destId="{1FBE9342-6342-4764-B0F0-130C558AB530}" srcOrd="1" destOrd="0" presId="urn:microsoft.com/office/officeart/2005/8/layout/chevron2"/>
    <dgm:cxn modelId="{079418DD-77C8-4B12-A0D6-97553DD49ED1}" type="presParOf" srcId="{9E490574-E935-4838-BFF7-B960EDEC3871}" destId="{B338242F-CA7D-481C-8154-99506A16756C}" srcOrd="5" destOrd="0" presId="urn:microsoft.com/office/officeart/2005/8/layout/chevron2"/>
    <dgm:cxn modelId="{8B57EED0-8AAD-4263-81AB-58E1297757B3}" type="presParOf" srcId="{9E490574-E935-4838-BFF7-B960EDEC3871}" destId="{2FC9173A-AC66-4756-B839-7D4001E8E69E}" srcOrd="6" destOrd="0" presId="urn:microsoft.com/office/officeart/2005/8/layout/chevron2"/>
    <dgm:cxn modelId="{F227A2D6-ADFC-40F7-ADAC-ABC28BE42339}" type="presParOf" srcId="{2FC9173A-AC66-4756-B839-7D4001E8E69E}" destId="{3FF70E3C-01E1-473E-9257-B901E665EE76}" srcOrd="0" destOrd="0" presId="urn:microsoft.com/office/officeart/2005/8/layout/chevron2"/>
    <dgm:cxn modelId="{0172567A-3FCF-4078-BB24-63A63551B211}" type="presParOf" srcId="{2FC9173A-AC66-4756-B839-7D4001E8E69E}" destId="{0733BF99-4191-41A6-AD8A-8D9F0A7CE6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3F4EC-A0A8-496E-9398-41EF7924C866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370C2-0BC1-47A4-BCBB-B5162F8E6DE4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3AF1A6D-1919-45F1-98F5-EDED492BEEBE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Data</a:t>
          </a:r>
          <a:endParaRPr lang="en-US" sz="2700" kern="1200"/>
        </a:p>
      </dsp:txBody>
      <dsp:txXfrm>
        <a:off x="1507845" y="3217959"/>
        <a:ext cx="1687279" cy="1308003"/>
      </dsp:txXfrm>
    </dsp:sp>
    <dsp:sp modelId="{24AEA7B6-1EEB-4A72-9112-3681B6B6C9D5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75A6E1-0699-4DCB-AA9F-3A50EEB4B23E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Informasi</a:t>
          </a:r>
          <a:endParaRPr lang="en-US" sz="2700" kern="1200"/>
        </a:p>
      </dsp:txBody>
      <dsp:txXfrm>
        <a:off x="3245815" y="2063839"/>
        <a:ext cx="1737969" cy="2462123"/>
      </dsp:txXfrm>
    </dsp:sp>
    <dsp:sp modelId="{59361F9D-D0A7-4BD9-AC02-8E480A2476C7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D63741-2770-43FB-A274-26713942325F}">
      <dsp:nvSpPr>
        <dsp:cNvPr id="0" name=""/>
        <dsp:cNvSpPr/>
      </dsp:nvSpPr>
      <dsp:spPr>
        <a:xfrm>
          <a:off x="5309654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Keputusan</a:t>
          </a:r>
          <a:endParaRPr lang="en-US" sz="2700" kern="1200"/>
        </a:p>
      </dsp:txBody>
      <dsp:txXfrm>
        <a:off x="5309654" y="1380418"/>
        <a:ext cx="1737969" cy="3145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796D9-E487-4D12-B33C-39FA45E3065E}">
      <dsp:nvSpPr>
        <dsp:cNvPr id="0" name=""/>
        <dsp:cNvSpPr/>
      </dsp:nvSpPr>
      <dsp:spPr>
        <a:xfrm>
          <a:off x="152379" y="0"/>
          <a:ext cx="1798332" cy="5699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Information</a:t>
          </a:r>
          <a:endParaRPr lang="en-US" sz="1400" b="1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9073" y="16694"/>
        <a:ext cx="1592907" cy="536588"/>
      </dsp:txXfrm>
    </dsp:sp>
    <dsp:sp modelId="{CD457553-BE62-4306-A67E-6D06A53A8FEF}">
      <dsp:nvSpPr>
        <dsp:cNvPr id="0" name=""/>
        <dsp:cNvSpPr/>
      </dsp:nvSpPr>
      <dsp:spPr>
        <a:xfrm>
          <a:off x="3276631" y="0"/>
          <a:ext cx="1798266" cy="5699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88925" lvl="0" indent="0" algn="ctr" defTabSz="137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Analysis</a:t>
          </a:r>
          <a:endParaRPr lang="en-US" sz="1400" b="1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3325" y="16694"/>
        <a:ext cx="1513079" cy="536588"/>
      </dsp:txXfrm>
    </dsp:sp>
    <dsp:sp modelId="{D8FAEA3F-6F4B-444F-BE21-558130A7535D}">
      <dsp:nvSpPr>
        <dsp:cNvPr id="0" name=""/>
        <dsp:cNvSpPr/>
      </dsp:nvSpPr>
      <dsp:spPr>
        <a:xfrm>
          <a:off x="6324612" y="0"/>
          <a:ext cx="1742831" cy="5699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60325" lvl="0" indent="0" algn="ctr" defTabSz="137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Business Decisions</a:t>
          </a:r>
          <a:endParaRPr lang="en-US" sz="1400" b="1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41306" y="16694"/>
        <a:ext cx="1467585" cy="536588"/>
      </dsp:txXfrm>
    </dsp:sp>
    <dsp:sp modelId="{CB82954F-01D5-4F32-94A6-597CBFA946A2}">
      <dsp:nvSpPr>
        <dsp:cNvPr id="0" name=""/>
        <dsp:cNvSpPr/>
      </dsp:nvSpPr>
      <dsp:spPr>
        <a:xfrm>
          <a:off x="0" y="762000"/>
          <a:ext cx="8229600" cy="3434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the Context Core of Business Processes</a:t>
          </a:r>
          <a:endParaRPr lang="en-US" sz="1400" b="1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59" y="772059"/>
        <a:ext cx="7057147" cy="323332"/>
      </dsp:txXfrm>
    </dsp:sp>
    <dsp:sp modelId="{56D50BF9-634A-41B2-8DD5-30466B77F668}">
      <dsp:nvSpPr>
        <dsp:cNvPr id="0" name=""/>
        <dsp:cNvSpPr/>
      </dsp:nvSpPr>
      <dsp:spPr>
        <a:xfrm>
          <a:off x="914401" y="533400"/>
          <a:ext cx="182063" cy="182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955365" y="533400"/>
        <a:ext cx="100135" cy="136999"/>
      </dsp:txXfrm>
    </dsp:sp>
    <dsp:sp modelId="{A70569F8-2DDC-4893-8657-9AF20F65F1F9}">
      <dsp:nvSpPr>
        <dsp:cNvPr id="0" name=""/>
        <dsp:cNvSpPr/>
      </dsp:nvSpPr>
      <dsp:spPr>
        <a:xfrm>
          <a:off x="4038602" y="533399"/>
          <a:ext cx="194782" cy="1820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82428" y="533399"/>
        <a:ext cx="107130" cy="137002"/>
      </dsp:txXfrm>
    </dsp:sp>
    <dsp:sp modelId="{273A9A05-3390-4AC8-8D3C-5F7F3C4A9978}">
      <dsp:nvSpPr>
        <dsp:cNvPr id="0" name=""/>
        <dsp:cNvSpPr/>
      </dsp:nvSpPr>
      <dsp:spPr>
        <a:xfrm>
          <a:off x="7108275" y="539760"/>
          <a:ext cx="194782" cy="1820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7152101" y="539760"/>
        <a:ext cx="107130" cy="137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794B7-93FD-4E42-895E-35CF23C43985}">
      <dsp:nvSpPr>
        <dsp:cNvPr id="0" name=""/>
        <dsp:cNvSpPr/>
      </dsp:nvSpPr>
      <dsp:spPr>
        <a:xfrm rot="5400000">
          <a:off x="1663194" y="179385"/>
          <a:ext cx="1184178" cy="8289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Data</a:t>
          </a:r>
          <a:endParaRPr lang="en-US" sz="1200" kern="1200"/>
        </a:p>
      </dsp:txBody>
      <dsp:txXfrm rot="-5400000">
        <a:off x="1840821" y="416220"/>
        <a:ext cx="828924" cy="355254"/>
      </dsp:txXfrm>
    </dsp:sp>
    <dsp:sp modelId="{C27216FA-B131-4645-8330-C7922978603E}">
      <dsp:nvSpPr>
        <dsp:cNvPr id="0" name=""/>
        <dsp:cNvSpPr/>
      </dsp:nvSpPr>
      <dsp:spPr>
        <a:xfrm rot="16200000">
          <a:off x="535552" y="-533793"/>
          <a:ext cx="769715" cy="18408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78232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Fakta</a:t>
          </a:r>
          <a:endParaRPr lang="en-US" sz="1100" kern="1200"/>
        </a:p>
      </dsp:txBody>
      <dsp:txXfrm rot="5400000">
        <a:off x="37573" y="39334"/>
        <a:ext cx="1803247" cy="694567"/>
      </dsp:txXfrm>
    </dsp:sp>
    <dsp:sp modelId="{33A53D5D-A916-4F29-8EED-8BDBD01066BA}">
      <dsp:nvSpPr>
        <dsp:cNvPr id="0" name=""/>
        <dsp:cNvSpPr/>
      </dsp:nvSpPr>
      <dsp:spPr>
        <a:xfrm rot="5400000">
          <a:off x="1663194" y="1165561"/>
          <a:ext cx="1184178" cy="8289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Database</a:t>
          </a:r>
          <a:endParaRPr lang="en-US" sz="1200" kern="1200"/>
        </a:p>
      </dsp:txBody>
      <dsp:txXfrm rot="-5400000">
        <a:off x="1840821" y="1402396"/>
        <a:ext cx="828924" cy="355254"/>
      </dsp:txXfrm>
    </dsp:sp>
    <dsp:sp modelId="{28E8E008-124D-4F1D-B3B8-3926B23586D6}">
      <dsp:nvSpPr>
        <dsp:cNvPr id="0" name=""/>
        <dsp:cNvSpPr/>
      </dsp:nvSpPr>
      <dsp:spPr>
        <a:xfrm rot="16200000">
          <a:off x="535552" y="452381"/>
          <a:ext cx="769715" cy="18408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78232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Relational Data</a:t>
          </a:r>
          <a:endParaRPr lang="en-US" sz="1100" kern="1200"/>
        </a:p>
      </dsp:txBody>
      <dsp:txXfrm rot="5400000">
        <a:off x="37573" y="1025508"/>
        <a:ext cx="1803247" cy="694567"/>
      </dsp:txXfrm>
    </dsp:sp>
    <dsp:sp modelId="{E2BBCFA8-F372-4DF7-8443-B7F92B5EAA3C}">
      <dsp:nvSpPr>
        <dsp:cNvPr id="0" name=""/>
        <dsp:cNvSpPr/>
      </dsp:nvSpPr>
      <dsp:spPr>
        <a:xfrm rot="5400000">
          <a:off x="1663194" y="2151736"/>
          <a:ext cx="1184178" cy="8289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Data Warehouse</a:t>
          </a:r>
          <a:endParaRPr lang="en-US" sz="1200" kern="1200"/>
        </a:p>
      </dsp:txBody>
      <dsp:txXfrm rot="-5400000">
        <a:off x="1840821" y="2388571"/>
        <a:ext cx="828924" cy="355254"/>
      </dsp:txXfrm>
    </dsp:sp>
    <dsp:sp modelId="{1FBE9342-6342-4764-B0F0-130C558AB530}">
      <dsp:nvSpPr>
        <dsp:cNvPr id="0" name=""/>
        <dsp:cNvSpPr/>
      </dsp:nvSpPr>
      <dsp:spPr>
        <a:xfrm rot="16200000">
          <a:off x="535552" y="1438557"/>
          <a:ext cx="769715" cy="18408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78232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Data Cleaning (ETL: Extract, Transform, Loading)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Data Mart</a:t>
          </a:r>
          <a:endParaRPr lang="en-US" sz="1100" kern="1200"/>
        </a:p>
      </dsp:txBody>
      <dsp:txXfrm rot="5400000">
        <a:off x="37573" y="2011684"/>
        <a:ext cx="1803247" cy="694567"/>
      </dsp:txXfrm>
    </dsp:sp>
    <dsp:sp modelId="{3FF70E3C-01E1-473E-9257-B901E665EE76}">
      <dsp:nvSpPr>
        <dsp:cNvPr id="0" name=""/>
        <dsp:cNvSpPr/>
      </dsp:nvSpPr>
      <dsp:spPr>
        <a:xfrm rot="5400000">
          <a:off x="1663194" y="3137912"/>
          <a:ext cx="1184178" cy="8289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Decision</a:t>
          </a:r>
          <a:endParaRPr lang="en-US" sz="1200" kern="1200"/>
        </a:p>
      </dsp:txBody>
      <dsp:txXfrm rot="-5400000">
        <a:off x="1840821" y="3374747"/>
        <a:ext cx="828924" cy="355254"/>
      </dsp:txXfrm>
    </dsp:sp>
    <dsp:sp modelId="{0733BF99-4191-41A6-AD8A-8D9F0A7CE6BC}">
      <dsp:nvSpPr>
        <dsp:cNvPr id="0" name=""/>
        <dsp:cNvSpPr/>
      </dsp:nvSpPr>
      <dsp:spPr>
        <a:xfrm rot="16200000">
          <a:off x="535552" y="2424733"/>
          <a:ext cx="769715" cy="18408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78232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Analytic &amp; Patern Evaluation</a:t>
          </a:r>
          <a:r>
            <a:rPr lang="en-US" sz="1100" kern="1200" smtClean="0">
              <a:sym typeface="Wingdings" panose="05000000000000000000" pitchFamily="2" charset="2"/>
            </a:rPr>
            <a:t>Knowledge</a:t>
          </a:r>
          <a:endParaRPr lang="en-US" sz="1100" kern="1200"/>
        </a:p>
      </dsp:txBody>
      <dsp:txXfrm rot="5400000">
        <a:off x="37573" y="2997860"/>
        <a:ext cx="1803247" cy="694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Fase dalam Proses Decision Making:</a:t>
            </a:r>
          </a:p>
          <a:p>
            <a:r>
              <a:rPr lang="en-US" b="1" smtClean="0"/>
              <a:t>Tahap Intelligence </a:t>
            </a:r>
            <a:r>
              <a:rPr lang="en-US" smtClean="0"/>
              <a:t>– Mempertegas</a:t>
            </a:r>
            <a:r>
              <a:rPr lang="en-US" baseline="0" smtClean="0"/>
              <a:t> Masalah: Memastikan bahwa hal tersebut merupakan akar masalah </a:t>
            </a:r>
            <a:r>
              <a:rPr lang="en-US" baseline="0" smtClean="0">
                <a:sym typeface="Wingdings" panose="05000000000000000000" pitchFamily="2" charset="2"/>
              </a:rPr>
              <a:t> lakukan root couse analysis.</a:t>
            </a:r>
            <a:r>
              <a:rPr lang="en-US" smtClean="0"/>
              <a:t> </a:t>
            </a:r>
          </a:p>
          <a:p>
            <a:r>
              <a:rPr lang="en-US" b="1" smtClean="0"/>
              <a:t>Tahap Design </a:t>
            </a:r>
            <a:r>
              <a:rPr lang="en-US" smtClean="0"/>
              <a:t>– Rencanakan dan desain solusi-solusi yang mungkin untuk memecahkan masalah.</a:t>
            </a:r>
          </a:p>
          <a:p>
            <a:r>
              <a:rPr lang="en-US" b="1" smtClean="0"/>
              <a:t>Tahap Election </a:t>
            </a:r>
            <a:r>
              <a:rPr lang="en-US" smtClean="0"/>
              <a:t>– Lakukan evaluasi berdasarkan outcome untuk memilih rencana dan desain solusi yang sesuai.</a:t>
            </a:r>
          </a:p>
          <a:p>
            <a:r>
              <a:rPr lang="en-US" b="1" smtClean="0"/>
              <a:t>Tahap Implementation </a:t>
            </a:r>
            <a:r>
              <a:rPr lang="en-US" smtClean="0"/>
              <a:t>– Lakukan Aksi/tindakan sesuai suatu rencana solusi yang dipilih. </a:t>
            </a:r>
          </a:p>
          <a:p>
            <a:r>
              <a:rPr lang="en-US" b="1" smtClean="0"/>
              <a:t>Tahap Control</a:t>
            </a:r>
            <a:r>
              <a:rPr lang="en-US" smtClean="0"/>
              <a:t> – Lakukan Verifikasi (pemeriksaan) terhadap ekspektasi dan dampaknya.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7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9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Business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1</a:t>
            </a:r>
          </a:p>
          <a:p>
            <a:r>
              <a:rPr lang="en-US" sz="1800"/>
              <a:t>Pengenalan </a:t>
            </a:r>
            <a:r>
              <a:rPr lang="en-US" sz="1800" smtClean="0"/>
              <a:t>Umum Business Intelligence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Teknologi Informasi</a:t>
            </a:r>
            <a:br>
              <a:rPr lang="en-US" smtClean="0"/>
            </a:br>
            <a:r>
              <a:rPr lang="en-US" smtClean="0"/>
              <a:t>dari </a:t>
            </a:r>
            <a:r>
              <a:rPr lang="en-US" b="1" smtClean="0"/>
              <a:t>Data</a:t>
            </a:r>
            <a:r>
              <a:rPr lang="en-US" smtClean="0"/>
              <a:t> ke </a:t>
            </a:r>
            <a:r>
              <a:rPr lang="en-US" b="1" smtClean="0"/>
              <a:t>Keputusan</a:t>
            </a:r>
            <a:endParaRPr lang="en-US" b="1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874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9314485">
            <a:off x="1127285" y="3402807"/>
            <a:ext cx="5668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perspectiveHeroicExtremeLeftFacing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Teknologi Informasi</a:t>
            </a:r>
            <a:endParaRPr lang="en-US" sz="5400" b="0" cap="none" spc="0">
              <a:ln w="0"/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83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Infrastruktur BI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594" y="1071563"/>
            <a:ext cx="6246812" cy="555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76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BI dalam Praktek </a:t>
            </a:r>
            <a:br>
              <a:rPr lang="en-US" smtClean="0"/>
            </a:br>
            <a:r>
              <a:rPr lang="en-US" smtClean="0"/>
              <a:t>(Penerapannya)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980092"/>
              </p:ext>
            </p:extLst>
          </p:nvPr>
        </p:nvGraphicFramePr>
        <p:xfrm>
          <a:off x="457200" y="1524000"/>
          <a:ext cx="8229600" cy="2590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457200" y="27432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533400" y="2895600"/>
            <a:ext cx="2514600" cy="17526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Manajemen Proses</a:t>
            </a:r>
            <a:endParaRPr lang="en-US" alt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Misalnya: 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Planning</a:t>
            </a:r>
            <a:r>
              <a:rPr lang="en-US" altLang="en-US" sz="1600">
                <a:solidFill>
                  <a:schemeClr val="bg1"/>
                </a:solidFill>
              </a:rPr>
              <a:t>, </a:t>
            </a:r>
            <a:r>
              <a:rPr lang="en-US" altLang="en-US" sz="1600">
                <a:solidFill>
                  <a:schemeClr val="bg1"/>
                </a:solidFill>
              </a:rPr>
              <a:t>Budgeting</a:t>
            </a:r>
            <a:r>
              <a:rPr lang="en-US" altLang="en-US" sz="1600" smtClean="0">
                <a:solidFill>
                  <a:schemeClr val="bg1"/>
                </a:solidFill>
              </a:rPr>
              <a:t>,</a:t>
            </a:r>
            <a:endParaRPr lang="en-US" altLang="en-US" sz="1600">
              <a:solidFill>
                <a:schemeClr val="bg1"/>
              </a:solidFill>
            </a:endParaRPr>
          </a:p>
          <a:p>
            <a:pPr algn="ctr"/>
            <a:r>
              <a:rPr lang="en-US" altLang="en-US" sz="1600">
                <a:solidFill>
                  <a:schemeClr val="bg1"/>
                </a:solidFill>
              </a:rPr>
              <a:t>Forecasting</a:t>
            </a:r>
            <a:r>
              <a:rPr lang="en-US" altLang="en-US" sz="1600">
                <a:solidFill>
                  <a:schemeClr val="bg1"/>
                </a:solidFill>
              </a:rPr>
              <a:t>, </a:t>
            </a:r>
            <a:r>
              <a:rPr lang="en-US" altLang="en-US" sz="1600" smtClean="0">
                <a:solidFill>
                  <a:schemeClr val="bg1"/>
                </a:solidFill>
              </a:rPr>
              <a:t>Monitoring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&amp; </a:t>
            </a:r>
            <a:r>
              <a:rPr lang="en-US" altLang="en-US" sz="1600">
                <a:solidFill>
                  <a:schemeClr val="bg1"/>
                </a:solidFill>
              </a:rPr>
              <a:t>Controlling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314700" y="2895600"/>
            <a:ext cx="2514600" cy="17526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Menghasilkan </a:t>
            </a:r>
          </a:p>
          <a:p>
            <a:pPr algn="ctr"/>
            <a:r>
              <a:rPr lang="en-US" altLang="en-US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pendapatan 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Misalnya:</a:t>
            </a:r>
            <a:endParaRPr lang="en-US" altLang="en-US" sz="1600">
              <a:solidFill>
                <a:schemeClr val="bg1"/>
              </a:solidFill>
            </a:endParaRP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Marketing</a:t>
            </a:r>
            <a:r>
              <a:rPr lang="en-US" altLang="en-US" sz="1600">
                <a:solidFill>
                  <a:schemeClr val="bg1"/>
                </a:solidFill>
              </a:rPr>
              <a:t>, Sales,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Campaign </a:t>
            </a:r>
            <a:r>
              <a:rPr lang="en-US" altLang="en-US" sz="1600">
                <a:solidFill>
                  <a:schemeClr val="bg1"/>
                </a:solidFill>
              </a:rPr>
              <a:t>Management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&amp; </a:t>
            </a:r>
            <a:r>
              <a:rPr lang="en-US" altLang="en-US" sz="1600">
                <a:solidFill>
                  <a:schemeClr val="bg1"/>
                </a:solidFill>
              </a:rPr>
              <a:t>Channel Management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6019800" y="2895600"/>
            <a:ext cx="2514600" cy="17526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Operasi</a:t>
            </a:r>
            <a:endParaRPr lang="en-US" alt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Misalnya: 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Customer </a:t>
            </a:r>
            <a:r>
              <a:rPr lang="en-US" altLang="en-US" sz="1600">
                <a:solidFill>
                  <a:schemeClr val="bg1"/>
                </a:solidFill>
              </a:rPr>
              <a:t>Services,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Order </a:t>
            </a:r>
            <a:r>
              <a:rPr lang="en-US" altLang="en-US" sz="1600">
                <a:solidFill>
                  <a:schemeClr val="bg1"/>
                </a:solidFill>
              </a:rPr>
              <a:t>Fulfillment,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Billing</a:t>
            </a:r>
            <a:r>
              <a:rPr lang="en-US" altLang="en-US" sz="1600">
                <a:solidFill>
                  <a:schemeClr val="bg1"/>
                </a:solidFill>
              </a:rPr>
              <a:t>, Manufacturing,</a:t>
            </a:r>
          </a:p>
          <a:p>
            <a:pPr algn="ctr"/>
            <a:r>
              <a:rPr lang="en-US" altLang="en-US" sz="1600" smtClean="0">
                <a:solidFill>
                  <a:schemeClr val="bg1"/>
                </a:solidFill>
              </a:rPr>
              <a:t>Logistics </a:t>
            </a:r>
            <a:r>
              <a:rPr lang="en-US" altLang="en-US" sz="1600">
                <a:solidFill>
                  <a:schemeClr val="bg1"/>
                </a:solidFill>
              </a:rPr>
              <a:t>&amp; Inventory</a:t>
            </a:r>
          </a:p>
          <a:p>
            <a:pPr algn="ctr"/>
            <a:r>
              <a:rPr lang="en-US" altLang="en-US" sz="1600">
                <a:solidFill>
                  <a:schemeClr val="bg1"/>
                </a:solidFill>
              </a:rPr>
              <a:t> </a:t>
            </a:r>
            <a:r>
              <a:rPr lang="en-US" altLang="en-US" sz="1600" smtClean="0">
                <a:solidFill>
                  <a:schemeClr val="bg1"/>
                </a:solidFill>
              </a:rPr>
              <a:t>Management</a:t>
            </a:r>
            <a:endParaRPr lang="en-US" altLang="en-US" sz="1600">
              <a:solidFill>
                <a:schemeClr val="bg1"/>
              </a:solidFill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3007895" y="4953000"/>
            <a:ext cx="5562600" cy="1143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</a:rPr>
              <a:t>Increased Sales, Reduced Costs</a:t>
            </a:r>
          </a:p>
          <a:p>
            <a:pPr algn="ctr"/>
            <a:r>
              <a:rPr lang="en-US" altLang="en-US" smtClean="0">
                <a:solidFill>
                  <a:schemeClr val="bg1"/>
                </a:solidFill>
              </a:rPr>
              <a:t>&amp; </a:t>
            </a:r>
            <a:r>
              <a:rPr lang="en-US" altLang="en-US">
                <a:solidFill>
                  <a:schemeClr val="bg1"/>
                </a:solidFill>
              </a:rPr>
              <a:t>Increased Profits</a:t>
            </a:r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457200" y="4800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Bent Arrow 14"/>
          <p:cNvSpPr/>
          <p:nvPr/>
        </p:nvSpPr>
        <p:spPr>
          <a:xfrm flipV="1">
            <a:off x="990600" y="4904871"/>
            <a:ext cx="1905000" cy="1191127"/>
          </a:xfrm>
          <a:prstGeom prst="bentArrow">
            <a:avLst>
              <a:gd name="adj1" fmla="val 34091"/>
              <a:gd name="adj2" fmla="val 35101"/>
              <a:gd name="adj3" fmla="val 25000"/>
              <a:gd name="adj4" fmla="val 43750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1958" y="5483423"/>
            <a:ext cx="1491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mengendalikan</a:t>
            </a:r>
            <a:endPara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12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Aplikasi dalam BI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Activities </a:t>
            </a:r>
            <a:r>
              <a:rPr lang="en-US"/>
              <a:t>of Decision Support</a:t>
            </a:r>
          </a:p>
          <a:p>
            <a:r>
              <a:rPr lang="en-US"/>
              <a:t>Query &amp; Reporting</a:t>
            </a:r>
          </a:p>
          <a:p>
            <a:r>
              <a:rPr lang="en-US"/>
              <a:t>On-line Analytical Processing (OLAP)‏</a:t>
            </a:r>
          </a:p>
          <a:p>
            <a:r>
              <a:rPr lang="en-US"/>
              <a:t>Statistical Analysis</a:t>
            </a:r>
          </a:p>
          <a:p>
            <a:r>
              <a:rPr lang="en-US"/>
              <a:t>Forecasting</a:t>
            </a:r>
          </a:p>
          <a:p>
            <a:r>
              <a:rPr lang="en-US"/>
              <a:t>Data Mining 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Proses-proses BI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7" y="1593376"/>
            <a:ext cx="8257010" cy="435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8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buClr>
                <a:srgbClr val="94006B"/>
              </a:buClr>
              <a:buFont typeface="Wingdings" panose="05000000000000000000" pitchFamily="2" charset="2"/>
              <a:buChar char=""/>
            </a:pP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Pengertian 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kita tentang </a:t>
            </a:r>
            <a:r>
              <a:rPr lang="en-GB" altLang="en-US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</a:t>
            </a:r>
            <a:r>
              <a:rPr lang="en-GB" alt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and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information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sering tertukar. </a:t>
            </a:r>
          </a:p>
          <a:p>
            <a:pPr marL="736600" lvl="1" indent="0">
              <a:lnSpc>
                <a:spcPct val="100000"/>
              </a:lnSpc>
              <a:buClr>
                <a:srgbClr val="94006B"/>
              </a:buClr>
              <a:buNone/>
            </a:pPr>
            <a:r>
              <a:rPr lang="en-GB" alt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Hati-hati….!</a:t>
            </a:r>
            <a:endParaRPr lang="en-GB" altLang="en-US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lvl="1">
              <a:lnSpc>
                <a:spcPct val="100000"/>
              </a:lnSpc>
              <a:buClr>
                <a:srgbClr val="94006B"/>
              </a:buClr>
              <a:buFont typeface="Wingdings" panose="05000000000000000000" pitchFamily="2" charset="2"/>
              <a:buNone/>
            </a:pPr>
            <a:endParaRPr lang="en-GB" altLang="en-US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Clr>
                <a:srgbClr val="94006B"/>
              </a:buClr>
              <a:buFont typeface="Wingdings" panose="05000000000000000000" pitchFamily="2" charset="2"/>
              <a:buChar char=""/>
            </a:pP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Data:</a:t>
            </a:r>
            <a:r>
              <a:rPr lang="en-GB" alt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Kumpulan dari elemen-elemen nilai mentah, atau </a:t>
            </a:r>
            <a:r>
              <a:rPr lang="en-GB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fakta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yang digunakan </a:t>
            </a:r>
            <a:r>
              <a:rPr lang="en-GB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untuk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GB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menghitung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GB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penalaran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atau </a:t>
            </a:r>
            <a:r>
              <a:rPr lang="en-GB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pengukuran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 </a:t>
            </a:r>
            <a:endParaRPr lang="en-GB" altLang="en-US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lvl="2">
              <a:buFont typeface="Times New Roman" panose="02020603050405020304" pitchFamily="18" charset="0"/>
              <a:buChar char="•"/>
            </a:pPr>
            <a:r>
              <a:rPr lang="sv-SE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 dapat </a:t>
            </a:r>
            <a:r>
              <a:rPr lang="sv-SE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dikumpulkan, disimpan </a:t>
            </a:r>
            <a:r>
              <a:rPr lang="sv-SE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atau </a:t>
            </a:r>
            <a:r>
              <a:rPr lang="sv-SE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diproses (</a:t>
            </a:r>
            <a:r>
              <a:rPr lang="sv-SE" alt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collected, </a:t>
            </a:r>
            <a:r>
              <a:rPr lang="sv-SE" alt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stored </a:t>
            </a:r>
            <a:r>
              <a:rPr lang="sv-SE" alt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atau processed</a:t>
            </a:r>
            <a:r>
              <a:rPr lang="sv-SE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  <a:endParaRPr lang="en-GB" altLang="en-US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Informasi dan Knowledge (Pengetahuan)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3000"/>
              </a:lnSpc>
              <a:buClr>
                <a:srgbClr val="800080"/>
              </a:buClr>
              <a:buFont typeface="Wingdings" panose="05000000000000000000" pitchFamily="2" charset="2"/>
              <a:buChar char=""/>
            </a:pPr>
            <a:r>
              <a:rPr lang="en-GB" altLang="en-US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Informasi: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pPr marL="395288" indent="0" algn="just">
              <a:lnSpc>
                <a:spcPct val="93000"/>
              </a:lnSpc>
              <a:buClr>
                <a:srgbClr val="800080"/>
              </a:buClr>
              <a:buNone/>
            </a:pP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Hasil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pengumpulan dan mengorganisasi data dengan cara yang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membangun </a:t>
            </a:r>
            <a:r>
              <a:rPr lang="en-GB" altLang="en-US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hubungan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relationships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antara 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</a:t>
            </a:r>
          </a:p>
          <a:p>
            <a:pPr algn="just">
              <a:lnSpc>
                <a:spcPct val="93000"/>
              </a:lnSpc>
              <a:buClr>
                <a:srgbClr val="800080"/>
              </a:buClr>
              <a:buFont typeface="Wingdings" panose="05000000000000000000" pitchFamily="2" charset="2"/>
              <a:buNone/>
            </a:pPr>
            <a:endParaRPr lang="en-GB" altLang="en-US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93000"/>
              </a:lnSpc>
              <a:buClr>
                <a:srgbClr val="800080"/>
              </a:buClr>
              <a:buFont typeface="Wingdings" panose="05000000000000000000" pitchFamily="2" charset="2"/>
              <a:buChar char=""/>
            </a:pPr>
            <a:r>
              <a:rPr lang="en-GB" altLang="en-US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Knowledge</a:t>
            </a:r>
            <a:r>
              <a:rPr lang="en-GB" altLang="en-US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n-GB" alt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endParaRPr lang="en-GB" altLang="en-US" i="1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marL="395288" indent="0" algn="just">
              <a:lnSpc>
                <a:spcPct val="93000"/>
              </a:lnSpc>
              <a:buClr>
                <a:srgbClr val="800080"/>
              </a:buClr>
              <a:buNone/>
            </a:pP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Konsep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pemahaman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informasi berdasarkan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pola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yang dikenali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atau didapatkan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dari informasi yang terkandung didalamnya</a:t>
            </a:r>
            <a:r>
              <a:rPr lang="en-GB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</a:t>
            </a:r>
            <a:endParaRPr lang="en-GB" altLang="en-US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85010" y="838200"/>
            <a:ext cx="1519989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Intelligence</a:t>
            </a:r>
            <a:endParaRPr lang="en-GB" altLang="en-US" sz="2000" b="1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30250"/>
          </a:xfrm>
        </p:spPr>
        <p:txBody>
          <a:bodyPr>
            <a:normAutofit fontScale="90000"/>
          </a:bodyPr>
          <a:lstStyle/>
          <a:p>
            <a:r>
              <a:rPr lang="en-US" smtClean="0"/>
              <a:t>Proses Knowledge Discovery (data)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60588" y="5287962"/>
            <a:ext cx="1800225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1262"/>
            <a:ext cx="6858000" cy="557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715000" y="5410200"/>
            <a:ext cx="3048000" cy="4572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191180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715000" y="3276600"/>
            <a:ext cx="3048000" cy="4572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mtClean="0"/>
              <a:t>Tanggal Lahir = Anak Muda</a:t>
            </a:r>
            <a:endParaRPr lang="en-US" alt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715000" y="4114800"/>
            <a:ext cx="3048000" cy="4572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191180 </a:t>
            </a:r>
            <a:r>
              <a:rPr lang="en-US" altLang="en-US"/>
              <a:t>= </a:t>
            </a:r>
            <a:r>
              <a:rPr lang="en-US" altLang="en-US" smtClean="0"/>
              <a:t>Tanggal Lahir</a:t>
            </a:r>
            <a:endParaRPr lang="en-US" alt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715000" y="2438400"/>
            <a:ext cx="3048000" cy="4572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mtClean="0"/>
              <a:t>Anak Muda = suka DVD</a:t>
            </a:r>
            <a:endParaRPr lang="en-US" altLang="en-US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5715000" y="1752600"/>
            <a:ext cx="3048000" cy="4572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mtClean="0"/>
              <a:t>Anak Muda ≠ suka tongkat</a:t>
            </a:r>
            <a:endParaRPr lang="en-US" altLang="en-US"/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5181600" y="2201862"/>
            <a:ext cx="457200" cy="3886200"/>
          </a:xfrm>
          <a:prstGeom prst="upArrow">
            <a:avLst>
              <a:gd name="adj1" fmla="val 50000"/>
              <a:gd name="adj2" fmla="val 2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657600" y="1143000"/>
            <a:ext cx="19050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en-US" sz="3200"/>
              <a:t>Decisions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549441" y="840581"/>
            <a:ext cx="12192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Decision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772400" y="6356350"/>
            <a:ext cx="1219200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</a:t>
            </a:r>
            <a:endParaRPr lang="en-GB" altLang="en-US" sz="2000" b="1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3" name="Oval Callout 22"/>
          <p:cNvSpPr/>
          <p:nvPr/>
        </p:nvSpPr>
        <p:spPr>
          <a:xfrm>
            <a:off x="1804736" y="2095500"/>
            <a:ext cx="1812759" cy="990600"/>
          </a:xfrm>
          <a:prstGeom prst="wedgeEllipseCallout">
            <a:avLst>
              <a:gd name="adj1" fmla="val 80131"/>
              <a:gd name="adj2" fmla="val -9458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Menjual </a:t>
            </a:r>
            <a:r>
              <a:rPr lang="en-US" smtClean="0"/>
              <a:t>DVD </a:t>
            </a:r>
            <a:r>
              <a:rPr lang="en-US"/>
              <a:t>ke  </a:t>
            </a:r>
          </a:p>
          <a:p>
            <a:pPr algn="ctr"/>
            <a:r>
              <a:rPr lang="en-US"/>
              <a:t>Anak </a:t>
            </a:r>
            <a:r>
              <a:rPr lang="en-US" smtClean="0"/>
              <a:t>Muda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7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9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Proses </a:t>
            </a:r>
            <a:r>
              <a:rPr lang="en-US"/>
              <a:t>Knowledge </a:t>
            </a:r>
            <a:r>
              <a:rPr lang="en-US" smtClean="0"/>
              <a:t>Discovery (aktifitas)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502222"/>
              </p:ext>
            </p:extLst>
          </p:nvPr>
        </p:nvGraphicFramePr>
        <p:xfrm>
          <a:off x="76200" y="2102177"/>
          <a:ext cx="2669746" cy="4146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3838493" y="2361426"/>
            <a:ext cx="485775" cy="441636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7172535" y="5318227"/>
            <a:ext cx="323559" cy="278315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6164113" y="4483705"/>
            <a:ext cx="473076" cy="449054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5133894" y="3569305"/>
            <a:ext cx="474662" cy="403770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879769" y="2255064"/>
            <a:ext cx="1283021" cy="29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GB" altLang="en-US" sz="1400" b="1">
                <a:solidFill>
                  <a:srgbClr val="0070C0"/>
                </a:solidFill>
              </a:rPr>
              <a:t>Data </a:t>
            </a:r>
            <a:r>
              <a:rPr lang="en-GB" altLang="en-US" sz="1400" b="1" smtClean="0">
                <a:solidFill>
                  <a:srgbClr val="0070C0"/>
                </a:solidFill>
              </a:rPr>
              <a:t>Cleaning</a:t>
            </a:r>
            <a:endParaRPr lang="en-GB" altLang="en-US" sz="1400" b="1">
              <a:solidFill>
                <a:srgbClr val="0070C0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333461" y="2771249"/>
            <a:ext cx="2634036" cy="871290"/>
            <a:chOff x="4333461" y="2771249"/>
            <a:chExt cx="2634036" cy="871290"/>
          </a:xfrm>
        </p:grpSpPr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5147866" y="2771249"/>
              <a:ext cx="1819631" cy="35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</a:pPr>
              <a:r>
                <a:rPr lang="en-GB" altLang="en-US" sz="1800" b="1" smtClean="0">
                  <a:solidFill>
                    <a:srgbClr val="00B050"/>
                  </a:solidFill>
                  <a:latin typeface="+mn-lt"/>
                  <a:ea typeface="+mn-ea"/>
                  <a:cs typeface="+mn-cs"/>
                </a:rPr>
                <a:t>Data Warehouse</a:t>
              </a:r>
              <a:endParaRPr lang="en-GB" altLang="en-US" sz="1800" b="1">
                <a:solidFill>
                  <a:srgbClr val="00B05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4333461" y="2956739"/>
              <a:ext cx="685800" cy="685800"/>
            </a:xfrm>
            <a:prstGeom prst="rect">
              <a:avLst/>
            </a:prstGeom>
            <a:solidFill>
              <a:srgbClr val="00CC66"/>
            </a:solidFill>
            <a:ln w="126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66"/>
              </a:extrusionClr>
              <a:contourClr>
                <a:srgbClr val="00CC66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DW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91094" y="3865589"/>
            <a:ext cx="2530681" cy="694316"/>
            <a:chOff x="5591094" y="3865589"/>
            <a:chExt cx="2530681" cy="694316"/>
          </a:xfrm>
        </p:grpSpPr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5591094" y="4102705"/>
              <a:ext cx="457200" cy="457200"/>
            </a:xfrm>
            <a:prstGeom prst="rect">
              <a:avLst/>
            </a:prstGeom>
            <a:solidFill>
              <a:srgbClr val="00CC66"/>
            </a:solidFill>
            <a:ln w="126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66"/>
              </a:extrusionClr>
              <a:contourClr>
                <a:srgbClr val="00CC66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</a:rPr>
                <a:t>Data </a:t>
              </a:r>
            </a:p>
            <a:p>
              <a:r>
                <a:rPr lang="en-US" sz="1200" b="1" smtClean="0">
                  <a:solidFill>
                    <a:schemeClr val="bg1"/>
                  </a:solidFill>
                </a:rPr>
                <a:t>Mart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6169276" y="3865589"/>
              <a:ext cx="1952499" cy="35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</a:pPr>
              <a:r>
                <a:rPr lang="en-GB" altLang="en-US" sz="1800" b="1">
                  <a:solidFill>
                    <a:srgbClr val="00B050"/>
                  </a:solidFill>
                  <a:latin typeface="+mn-lt"/>
                  <a:ea typeface="+mn-ea"/>
                  <a:cs typeface="+mn-cs"/>
                </a:rPr>
                <a:t>Task-relevant Data</a:t>
              </a:r>
            </a:p>
          </p:txBody>
        </p:sp>
      </p:grp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5219706" y="3484145"/>
            <a:ext cx="869447" cy="29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GB" altLang="en-US" sz="1400" b="1">
                <a:solidFill>
                  <a:srgbClr val="0070C0"/>
                </a:solidFill>
              </a:rPr>
              <a:t>Selection</a:t>
            </a: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6200694" y="4380518"/>
            <a:ext cx="1153178" cy="29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GB" altLang="en-US" sz="1400" b="1">
                <a:solidFill>
                  <a:srgbClr val="0070C0"/>
                </a:solidFill>
              </a:rPr>
              <a:t>Data Mining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6434097" y="4712305"/>
            <a:ext cx="2374983" cy="685800"/>
            <a:chOff x="6434097" y="4712305"/>
            <a:chExt cx="2374983" cy="685800"/>
          </a:xfrm>
        </p:grpSpPr>
        <p:grpSp>
          <p:nvGrpSpPr>
            <p:cNvPr id="27" name="Group 26"/>
            <p:cNvGrpSpPr/>
            <p:nvPr/>
          </p:nvGrpSpPr>
          <p:grpSpPr>
            <a:xfrm>
              <a:off x="6434097" y="4712305"/>
              <a:ext cx="685800" cy="685800"/>
              <a:chOff x="6124575" y="1530350"/>
              <a:chExt cx="685800" cy="685800"/>
            </a:xfrm>
          </p:grpSpPr>
          <p:sp>
            <p:nvSpPr>
              <p:cNvPr id="28" name="Rectangle 21"/>
              <p:cNvSpPr>
                <a:spLocks noChangeArrowheads="1"/>
              </p:cNvSpPr>
              <p:nvPr/>
            </p:nvSpPr>
            <p:spPr bwMode="auto">
              <a:xfrm>
                <a:off x="6429375" y="1530350"/>
                <a:ext cx="76200" cy="609600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22"/>
              <p:cNvSpPr>
                <a:spLocks noChangeArrowheads="1"/>
              </p:cNvSpPr>
              <p:nvPr/>
            </p:nvSpPr>
            <p:spPr bwMode="auto">
              <a:xfrm>
                <a:off x="6505575" y="1758950"/>
                <a:ext cx="76200" cy="381000"/>
              </a:xfrm>
              <a:prstGeom prst="rect">
                <a:avLst/>
              </a:prstGeom>
              <a:solidFill>
                <a:srgbClr val="FFCF01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3"/>
              <p:cNvSpPr>
                <a:spLocks noChangeArrowheads="1"/>
              </p:cNvSpPr>
              <p:nvPr/>
            </p:nvSpPr>
            <p:spPr bwMode="auto">
              <a:xfrm>
                <a:off x="6353175" y="1682750"/>
                <a:ext cx="76200" cy="457200"/>
              </a:xfrm>
              <a:prstGeom prst="rect">
                <a:avLst/>
              </a:prstGeom>
              <a:solidFill>
                <a:srgbClr val="00E4A8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24"/>
              <p:cNvSpPr>
                <a:spLocks noChangeArrowheads="1"/>
              </p:cNvSpPr>
              <p:nvPr/>
            </p:nvSpPr>
            <p:spPr bwMode="auto">
              <a:xfrm>
                <a:off x="6581775" y="1911350"/>
                <a:ext cx="76200" cy="228600"/>
              </a:xfrm>
              <a:prstGeom prst="rect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25"/>
              <p:cNvSpPr>
                <a:spLocks noChangeArrowheads="1"/>
              </p:cNvSpPr>
              <p:nvPr/>
            </p:nvSpPr>
            <p:spPr bwMode="auto">
              <a:xfrm>
                <a:off x="6124575" y="2139950"/>
                <a:ext cx="685800" cy="76200"/>
              </a:xfrm>
              <a:prstGeom prst="rect">
                <a:avLst/>
              </a:prstGeom>
              <a:solidFill>
                <a:srgbClr val="00E4A8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26"/>
              <p:cNvSpPr>
                <a:spLocks noChangeArrowheads="1"/>
              </p:cNvSpPr>
              <p:nvPr/>
            </p:nvSpPr>
            <p:spPr bwMode="auto">
              <a:xfrm>
                <a:off x="6200775" y="1911350"/>
                <a:ext cx="152400" cy="228600"/>
              </a:xfrm>
              <a:prstGeom prst="rect">
                <a:avLst/>
              </a:prstGeom>
              <a:solidFill>
                <a:srgbClr val="FF99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6868379" y="4836165"/>
              <a:ext cx="1940701" cy="35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</a:pPr>
              <a:r>
                <a:rPr lang="en-GB" altLang="en-US" sz="1800" b="1">
                  <a:solidFill>
                    <a:srgbClr val="00B050"/>
                  </a:solidFill>
                  <a:latin typeface="+mn-lt"/>
                  <a:ea typeface="+mn-ea"/>
                  <a:cs typeface="+mn-cs"/>
                </a:rPr>
                <a:t>Pattern Evaluation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247771" y="5596543"/>
            <a:ext cx="1896229" cy="612775"/>
            <a:chOff x="7250113" y="965200"/>
            <a:chExt cx="1896229" cy="612775"/>
          </a:xfrm>
        </p:grpSpPr>
        <p:sp>
          <p:nvSpPr>
            <p:cNvPr id="39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7250113" y="965200"/>
              <a:ext cx="1743075" cy="612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CascadeUp">
                <a:avLst>
                  <a:gd name="adj" fmla="val 46565"/>
                </a:avLst>
              </a:prstTxWarp>
              <a:scene3d>
                <a:camera prst="legacyObliqueTopLeft">
                  <a:rot lat="20519999" lon="1080000" rev="0"/>
                </a:camera>
                <a:lightRig rig="legacyFlat1" dir="r"/>
              </a:scene3d>
              <a:sp3d extrusionH="430200" prstMaterial="legacyMatte">
                <a:extrusionClr>
                  <a:srgbClr val="FF6600"/>
                </a:extrusionClr>
                <a:contourClr>
                  <a:srgbClr val="FE3E02"/>
                </a:contourClr>
              </a:sp3d>
            </a:bodyPr>
            <a:lstStyle/>
            <a:p>
              <a:pPr algn="ctr"/>
              <a:r>
                <a:rPr lang="en-US" sz="3600" kern="10">
                  <a:ln w="9360">
                    <a:miter lim="800000"/>
                    <a:headEnd/>
                    <a:tailEnd/>
                  </a:ln>
                  <a:gradFill rotWithShape="0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5400000" scaled="1"/>
                  </a:gradFill>
                  <a:latin typeface="Impact" panose="020B0806030902050204" pitchFamily="34" charset="0"/>
                </a:rPr>
                <a:t>Knowledge</a:t>
              </a:r>
            </a:p>
          </p:txBody>
        </p:sp>
        <p:sp>
          <p:nvSpPr>
            <p:cNvPr id="40" name="Text Box 42"/>
            <p:cNvSpPr txBox="1">
              <a:spLocks noChangeArrowheads="1"/>
            </p:cNvSpPr>
            <p:nvPr/>
          </p:nvSpPr>
          <p:spPr bwMode="auto">
            <a:xfrm>
              <a:off x="8046204" y="1263651"/>
              <a:ext cx="1100138" cy="250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 b="1">
                  <a:solidFill>
                    <a:schemeClr val="tx1"/>
                  </a:solidFill>
                </a:rPr>
                <a:t>Decision</a:t>
              </a:r>
              <a:endParaRPr lang="en-US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1800" y="1508521"/>
            <a:ext cx="3352800" cy="765384"/>
            <a:chOff x="2971800" y="1508521"/>
            <a:chExt cx="3352800" cy="765384"/>
          </a:xfrm>
        </p:grpSpPr>
        <p:grpSp>
          <p:nvGrpSpPr>
            <p:cNvPr id="13" name="Group 12"/>
            <p:cNvGrpSpPr/>
            <p:nvPr/>
          </p:nvGrpSpPr>
          <p:grpSpPr>
            <a:xfrm>
              <a:off x="2971800" y="1508521"/>
              <a:ext cx="1752600" cy="765384"/>
              <a:chOff x="180975" y="5111750"/>
              <a:chExt cx="1752600" cy="765384"/>
            </a:xfrm>
          </p:grpSpPr>
          <p:sp>
            <p:nvSpPr>
              <p:cNvPr id="14" name="Oval 7"/>
              <p:cNvSpPr>
                <a:spLocks noChangeArrowheads="1"/>
              </p:cNvSpPr>
              <p:nvPr/>
            </p:nvSpPr>
            <p:spPr bwMode="auto">
              <a:xfrm>
                <a:off x="180975" y="5111750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180975" y="5187950"/>
                <a:ext cx="685800" cy="406400"/>
              </a:xfrm>
              <a:prstGeom prst="rect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9"/>
              <p:cNvSpPr>
                <a:spLocks noChangeArrowheads="1"/>
              </p:cNvSpPr>
              <p:nvPr/>
            </p:nvSpPr>
            <p:spPr bwMode="auto">
              <a:xfrm>
                <a:off x="180975" y="5492750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10"/>
              <p:cNvSpPr>
                <a:spLocks noChangeArrowheads="1"/>
              </p:cNvSpPr>
              <p:nvPr/>
            </p:nvSpPr>
            <p:spPr bwMode="auto">
              <a:xfrm>
                <a:off x="561975" y="5343734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61975" y="5419934"/>
                <a:ext cx="685800" cy="406400"/>
              </a:xfrm>
              <a:prstGeom prst="rect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 smtClean="0">
                    <a:solidFill>
                      <a:schemeClr val="bg1"/>
                    </a:solidFill>
                  </a:rPr>
                  <a:t>DB</a:t>
                </a:r>
                <a:endParaRPr lang="en-US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Oval 12"/>
              <p:cNvSpPr>
                <a:spLocks noChangeArrowheads="1"/>
              </p:cNvSpPr>
              <p:nvPr/>
            </p:nvSpPr>
            <p:spPr bwMode="auto">
              <a:xfrm>
                <a:off x="561975" y="5724734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3"/>
              <p:cNvSpPr>
                <a:spLocks noChangeArrowheads="1"/>
              </p:cNvSpPr>
              <p:nvPr/>
            </p:nvSpPr>
            <p:spPr bwMode="auto">
              <a:xfrm>
                <a:off x="1247775" y="5264150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247775" y="5340350"/>
                <a:ext cx="685800" cy="406400"/>
              </a:xfrm>
              <a:prstGeom prst="rect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5"/>
              <p:cNvSpPr>
                <a:spLocks noChangeArrowheads="1"/>
              </p:cNvSpPr>
              <p:nvPr/>
            </p:nvSpPr>
            <p:spPr bwMode="auto">
              <a:xfrm>
                <a:off x="1247775" y="5645150"/>
                <a:ext cx="685800" cy="152400"/>
              </a:xfrm>
              <a:prstGeom prst="ellipse">
                <a:avLst/>
              </a:prstGeom>
              <a:solidFill>
                <a:srgbClr val="00CC66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4684167" y="1646089"/>
              <a:ext cx="1640433" cy="35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defTabSz="449263" eaLnBrk="0" fontAlgn="base" hangingPunct="0">
                <a:lnSpc>
                  <a:spcPct val="5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</a:pPr>
              <a:r>
                <a:rPr lang="en-GB" altLang="en-US" sz="1800" b="1" smtClean="0">
                  <a:solidFill>
                    <a:srgbClr val="00B050"/>
                  </a:solidFill>
                  <a:latin typeface="+mn-lt"/>
                  <a:ea typeface="+mn-ea"/>
                  <a:cs typeface="+mn-cs"/>
                </a:rPr>
                <a:t>Database</a:t>
              </a:r>
              <a:endParaRPr lang="en-GB" altLang="en-US" sz="1800" b="1">
                <a:solidFill>
                  <a:srgbClr val="00B050"/>
                </a:solidFill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>
          <a:xfrm flipV="1">
            <a:off x="5189060" y="3771190"/>
            <a:ext cx="0" cy="2143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245507" y="4679703"/>
            <a:ext cx="0" cy="1234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1"/>
          </p:cNvCxnSpPr>
          <p:nvPr/>
        </p:nvCxnSpPr>
        <p:spPr>
          <a:xfrm flipH="1" flipV="1">
            <a:off x="5189060" y="5902930"/>
            <a:ext cx="20587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3879769" y="5902933"/>
            <a:ext cx="1295688" cy="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879769" y="2803062"/>
            <a:ext cx="0" cy="311163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2805582" y="2556988"/>
            <a:ext cx="1462558" cy="29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GB" altLang="en-US" sz="1400" b="1">
                <a:solidFill>
                  <a:srgbClr val="0070C0"/>
                </a:solidFill>
              </a:rPr>
              <a:t>Data </a:t>
            </a:r>
            <a:r>
              <a:rPr lang="en-GB" altLang="en-US" sz="1400" b="1" smtClean="0">
                <a:solidFill>
                  <a:srgbClr val="0070C0"/>
                </a:solidFill>
              </a:rPr>
              <a:t>Integration</a:t>
            </a:r>
            <a:endParaRPr lang="en-GB" altLang="en-US" sz="1400" b="1">
              <a:solidFill>
                <a:srgbClr val="0070C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4067094" y="2844033"/>
            <a:ext cx="0" cy="92688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067094" y="3770918"/>
            <a:ext cx="1095696" cy="0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86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23" grpId="0"/>
      <p:bldP spid="35" grpId="0"/>
      <p:bldP spid="36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Mahasiswa </a:t>
            </a:r>
            <a:r>
              <a:rPr lang="en-US" smtClean="0"/>
              <a:t>mampu menceritakan kembali gambaran tentang Business Intelligence (BI) dan kaitannya dengan Business Decision support (pendukung keputusan dalam bisnis).</a:t>
            </a:r>
          </a:p>
          <a:p>
            <a:r>
              <a:rPr lang="en-US" smtClean="0"/>
              <a:t>Mahasiswa mampu menceritakan gambaran proses Knowledge Discovery (dari data menjadi knowledge untuk keputusan).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[</a:t>
            </a:r>
            <a:r>
              <a:rPr lang="id-ID"/>
              <a:t>LJG] Li Niu, Jie Lu, and Guangquan Zhang, “Cognition-Driven Decision Support for Business Intelligence”, Springer, 2009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do I make decissions in my business?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Bagaimana perusahaan membuat keputusan?</a:t>
            </a:r>
          </a:p>
          <a:p>
            <a:pPr marL="347663" indent="0">
              <a:buNone/>
            </a:pPr>
            <a:r>
              <a:rPr lang="en-US" smtClean="0"/>
              <a:t>Menggunakan intuisi? </a:t>
            </a:r>
          </a:p>
          <a:p>
            <a:pPr marL="347663" indent="0">
              <a:buNone/>
            </a:pPr>
            <a:r>
              <a:rPr lang="en-US" smtClean="0"/>
              <a:t>Keputusan bisnis harus dibuat berdasarkan kenyataan dan realitas (fakta dan angka!) </a:t>
            </a:r>
          </a:p>
          <a:p>
            <a:r>
              <a:rPr lang="en-US" smtClean="0"/>
              <a:t>EPM </a:t>
            </a:r>
            <a:r>
              <a:rPr lang="en-US"/>
              <a:t>(Enterprise Performance </a:t>
            </a:r>
            <a:r>
              <a:rPr lang="en-US"/>
              <a:t>Management</a:t>
            </a:r>
            <a:r>
              <a:rPr lang="en-US" smtClean="0"/>
              <a:t>) adalah gaya manajemen yang difokuskan pada pengukuran perusahaan </a:t>
            </a:r>
            <a:r>
              <a:rPr lang="en-US"/>
              <a:t>is a management style focused on measuring </a:t>
            </a:r>
            <a:r>
              <a:rPr lang="en-US"/>
              <a:t>companies </a:t>
            </a:r>
            <a:endParaRPr lang="en-US" smtClean="0"/>
          </a:p>
          <a:p>
            <a:r>
              <a:rPr lang="en-US" smtClean="0"/>
              <a:t>Beberapa Methodologies </a:t>
            </a:r>
            <a:r>
              <a:rPr lang="en-US"/>
              <a:t>/ Strategies</a:t>
            </a:r>
            <a:r>
              <a:rPr lang="en-US"/>
              <a:t>: </a:t>
            </a:r>
            <a:endParaRPr lang="en-US" smtClean="0"/>
          </a:p>
          <a:p>
            <a:pPr lvl="1"/>
            <a:r>
              <a:rPr lang="en-US" smtClean="0"/>
              <a:t>Balanced Scorecard, </a:t>
            </a:r>
          </a:p>
          <a:p>
            <a:pPr lvl="1"/>
            <a:r>
              <a:rPr lang="en-US" smtClean="0"/>
              <a:t>Six </a:t>
            </a:r>
            <a:r>
              <a:rPr lang="en-US"/>
              <a:t>Sigma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ABC </a:t>
            </a:r>
            <a:r>
              <a:rPr lang="en-US"/>
              <a:t>- Activity Based Costing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TQM </a:t>
            </a:r>
            <a:r>
              <a:rPr lang="en-US"/>
              <a:t>- Total Quality Managemen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Fase/Tahapan dalam Proses Pembuatan Keputusan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>
          <a:xfrm>
            <a:off x="228600" y="3225667"/>
            <a:ext cx="1527048" cy="1216152"/>
          </a:xfrm>
          <a:custGeom>
            <a:avLst/>
            <a:gdLst>
              <a:gd name="connsiteX0" fmla="*/ 0 w 1263262"/>
              <a:gd name="connsiteY0" fmla="*/ 104193 h 1041927"/>
              <a:gd name="connsiteX1" fmla="*/ 104193 w 1263262"/>
              <a:gd name="connsiteY1" fmla="*/ 0 h 1041927"/>
              <a:gd name="connsiteX2" fmla="*/ 1159069 w 1263262"/>
              <a:gd name="connsiteY2" fmla="*/ 0 h 1041927"/>
              <a:gd name="connsiteX3" fmla="*/ 1263262 w 1263262"/>
              <a:gd name="connsiteY3" fmla="*/ 104193 h 1041927"/>
              <a:gd name="connsiteX4" fmla="*/ 1263262 w 1263262"/>
              <a:gd name="connsiteY4" fmla="*/ 937734 h 1041927"/>
              <a:gd name="connsiteX5" fmla="*/ 1159069 w 1263262"/>
              <a:gd name="connsiteY5" fmla="*/ 1041927 h 1041927"/>
              <a:gd name="connsiteX6" fmla="*/ 104193 w 1263262"/>
              <a:gd name="connsiteY6" fmla="*/ 1041927 h 1041927"/>
              <a:gd name="connsiteX7" fmla="*/ 0 w 1263262"/>
              <a:gd name="connsiteY7" fmla="*/ 937734 h 1041927"/>
              <a:gd name="connsiteX8" fmla="*/ 0 w 1263262"/>
              <a:gd name="connsiteY8" fmla="*/ 104193 h 104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3262" h="1041927">
                <a:moveTo>
                  <a:pt x="0" y="104193"/>
                </a:moveTo>
                <a:cubicBezTo>
                  <a:pt x="0" y="46649"/>
                  <a:pt x="46649" y="0"/>
                  <a:pt x="104193" y="0"/>
                </a:cubicBezTo>
                <a:lnTo>
                  <a:pt x="1159069" y="0"/>
                </a:lnTo>
                <a:cubicBezTo>
                  <a:pt x="1216613" y="0"/>
                  <a:pt x="1263262" y="46649"/>
                  <a:pt x="1263262" y="104193"/>
                </a:cubicBezTo>
                <a:lnTo>
                  <a:pt x="1263262" y="937734"/>
                </a:lnTo>
                <a:cubicBezTo>
                  <a:pt x="1263262" y="995278"/>
                  <a:pt x="1216613" y="1041927"/>
                  <a:pt x="1159069" y="1041927"/>
                </a:cubicBezTo>
                <a:lnTo>
                  <a:pt x="104193" y="1041927"/>
                </a:lnTo>
                <a:cubicBezTo>
                  <a:pt x="46649" y="1041927"/>
                  <a:pt x="0" y="995278"/>
                  <a:pt x="0" y="937734"/>
                </a:cubicBezTo>
                <a:lnTo>
                  <a:pt x="0" y="104193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7803" tIns="147803" rIns="147803" bIns="371073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smtClean="0"/>
              <a:t>Tajamkan &amp; </a:t>
            </a:r>
            <a:r>
              <a:rPr lang="en-US" sz="1500" kern="1200" smtClean="0"/>
              <a:t>pertegas masalah</a:t>
            </a:r>
            <a:endParaRPr lang="en-US" sz="1500" kern="1200"/>
          </a:p>
        </p:txBody>
      </p:sp>
      <p:sp>
        <p:nvSpPr>
          <p:cNvPr id="10" name="Shape 9"/>
          <p:cNvSpPr/>
          <p:nvPr/>
        </p:nvSpPr>
        <p:spPr>
          <a:xfrm>
            <a:off x="1041727" y="3345146"/>
            <a:ext cx="1624943" cy="1624943"/>
          </a:xfrm>
          <a:prstGeom prst="leftCircularArrow">
            <a:avLst>
              <a:gd name="adj1" fmla="val 3359"/>
              <a:gd name="adj2" fmla="val 415339"/>
              <a:gd name="adj3" fmla="val 2261294"/>
              <a:gd name="adj4" fmla="val 9094934"/>
              <a:gd name="adj5" fmla="val 3918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60152" y="4200896"/>
            <a:ext cx="1122899" cy="446540"/>
          </a:xfrm>
          <a:custGeom>
            <a:avLst/>
            <a:gdLst>
              <a:gd name="connsiteX0" fmla="*/ 0 w 1122899"/>
              <a:gd name="connsiteY0" fmla="*/ 44654 h 446540"/>
              <a:gd name="connsiteX1" fmla="*/ 44654 w 1122899"/>
              <a:gd name="connsiteY1" fmla="*/ 0 h 446540"/>
              <a:gd name="connsiteX2" fmla="*/ 1078245 w 1122899"/>
              <a:gd name="connsiteY2" fmla="*/ 0 h 446540"/>
              <a:gd name="connsiteX3" fmla="*/ 1122899 w 1122899"/>
              <a:gd name="connsiteY3" fmla="*/ 44654 h 446540"/>
              <a:gd name="connsiteX4" fmla="*/ 1122899 w 1122899"/>
              <a:gd name="connsiteY4" fmla="*/ 401886 h 446540"/>
              <a:gd name="connsiteX5" fmla="*/ 1078245 w 1122899"/>
              <a:gd name="connsiteY5" fmla="*/ 446540 h 446540"/>
              <a:gd name="connsiteX6" fmla="*/ 44654 w 1122899"/>
              <a:gd name="connsiteY6" fmla="*/ 446540 h 446540"/>
              <a:gd name="connsiteX7" fmla="*/ 0 w 1122899"/>
              <a:gd name="connsiteY7" fmla="*/ 401886 h 446540"/>
              <a:gd name="connsiteX8" fmla="*/ 0 w 1122899"/>
              <a:gd name="connsiteY8" fmla="*/ 44654 h 44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2899" h="446540">
                <a:moveTo>
                  <a:pt x="0" y="44654"/>
                </a:moveTo>
                <a:cubicBezTo>
                  <a:pt x="0" y="19992"/>
                  <a:pt x="19992" y="0"/>
                  <a:pt x="44654" y="0"/>
                </a:cubicBezTo>
                <a:lnTo>
                  <a:pt x="1078245" y="0"/>
                </a:lnTo>
                <a:cubicBezTo>
                  <a:pt x="1102907" y="0"/>
                  <a:pt x="1122899" y="19992"/>
                  <a:pt x="1122899" y="44654"/>
                </a:cubicBezTo>
                <a:lnTo>
                  <a:pt x="1122899" y="401886"/>
                </a:lnTo>
                <a:cubicBezTo>
                  <a:pt x="1122899" y="426548"/>
                  <a:pt x="1102907" y="446540"/>
                  <a:pt x="1078245" y="446540"/>
                </a:cubicBezTo>
                <a:lnTo>
                  <a:pt x="44654" y="446540"/>
                </a:lnTo>
                <a:cubicBezTo>
                  <a:pt x="19992" y="446540"/>
                  <a:pt x="0" y="426548"/>
                  <a:pt x="0" y="401886"/>
                </a:cubicBezTo>
                <a:lnTo>
                  <a:pt x="0" y="446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559" tIns="33399" rIns="43559" bIns="33399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smtClean="0">
                <a:effectLst/>
              </a:rPr>
              <a:t>Intelligence</a:t>
            </a:r>
            <a:endParaRPr lang="en-US" sz="1600" b="1" kern="1200">
              <a:effectLst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>
          <a:xfrm>
            <a:off x="1981200" y="3227245"/>
            <a:ext cx="1524517" cy="1212996"/>
          </a:xfrm>
          <a:custGeom>
            <a:avLst/>
            <a:gdLst>
              <a:gd name="connsiteX0" fmla="*/ 0 w 1524517"/>
              <a:gd name="connsiteY0" fmla="*/ 143873 h 1438734"/>
              <a:gd name="connsiteX1" fmla="*/ 143873 w 1524517"/>
              <a:gd name="connsiteY1" fmla="*/ 0 h 1438734"/>
              <a:gd name="connsiteX2" fmla="*/ 1380644 w 1524517"/>
              <a:gd name="connsiteY2" fmla="*/ 0 h 1438734"/>
              <a:gd name="connsiteX3" fmla="*/ 1524517 w 1524517"/>
              <a:gd name="connsiteY3" fmla="*/ 143873 h 1438734"/>
              <a:gd name="connsiteX4" fmla="*/ 1524517 w 1524517"/>
              <a:gd name="connsiteY4" fmla="*/ 1294861 h 1438734"/>
              <a:gd name="connsiteX5" fmla="*/ 1380644 w 1524517"/>
              <a:gd name="connsiteY5" fmla="*/ 1438734 h 1438734"/>
              <a:gd name="connsiteX6" fmla="*/ 143873 w 1524517"/>
              <a:gd name="connsiteY6" fmla="*/ 1438734 h 1438734"/>
              <a:gd name="connsiteX7" fmla="*/ 0 w 1524517"/>
              <a:gd name="connsiteY7" fmla="*/ 1294861 h 1438734"/>
              <a:gd name="connsiteX8" fmla="*/ 0 w 1524517"/>
              <a:gd name="connsiteY8" fmla="*/ 143873 h 143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4517" h="1438734">
                <a:moveTo>
                  <a:pt x="0" y="143873"/>
                </a:moveTo>
                <a:cubicBezTo>
                  <a:pt x="0" y="64414"/>
                  <a:pt x="64414" y="0"/>
                  <a:pt x="143873" y="0"/>
                </a:cubicBezTo>
                <a:lnTo>
                  <a:pt x="1380644" y="0"/>
                </a:lnTo>
                <a:cubicBezTo>
                  <a:pt x="1460103" y="0"/>
                  <a:pt x="1524517" y="64414"/>
                  <a:pt x="1524517" y="143873"/>
                </a:cubicBezTo>
                <a:lnTo>
                  <a:pt x="1524517" y="1294861"/>
                </a:lnTo>
                <a:cubicBezTo>
                  <a:pt x="1524517" y="1374320"/>
                  <a:pt x="1460103" y="1438734"/>
                  <a:pt x="1380644" y="1438734"/>
                </a:cubicBezTo>
                <a:lnTo>
                  <a:pt x="143873" y="1438734"/>
                </a:lnTo>
                <a:cubicBezTo>
                  <a:pt x="64414" y="1438734"/>
                  <a:pt x="0" y="1374320"/>
                  <a:pt x="0" y="1294861"/>
                </a:cubicBezTo>
                <a:lnTo>
                  <a:pt x="0" y="143873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934" tIns="465235" rIns="156934" bIns="156933" numCol="1" spcCol="1270" anchor="ctr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smtClean="0"/>
              <a:t>Rencanakan &amp; Desain solusi-solusi yang mungkin</a:t>
            </a:r>
            <a:endParaRPr lang="en-US" sz="1500" kern="1200"/>
          </a:p>
        </p:txBody>
      </p:sp>
      <p:sp>
        <p:nvSpPr>
          <p:cNvPr id="13" name="Circular Arrow 12"/>
          <p:cNvSpPr/>
          <p:nvPr/>
        </p:nvSpPr>
        <p:spPr>
          <a:xfrm rot="223153">
            <a:off x="2934757" y="2667000"/>
            <a:ext cx="1605268" cy="1605268"/>
          </a:xfrm>
          <a:prstGeom prst="circularArrow">
            <a:avLst>
              <a:gd name="adj1" fmla="val 3400"/>
              <a:gd name="adj2" fmla="val 420841"/>
              <a:gd name="adj3" fmla="val 19740710"/>
              <a:gd name="adj4" fmla="val 12912573"/>
              <a:gd name="adj5" fmla="val 3967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2568459" y="2895600"/>
            <a:ext cx="1122899" cy="548253"/>
          </a:xfrm>
          <a:custGeom>
            <a:avLst/>
            <a:gdLst>
              <a:gd name="connsiteX0" fmla="*/ 0 w 1122899"/>
              <a:gd name="connsiteY0" fmla="*/ 54825 h 548253"/>
              <a:gd name="connsiteX1" fmla="*/ 54825 w 1122899"/>
              <a:gd name="connsiteY1" fmla="*/ 0 h 548253"/>
              <a:gd name="connsiteX2" fmla="*/ 1068074 w 1122899"/>
              <a:gd name="connsiteY2" fmla="*/ 0 h 548253"/>
              <a:gd name="connsiteX3" fmla="*/ 1122899 w 1122899"/>
              <a:gd name="connsiteY3" fmla="*/ 54825 h 548253"/>
              <a:gd name="connsiteX4" fmla="*/ 1122899 w 1122899"/>
              <a:gd name="connsiteY4" fmla="*/ 493428 h 548253"/>
              <a:gd name="connsiteX5" fmla="*/ 1068074 w 1122899"/>
              <a:gd name="connsiteY5" fmla="*/ 548253 h 548253"/>
              <a:gd name="connsiteX6" fmla="*/ 54825 w 1122899"/>
              <a:gd name="connsiteY6" fmla="*/ 548253 h 548253"/>
              <a:gd name="connsiteX7" fmla="*/ 0 w 1122899"/>
              <a:gd name="connsiteY7" fmla="*/ 493428 h 548253"/>
              <a:gd name="connsiteX8" fmla="*/ 0 w 1122899"/>
              <a:gd name="connsiteY8" fmla="*/ 54825 h 54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2899" h="548253">
                <a:moveTo>
                  <a:pt x="0" y="54825"/>
                </a:moveTo>
                <a:cubicBezTo>
                  <a:pt x="0" y="24546"/>
                  <a:pt x="24546" y="0"/>
                  <a:pt x="54825" y="0"/>
                </a:cubicBezTo>
                <a:lnTo>
                  <a:pt x="1068074" y="0"/>
                </a:lnTo>
                <a:cubicBezTo>
                  <a:pt x="1098353" y="0"/>
                  <a:pt x="1122899" y="24546"/>
                  <a:pt x="1122899" y="54825"/>
                </a:cubicBezTo>
                <a:lnTo>
                  <a:pt x="1122899" y="493428"/>
                </a:lnTo>
                <a:cubicBezTo>
                  <a:pt x="1122899" y="523707"/>
                  <a:pt x="1098353" y="548253"/>
                  <a:pt x="1068074" y="548253"/>
                </a:cubicBezTo>
                <a:lnTo>
                  <a:pt x="54825" y="548253"/>
                </a:lnTo>
                <a:cubicBezTo>
                  <a:pt x="24546" y="548253"/>
                  <a:pt x="0" y="523707"/>
                  <a:pt x="0" y="493428"/>
                </a:cubicBezTo>
                <a:lnTo>
                  <a:pt x="0" y="548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538" tIns="36378" rIns="46538" bIns="3637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smtClean="0"/>
              <a:t>Design</a:t>
            </a:r>
            <a:endParaRPr lang="en-US" sz="1600" b="1" kern="1200"/>
          </a:p>
        </p:txBody>
      </p:sp>
      <p:sp>
        <p:nvSpPr>
          <p:cNvPr id="15" name="Freeform 14"/>
          <p:cNvSpPr>
            <a:spLocks/>
          </p:cNvSpPr>
          <p:nvPr/>
        </p:nvSpPr>
        <p:spPr>
          <a:xfrm>
            <a:off x="3733800" y="3225667"/>
            <a:ext cx="1527048" cy="1216152"/>
          </a:xfrm>
          <a:custGeom>
            <a:avLst/>
            <a:gdLst>
              <a:gd name="connsiteX0" fmla="*/ 0 w 1485975"/>
              <a:gd name="connsiteY0" fmla="*/ 104193 h 1041927"/>
              <a:gd name="connsiteX1" fmla="*/ 104193 w 1485975"/>
              <a:gd name="connsiteY1" fmla="*/ 0 h 1041927"/>
              <a:gd name="connsiteX2" fmla="*/ 1381782 w 1485975"/>
              <a:gd name="connsiteY2" fmla="*/ 0 h 1041927"/>
              <a:gd name="connsiteX3" fmla="*/ 1485975 w 1485975"/>
              <a:gd name="connsiteY3" fmla="*/ 104193 h 1041927"/>
              <a:gd name="connsiteX4" fmla="*/ 1485975 w 1485975"/>
              <a:gd name="connsiteY4" fmla="*/ 937734 h 1041927"/>
              <a:gd name="connsiteX5" fmla="*/ 1381782 w 1485975"/>
              <a:gd name="connsiteY5" fmla="*/ 1041927 h 1041927"/>
              <a:gd name="connsiteX6" fmla="*/ 104193 w 1485975"/>
              <a:gd name="connsiteY6" fmla="*/ 1041927 h 1041927"/>
              <a:gd name="connsiteX7" fmla="*/ 0 w 1485975"/>
              <a:gd name="connsiteY7" fmla="*/ 937734 h 1041927"/>
              <a:gd name="connsiteX8" fmla="*/ 0 w 1485975"/>
              <a:gd name="connsiteY8" fmla="*/ 104193 h 104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5975" h="1041927">
                <a:moveTo>
                  <a:pt x="0" y="104193"/>
                </a:moveTo>
                <a:cubicBezTo>
                  <a:pt x="0" y="46649"/>
                  <a:pt x="46649" y="0"/>
                  <a:pt x="104193" y="0"/>
                </a:cubicBezTo>
                <a:lnTo>
                  <a:pt x="1381782" y="0"/>
                </a:lnTo>
                <a:cubicBezTo>
                  <a:pt x="1439326" y="0"/>
                  <a:pt x="1485975" y="46649"/>
                  <a:pt x="1485975" y="104193"/>
                </a:cubicBezTo>
                <a:lnTo>
                  <a:pt x="1485975" y="937734"/>
                </a:lnTo>
                <a:cubicBezTo>
                  <a:pt x="1485975" y="995278"/>
                  <a:pt x="1439326" y="1041927"/>
                  <a:pt x="1381782" y="1041927"/>
                </a:cubicBezTo>
                <a:lnTo>
                  <a:pt x="104193" y="1041927"/>
                </a:lnTo>
                <a:cubicBezTo>
                  <a:pt x="46649" y="1041927"/>
                  <a:pt x="0" y="995278"/>
                  <a:pt x="0" y="937734"/>
                </a:cubicBezTo>
                <a:lnTo>
                  <a:pt x="0" y="104193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7803" tIns="147803" rIns="147803" bIns="371073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smtClean="0"/>
              <a:t>Evaluasi berdasarkan outcome (hasil)</a:t>
            </a:r>
            <a:endParaRPr lang="en-US" sz="1500" kern="1200"/>
          </a:p>
        </p:txBody>
      </p:sp>
      <p:sp>
        <p:nvSpPr>
          <p:cNvPr id="16" name="Shape 15"/>
          <p:cNvSpPr/>
          <p:nvPr/>
        </p:nvSpPr>
        <p:spPr>
          <a:xfrm rot="20802770">
            <a:off x="4644915" y="3593186"/>
            <a:ext cx="1403188" cy="1403188"/>
          </a:xfrm>
          <a:prstGeom prst="leftCircularArrow">
            <a:avLst>
              <a:gd name="adj1" fmla="val 3890"/>
              <a:gd name="adj2" fmla="val 487130"/>
              <a:gd name="adj3" fmla="val 2584259"/>
              <a:gd name="adj4" fmla="val 9346108"/>
              <a:gd name="adj5" fmla="val 4538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 16"/>
          <p:cNvSpPr/>
          <p:nvPr/>
        </p:nvSpPr>
        <p:spPr>
          <a:xfrm>
            <a:off x="4287301" y="4176147"/>
            <a:ext cx="1122899" cy="548253"/>
          </a:xfrm>
          <a:custGeom>
            <a:avLst/>
            <a:gdLst>
              <a:gd name="connsiteX0" fmla="*/ 0 w 1122899"/>
              <a:gd name="connsiteY0" fmla="*/ 54825 h 548253"/>
              <a:gd name="connsiteX1" fmla="*/ 54825 w 1122899"/>
              <a:gd name="connsiteY1" fmla="*/ 0 h 548253"/>
              <a:gd name="connsiteX2" fmla="*/ 1068074 w 1122899"/>
              <a:gd name="connsiteY2" fmla="*/ 0 h 548253"/>
              <a:gd name="connsiteX3" fmla="*/ 1122899 w 1122899"/>
              <a:gd name="connsiteY3" fmla="*/ 54825 h 548253"/>
              <a:gd name="connsiteX4" fmla="*/ 1122899 w 1122899"/>
              <a:gd name="connsiteY4" fmla="*/ 493428 h 548253"/>
              <a:gd name="connsiteX5" fmla="*/ 1068074 w 1122899"/>
              <a:gd name="connsiteY5" fmla="*/ 548253 h 548253"/>
              <a:gd name="connsiteX6" fmla="*/ 54825 w 1122899"/>
              <a:gd name="connsiteY6" fmla="*/ 548253 h 548253"/>
              <a:gd name="connsiteX7" fmla="*/ 0 w 1122899"/>
              <a:gd name="connsiteY7" fmla="*/ 493428 h 548253"/>
              <a:gd name="connsiteX8" fmla="*/ 0 w 1122899"/>
              <a:gd name="connsiteY8" fmla="*/ 54825 h 54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2899" h="548253">
                <a:moveTo>
                  <a:pt x="0" y="54825"/>
                </a:moveTo>
                <a:cubicBezTo>
                  <a:pt x="0" y="24546"/>
                  <a:pt x="24546" y="0"/>
                  <a:pt x="54825" y="0"/>
                </a:cubicBezTo>
                <a:lnTo>
                  <a:pt x="1068074" y="0"/>
                </a:lnTo>
                <a:cubicBezTo>
                  <a:pt x="1098353" y="0"/>
                  <a:pt x="1122899" y="24546"/>
                  <a:pt x="1122899" y="54825"/>
                </a:cubicBezTo>
                <a:lnTo>
                  <a:pt x="1122899" y="493428"/>
                </a:lnTo>
                <a:cubicBezTo>
                  <a:pt x="1122899" y="523707"/>
                  <a:pt x="1098353" y="548253"/>
                  <a:pt x="1068074" y="548253"/>
                </a:cubicBezTo>
                <a:lnTo>
                  <a:pt x="54825" y="548253"/>
                </a:lnTo>
                <a:cubicBezTo>
                  <a:pt x="24546" y="548253"/>
                  <a:pt x="0" y="523707"/>
                  <a:pt x="0" y="493428"/>
                </a:cubicBezTo>
                <a:lnTo>
                  <a:pt x="0" y="548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538" tIns="36378" rIns="46538" bIns="3637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smtClean="0"/>
              <a:t>Election</a:t>
            </a:r>
            <a:endParaRPr lang="en-US" sz="1600" b="1" kern="1200"/>
          </a:p>
        </p:txBody>
      </p:sp>
      <p:sp>
        <p:nvSpPr>
          <p:cNvPr id="18" name="Freeform 17"/>
          <p:cNvSpPr>
            <a:spLocks/>
          </p:cNvSpPr>
          <p:nvPr/>
        </p:nvSpPr>
        <p:spPr>
          <a:xfrm>
            <a:off x="5486400" y="3225667"/>
            <a:ext cx="1527048" cy="1216152"/>
          </a:xfrm>
          <a:custGeom>
            <a:avLst/>
            <a:gdLst>
              <a:gd name="connsiteX0" fmla="*/ 0 w 1242961"/>
              <a:gd name="connsiteY0" fmla="*/ 104193 h 1041927"/>
              <a:gd name="connsiteX1" fmla="*/ 104193 w 1242961"/>
              <a:gd name="connsiteY1" fmla="*/ 0 h 1041927"/>
              <a:gd name="connsiteX2" fmla="*/ 1138768 w 1242961"/>
              <a:gd name="connsiteY2" fmla="*/ 0 h 1041927"/>
              <a:gd name="connsiteX3" fmla="*/ 1242961 w 1242961"/>
              <a:gd name="connsiteY3" fmla="*/ 104193 h 1041927"/>
              <a:gd name="connsiteX4" fmla="*/ 1242961 w 1242961"/>
              <a:gd name="connsiteY4" fmla="*/ 937734 h 1041927"/>
              <a:gd name="connsiteX5" fmla="*/ 1138768 w 1242961"/>
              <a:gd name="connsiteY5" fmla="*/ 1041927 h 1041927"/>
              <a:gd name="connsiteX6" fmla="*/ 104193 w 1242961"/>
              <a:gd name="connsiteY6" fmla="*/ 1041927 h 1041927"/>
              <a:gd name="connsiteX7" fmla="*/ 0 w 1242961"/>
              <a:gd name="connsiteY7" fmla="*/ 937734 h 1041927"/>
              <a:gd name="connsiteX8" fmla="*/ 0 w 1242961"/>
              <a:gd name="connsiteY8" fmla="*/ 104193 h 104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61" h="1041927">
                <a:moveTo>
                  <a:pt x="0" y="104193"/>
                </a:moveTo>
                <a:cubicBezTo>
                  <a:pt x="0" y="46649"/>
                  <a:pt x="46649" y="0"/>
                  <a:pt x="104193" y="0"/>
                </a:cubicBezTo>
                <a:lnTo>
                  <a:pt x="1138768" y="0"/>
                </a:lnTo>
                <a:cubicBezTo>
                  <a:pt x="1196312" y="0"/>
                  <a:pt x="1242961" y="46649"/>
                  <a:pt x="1242961" y="104193"/>
                </a:cubicBezTo>
                <a:lnTo>
                  <a:pt x="1242961" y="937734"/>
                </a:lnTo>
                <a:cubicBezTo>
                  <a:pt x="1242961" y="995278"/>
                  <a:pt x="1196312" y="1041927"/>
                  <a:pt x="1138768" y="1041927"/>
                </a:cubicBezTo>
                <a:lnTo>
                  <a:pt x="104193" y="1041927"/>
                </a:lnTo>
                <a:cubicBezTo>
                  <a:pt x="46649" y="1041927"/>
                  <a:pt x="0" y="995278"/>
                  <a:pt x="0" y="937734"/>
                </a:cubicBezTo>
                <a:lnTo>
                  <a:pt x="0" y="104193"/>
                </a:lnTo>
                <a:close/>
              </a:path>
            </a:pathLst>
          </a:cu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7803" tIns="371074" rIns="147803" bIns="147802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smtClean="0"/>
              <a:t>Aksi/ tindakan sesuai rencana.</a:t>
            </a:r>
            <a:endParaRPr lang="en-US" sz="1500" kern="1200"/>
          </a:p>
        </p:txBody>
      </p:sp>
      <p:sp>
        <p:nvSpPr>
          <p:cNvPr id="19" name="Circular Arrow 18"/>
          <p:cNvSpPr/>
          <p:nvPr/>
        </p:nvSpPr>
        <p:spPr>
          <a:xfrm rot="1211863">
            <a:off x="6302617" y="2467817"/>
            <a:ext cx="1680852" cy="1954854"/>
          </a:xfrm>
          <a:prstGeom prst="circularArrow">
            <a:avLst>
              <a:gd name="adj1" fmla="val 3247"/>
              <a:gd name="adj2" fmla="val 400461"/>
              <a:gd name="adj3" fmla="val 19031994"/>
              <a:gd name="adj4" fmla="val 12183477"/>
              <a:gd name="adj5" fmla="val 3788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 19"/>
          <p:cNvSpPr/>
          <p:nvPr/>
        </p:nvSpPr>
        <p:spPr>
          <a:xfrm>
            <a:off x="6019800" y="2880747"/>
            <a:ext cx="1122899" cy="548253"/>
          </a:xfrm>
          <a:custGeom>
            <a:avLst/>
            <a:gdLst>
              <a:gd name="connsiteX0" fmla="*/ 0 w 1122899"/>
              <a:gd name="connsiteY0" fmla="*/ 54825 h 548253"/>
              <a:gd name="connsiteX1" fmla="*/ 54825 w 1122899"/>
              <a:gd name="connsiteY1" fmla="*/ 0 h 548253"/>
              <a:gd name="connsiteX2" fmla="*/ 1068074 w 1122899"/>
              <a:gd name="connsiteY2" fmla="*/ 0 h 548253"/>
              <a:gd name="connsiteX3" fmla="*/ 1122899 w 1122899"/>
              <a:gd name="connsiteY3" fmla="*/ 54825 h 548253"/>
              <a:gd name="connsiteX4" fmla="*/ 1122899 w 1122899"/>
              <a:gd name="connsiteY4" fmla="*/ 493428 h 548253"/>
              <a:gd name="connsiteX5" fmla="*/ 1068074 w 1122899"/>
              <a:gd name="connsiteY5" fmla="*/ 548253 h 548253"/>
              <a:gd name="connsiteX6" fmla="*/ 54825 w 1122899"/>
              <a:gd name="connsiteY6" fmla="*/ 548253 h 548253"/>
              <a:gd name="connsiteX7" fmla="*/ 0 w 1122899"/>
              <a:gd name="connsiteY7" fmla="*/ 493428 h 548253"/>
              <a:gd name="connsiteX8" fmla="*/ 0 w 1122899"/>
              <a:gd name="connsiteY8" fmla="*/ 54825 h 54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2899" h="548253">
                <a:moveTo>
                  <a:pt x="0" y="54825"/>
                </a:moveTo>
                <a:cubicBezTo>
                  <a:pt x="0" y="24546"/>
                  <a:pt x="24546" y="0"/>
                  <a:pt x="54825" y="0"/>
                </a:cubicBezTo>
                <a:lnTo>
                  <a:pt x="1068074" y="0"/>
                </a:lnTo>
                <a:cubicBezTo>
                  <a:pt x="1098353" y="0"/>
                  <a:pt x="1122899" y="24546"/>
                  <a:pt x="1122899" y="54825"/>
                </a:cubicBezTo>
                <a:lnTo>
                  <a:pt x="1122899" y="493428"/>
                </a:lnTo>
                <a:cubicBezTo>
                  <a:pt x="1122899" y="523707"/>
                  <a:pt x="1098353" y="548253"/>
                  <a:pt x="1068074" y="548253"/>
                </a:cubicBezTo>
                <a:lnTo>
                  <a:pt x="54825" y="548253"/>
                </a:lnTo>
                <a:cubicBezTo>
                  <a:pt x="24546" y="548253"/>
                  <a:pt x="0" y="523707"/>
                  <a:pt x="0" y="493428"/>
                </a:cubicBezTo>
                <a:lnTo>
                  <a:pt x="0" y="548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538" tIns="36378" rIns="46538" bIns="3637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smtClean="0"/>
              <a:t>Implementation</a:t>
            </a:r>
            <a:endParaRPr lang="en-US" sz="1600" b="1" kern="1200"/>
          </a:p>
        </p:txBody>
      </p:sp>
      <p:sp>
        <p:nvSpPr>
          <p:cNvPr id="21" name="Freeform 20"/>
          <p:cNvSpPr>
            <a:spLocks/>
          </p:cNvSpPr>
          <p:nvPr/>
        </p:nvSpPr>
        <p:spPr>
          <a:xfrm>
            <a:off x="7239000" y="3225667"/>
            <a:ext cx="1527048" cy="1216152"/>
          </a:xfrm>
          <a:custGeom>
            <a:avLst/>
            <a:gdLst>
              <a:gd name="connsiteX0" fmla="*/ 0 w 1423469"/>
              <a:gd name="connsiteY0" fmla="*/ 125069 h 1250687"/>
              <a:gd name="connsiteX1" fmla="*/ 125069 w 1423469"/>
              <a:gd name="connsiteY1" fmla="*/ 0 h 1250687"/>
              <a:gd name="connsiteX2" fmla="*/ 1298400 w 1423469"/>
              <a:gd name="connsiteY2" fmla="*/ 0 h 1250687"/>
              <a:gd name="connsiteX3" fmla="*/ 1423469 w 1423469"/>
              <a:gd name="connsiteY3" fmla="*/ 125069 h 1250687"/>
              <a:gd name="connsiteX4" fmla="*/ 1423469 w 1423469"/>
              <a:gd name="connsiteY4" fmla="*/ 1125618 h 1250687"/>
              <a:gd name="connsiteX5" fmla="*/ 1298400 w 1423469"/>
              <a:gd name="connsiteY5" fmla="*/ 1250687 h 1250687"/>
              <a:gd name="connsiteX6" fmla="*/ 125069 w 1423469"/>
              <a:gd name="connsiteY6" fmla="*/ 1250687 h 1250687"/>
              <a:gd name="connsiteX7" fmla="*/ 0 w 1423469"/>
              <a:gd name="connsiteY7" fmla="*/ 1125618 h 1250687"/>
              <a:gd name="connsiteX8" fmla="*/ 0 w 1423469"/>
              <a:gd name="connsiteY8" fmla="*/ 125069 h 125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3469" h="1250687">
                <a:moveTo>
                  <a:pt x="0" y="125069"/>
                </a:moveTo>
                <a:cubicBezTo>
                  <a:pt x="0" y="55995"/>
                  <a:pt x="55995" y="0"/>
                  <a:pt x="125069" y="0"/>
                </a:cubicBezTo>
                <a:lnTo>
                  <a:pt x="1298400" y="0"/>
                </a:lnTo>
                <a:cubicBezTo>
                  <a:pt x="1367474" y="0"/>
                  <a:pt x="1423469" y="55995"/>
                  <a:pt x="1423469" y="125069"/>
                </a:cubicBezTo>
                <a:lnTo>
                  <a:pt x="1423469" y="1125618"/>
                </a:lnTo>
                <a:cubicBezTo>
                  <a:pt x="1423469" y="1194692"/>
                  <a:pt x="1367474" y="1250687"/>
                  <a:pt x="1298400" y="1250687"/>
                </a:cubicBezTo>
                <a:lnTo>
                  <a:pt x="125069" y="1250687"/>
                </a:lnTo>
                <a:cubicBezTo>
                  <a:pt x="55995" y="1250687"/>
                  <a:pt x="0" y="1194692"/>
                  <a:pt x="0" y="1125618"/>
                </a:cubicBezTo>
                <a:lnTo>
                  <a:pt x="0" y="125069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607" tIns="152607" rIns="152607" bIns="420611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smtClean="0"/>
              <a:t>Verifikasi ekspektasi dan dampaknya</a:t>
            </a:r>
            <a:endParaRPr lang="en-US" sz="1500" kern="1200"/>
          </a:p>
        </p:txBody>
      </p:sp>
      <p:sp>
        <p:nvSpPr>
          <p:cNvPr id="22" name="Freeform 21"/>
          <p:cNvSpPr/>
          <p:nvPr/>
        </p:nvSpPr>
        <p:spPr>
          <a:xfrm>
            <a:off x="7868701" y="4252347"/>
            <a:ext cx="1122899" cy="548253"/>
          </a:xfrm>
          <a:custGeom>
            <a:avLst/>
            <a:gdLst>
              <a:gd name="connsiteX0" fmla="*/ 0 w 1122899"/>
              <a:gd name="connsiteY0" fmla="*/ 54825 h 548253"/>
              <a:gd name="connsiteX1" fmla="*/ 54825 w 1122899"/>
              <a:gd name="connsiteY1" fmla="*/ 0 h 548253"/>
              <a:gd name="connsiteX2" fmla="*/ 1068074 w 1122899"/>
              <a:gd name="connsiteY2" fmla="*/ 0 h 548253"/>
              <a:gd name="connsiteX3" fmla="*/ 1122899 w 1122899"/>
              <a:gd name="connsiteY3" fmla="*/ 54825 h 548253"/>
              <a:gd name="connsiteX4" fmla="*/ 1122899 w 1122899"/>
              <a:gd name="connsiteY4" fmla="*/ 493428 h 548253"/>
              <a:gd name="connsiteX5" fmla="*/ 1068074 w 1122899"/>
              <a:gd name="connsiteY5" fmla="*/ 548253 h 548253"/>
              <a:gd name="connsiteX6" fmla="*/ 54825 w 1122899"/>
              <a:gd name="connsiteY6" fmla="*/ 548253 h 548253"/>
              <a:gd name="connsiteX7" fmla="*/ 0 w 1122899"/>
              <a:gd name="connsiteY7" fmla="*/ 493428 h 548253"/>
              <a:gd name="connsiteX8" fmla="*/ 0 w 1122899"/>
              <a:gd name="connsiteY8" fmla="*/ 54825 h 54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2899" h="548253">
                <a:moveTo>
                  <a:pt x="0" y="54825"/>
                </a:moveTo>
                <a:cubicBezTo>
                  <a:pt x="0" y="24546"/>
                  <a:pt x="24546" y="0"/>
                  <a:pt x="54825" y="0"/>
                </a:cubicBezTo>
                <a:lnTo>
                  <a:pt x="1068074" y="0"/>
                </a:lnTo>
                <a:cubicBezTo>
                  <a:pt x="1098353" y="0"/>
                  <a:pt x="1122899" y="24546"/>
                  <a:pt x="1122899" y="54825"/>
                </a:cubicBezTo>
                <a:lnTo>
                  <a:pt x="1122899" y="493428"/>
                </a:lnTo>
                <a:cubicBezTo>
                  <a:pt x="1122899" y="523707"/>
                  <a:pt x="1098353" y="548253"/>
                  <a:pt x="1068074" y="548253"/>
                </a:cubicBezTo>
                <a:lnTo>
                  <a:pt x="54825" y="548253"/>
                </a:lnTo>
                <a:cubicBezTo>
                  <a:pt x="24546" y="548253"/>
                  <a:pt x="0" y="523707"/>
                  <a:pt x="0" y="493428"/>
                </a:cubicBezTo>
                <a:lnTo>
                  <a:pt x="0" y="548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538" tIns="36378" rIns="46538" bIns="3637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smtClean="0"/>
              <a:t>Control</a:t>
            </a:r>
            <a:endParaRPr lang="en-US" sz="1600" b="1" kern="1200"/>
          </a:p>
        </p:txBody>
      </p:sp>
    </p:spTree>
    <p:extLst>
      <p:ext uri="{BB962C8B-B14F-4D97-AF65-F5344CB8AC3E}">
        <p14:creationId xmlns:p14="http://schemas.microsoft.com/office/powerpoint/2010/main" val="100498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95300"/>
            <a:ext cx="77724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7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 need </a:t>
            </a:r>
            <a:r>
              <a:rPr lang="en-US"/>
              <a:t>information</a:t>
            </a:r>
            <a:r>
              <a:rPr lang="en-US" smtClean="0"/>
              <a:t>!</a:t>
            </a:r>
            <a:br>
              <a:rPr lang="en-US" smtClean="0"/>
            </a:br>
            <a:r>
              <a:rPr lang="en-US" smtClean="0"/>
              <a:t>(for Making Decisions in My Business)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Semua </a:t>
            </a:r>
            <a:r>
              <a:rPr lang="en-US" b="1" smtClean="0"/>
              <a:t>metodologi</a:t>
            </a:r>
            <a:r>
              <a:rPr lang="en-US" smtClean="0"/>
              <a:t> didasarkan pada beberapa </a:t>
            </a:r>
            <a:r>
              <a:rPr lang="en-US" b="1" smtClean="0"/>
              <a:t>indikator numerik</a:t>
            </a:r>
          </a:p>
          <a:p>
            <a:r>
              <a:rPr lang="en-US"/>
              <a:t>“</a:t>
            </a:r>
            <a:r>
              <a:rPr lang="en-US" smtClean="0"/>
              <a:t>Jika anda tidak dapat </a:t>
            </a:r>
            <a:r>
              <a:rPr lang="en-US" b="1" smtClean="0"/>
              <a:t>mengukur</a:t>
            </a:r>
            <a:r>
              <a:rPr lang="en-US" smtClean="0"/>
              <a:t>nya, maka anda tidak dapat mengelolanya“</a:t>
            </a:r>
          </a:p>
          <a:p>
            <a:r>
              <a:rPr lang="sv-SE" b="1"/>
              <a:t>Indikator</a:t>
            </a:r>
            <a:r>
              <a:rPr lang="sv-SE"/>
              <a:t> berasal </a:t>
            </a:r>
            <a:r>
              <a:rPr lang="sv-SE"/>
              <a:t>dari </a:t>
            </a:r>
            <a:r>
              <a:rPr lang="sv-SE" smtClean="0"/>
              <a:t>"</a:t>
            </a:r>
            <a:r>
              <a:rPr lang="sv-SE" b="1" smtClean="0"/>
              <a:t>realitas sehari-hari</a:t>
            </a:r>
            <a:r>
              <a:rPr lang="sv-SE" smtClean="0"/>
              <a:t>”</a:t>
            </a:r>
          </a:p>
          <a:p>
            <a:r>
              <a:rPr lang="en-US" b="1" smtClean="0"/>
              <a:t>Perlu pengetahuan</a:t>
            </a:r>
            <a:r>
              <a:rPr lang="en-US" smtClean="0"/>
              <a:t> tentang Outcome </a:t>
            </a:r>
            <a:r>
              <a:rPr lang="en-US"/>
              <a:t>(hasil) bulanan, jumlah keluhan yang diajukan per produk, Jumlah pelanggan puas</a:t>
            </a:r>
            <a:r>
              <a:rPr lang="en-US"/>
              <a:t>, </a:t>
            </a:r>
            <a:r>
              <a:rPr lang="en-US" smtClean="0"/>
              <a:t>retur (pengembalian)</a:t>
            </a:r>
          </a:p>
          <a:p>
            <a:r>
              <a:rPr lang="en-US" smtClean="0"/>
              <a:t>Data sih ada, Tapi </a:t>
            </a:r>
            <a:r>
              <a:rPr lang="en-US"/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0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Asal usul Business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mtClean="0"/>
              <a:t>“….Information Technology so far has been a producer of data rather than a producer of information”</a:t>
            </a:r>
          </a:p>
          <a:p>
            <a:pPr marL="0" indent="0" algn="r">
              <a:buNone/>
            </a:pPr>
            <a:r>
              <a:rPr lang="de-DE" sz="1400" b="1" i="1" smtClean="0"/>
              <a:t>Peter Drucker (2001)</a:t>
            </a:r>
          </a:p>
          <a:p>
            <a:pPr marL="0" indent="0" algn="r">
              <a:buNone/>
            </a:pPr>
            <a:r>
              <a:rPr lang="de-DE" sz="1400" b="1" i="1" smtClean="0"/>
              <a:t>Management Guru</a:t>
            </a:r>
          </a:p>
          <a:p>
            <a:pPr marL="0" indent="0" algn="r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40164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>
                <a:solidFill>
                  <a:srgbClr val="FF0000"/>
                </a:solidFill>
              </a:rPr>
              <a:t>Teknologi Informasi sejauh ini (sebelum muncul BI) hanya sebagai produsen data daripada sebagai produsen informasi.</a:t>
            </a:r>
          </a:p>
          <a:p>
            <a:pPr marL="0" indent="0" algn="r">
              <a:buFont typeface="Arial" pitchFamily="34" charset="0"/>
              <a:buNone/>
            </a:pPr>
            <a:endParaRPr lang="en-US" smtClean="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2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Pertumbuhan Nilai Pendukung Keputusan (Decision-Support)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86243" y="6172657"/>
            <a:ext cx="766557" cy="23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Lucida Sans Unicode" panose="020B0602030504020204" pitchFamily="34" charset="0"/>
              </a:rPr>
              <a:t>~1985</a:t>
            </a:r>
            <a:endParaRPr lang="en-US" altLang="en-US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381500" y="6172657"/>
            <a:ext cx="766557" cy="25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Lucida Sans Unicode" panose="020B0602030504020204" pitchFamily="34" charset="0"/>
              </a:rPr>
              <a:t>~1995</a:t>
            </a:r>
            <a:endParaRPr lang="en-US" altLang="en-US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208022" y="6172657"/>
            <a:ext cx="766557" cy="23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Lucida Sans Unicode" panose="020B0602030504020204" pitchFamily="34" charset="0"/>
              </a:rPr>
              <a:t>~2000</a:t>
            </a:r>
            <a:endParaRPr lang="en-US" altLang="en-US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920243" y="6162735"/>
            <a:ext cx="766557" cy="25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Lucida Sans Unicode" panose="020B0602030504020204" pitchFamily="34" charset="0"/>
              </a:rPr>
              <a:t>~2005</a:t>
            </a:r>
            <a:endParaRPr lang="en-US" altLang="en-US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315200" y="1543051"/>
            <a:ext cx="1600200" cy="45720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Business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Intelligence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248400" y="2381251"/>
            <a:ext cx="1676400" cy="37338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Customer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Relationship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Management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029200" y="3600451"/>
            <a:ext cx="1676400" cy="25146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Data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 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Warehouse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581400" y="3829051"/>
            <a:ext cx="1600200" cy="22860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House-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Holding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Databases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133600" y="3981451"/>
            <a:ext cx="1600200" cy="21336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Customer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Information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Files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762000" y="4591051"/>
            <a:ext cx="1524000" cy="1524000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Traditional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Decision-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Support</a:t>
            </a: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marL="0" marR="0" lvl="0" indent="0" algn="ctr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Lucida Sans Unicode" panose="020B0602030504020204" pitchFamily="34" charset="0"/>
              </a:rPr>
              <a:t>Systems</a:t>
            </a:r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V="1">
            <a:off x="762000" y="1417638"/>
            <a:ext cx="0" cy="46974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>
            <a:off x="762000" y="6115051"/>
            <a:ext cx="8382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449263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10603" y="1601331"/>
            <a:ext cx="893193" cy="87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Relative</a:t>
            </a: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400" b="1" smtClean="0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Decision-</a:t>
            </a: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400" b="1" smtClean="0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Support</a:t>
            </a: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400" b="1" smtClean="0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Value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78687" y="6039672"/>
            <a:ext cx="7553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~</a:t>
            </a:r>
            <a:r>
              <a:rPr lang="en-GB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1975</a:t>
            </a:r>
            <a:endParaRPr lang="en-US" altLang="en-US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28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Business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Business intelligence (BI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adalah kategory yang luas dari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program aplikasi 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dan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teknologi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untuk </a:t>
            </a:r>
            <a:r>
              <a:rPr lang="en-GB" altLang="en-US" u="sng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mengumpulkan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GB" altLang="en-US" u="sng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menyimpan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GB" altLang="en-US" u="sng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menganalisis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dan </a:t>
            </a:r>
            <a:r>
              <a:rPr lang="en-GB" altLang="en-US" u="sng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menyediakan akses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ke </a:t>
            </a:r>
            <a:r>
              <a:rPr lang="en-GB" altLang="en-US" u="sng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data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untuk membantu pengguna perusahaan membuat </a:t>
            </a:r>
            <a:r>
              <a:rPr lang="en-GB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keputusan bisnis yang lebih baik</a:t>
            </a:r>
            <a:r>
              <a:rPr lang="en-GB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7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45312</TotalTime>
  <Words>949</Words>
  <Application>Microsoft Office PowerPoint</Application>
  <PresentationFormat>On-screen Show (4:3)</PresentationFormat>
  <Paragraphs>278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Impact</vt:lpstr>
      <vt:lpstr>Lucida Sans Unicode</vt:lpstr>
      <vt:lpstr>Times New Roman</vt:lpstr>
      <vt:lpstr>Wingdings</vt:lpstr>
      <vt:lpstr>Office Theme</vt:lpstr>
      <vt:lpstr>Business Intelligence</vt:lpstr>
      <vt:lpstr>Tujuan Pertemuan</vt:lpstr>
      <vt:lpstr>How do I make decissions in my business?</vt:lpstr>
      <vt:lpstr>Fase/Tahapan dalam Proses Pembuatan Keputusan</vt:lpstr>
      <vt:lpstr>PowerPoint Presentation</vt:lpstr>
      <vt:lpstr>I need information! (for Making Decisions in My Business)</vt:lpstr>
      <vt:lpstr>Asal usul Business Intelligence</vt:lpstr>
      <vt:lpstr>Pertumbuhan Nilai Pendukung Keputusan (Decision-Support)</vt:lpstr>
      <vt:lpstr>Business Intelligence</vt:lpstr>
      <vt:lpstr>Teknologi Informasi dari Data ke Keputusan</vt:lpstr>
      <vt:lpstr>Infrastruktur BI</vt:lpstr>
      <vt:lpstr>BI dalam Praktek  (Penerapannya)</vt:lpstr>
      <vt:lpstr>Aplikasi dalam BI</vt:lpstr>
      <vt:lpstr>Proses-proses BI</vt:lpstr>
      <vt:lpstr>Data</vt:lpstr>
      <vt:lpstr>Informasi dan Knowledge (Pengetahuan)</vt:lpstr>
      <vt:lpstr>Proses Knowledge Discovery (data)</vt:lpstr>
      <vt:lpstr>Proses Knowledge Discovery (aktifitas)</vt:lpstr>
      <vt:lpstr>See You Next Session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349</cp:revision>
  <dcterms:created xsi:type="dcterms:W3CDTF">2011-08-04T03:20:05Z</dcterms:created>
  <dcterms:modified xsi:type="dcterms:W3CDTF">2015-02-10T11:22:08Z</dcterms:modified>
</cp:coreProperties>
</file>