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8"/>
  </p:notes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290" r:id="rId16"/>
    <p:sldId id="283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5" autoAdjust="0"/>
  </p:normalViewPr>
  <p:slideViewPr>
    <p:cSldViewPr>
      <p:cViewPr varScale="1">
        <p:scale>
          <a:sx n="66" d="100"/>
          <a:sy n="66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19/07/2016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6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736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0224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261854"/>
            <a:ext cx="12192000" cy="10789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597351"/>
            <a:ext cx="1219200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                </a:t>
            </a:r>
            <a:r>
              <a:rPr lang="en-US" sz="1200" i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Teknik</a:t>
            </a:r>
            <a:r>
              <a:rPr lang="en-US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i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Aplikasi</a:t>
            </a:r>
            <a:r>
              <a:rPr lang="en-US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Multimedia</a:t>
            </a:r>
            <a:r>
              <a:rPr lang="id-ID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d-ID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– Marcello Singadji </a:t>
            </a:r>
            <a:endParaRPr lang="id-ID" sz="12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990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46584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8277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3993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5742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508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29298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74193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6536378"/>
            <a:ext cx="3100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i="1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Teknik Aplikasi Multimedia – Marcello Singadji </a:t>
            </a:r>
            <a:endParaRPr lang="id-ID" sz="12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0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800">
          <a:solidFill>
            <a:srgbClr val="FFFFFF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400">
          <a:solidFill>
            <a:srgbClr val="FFFFFF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000">
          <a:solidFill>
            <a:srgbClr val="FFFFFF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800">
          <a:solidFill>
            <a:srgbClr val="FFFFFF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400">
          <a:solidFill>
            <a:srgbClr val="FFFFFF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sz="6600" dirty="0" err="1">
                <a:latin typeface="Eras Bold ITC" panose="020B0907030504020204" pitchFamily="34" charset="0"/>
              </a:rPr>
              <a:t>Sikllus</a:t>
            </a:r>
            <a:r>
              <a:rPr lang="en-US" altLang="id-ID" sz="6600" dirty="0">
                <a:latin typeface="Eras Bold ITC" panose="020B0907030504020204" pitchFamily="34" charset="0"/>
              </a:rPr>
              <a:t> </a:t>
            </a:r>
            <a:r>
              <a:rPr lang="en-US" altLang="id-ID" sz="6600" dirty="0" err="1">
                <a:latin typeface="Eras Bold ITC" panose="020B0907030504020204" pitchFamily="34" charset="0"/>
              </a:rPr>
              <a:t>Pengembangan</a:t>
            </a:r>
            <a:r>
              <a:rPr lang="en-US" altLang="id-ID" sz="6600" dirty="0">
                <a:latin typeface="Eras Bold ITC" panose="020B0907030504020204" pitchFamily="34" charset="0"/>
              </a:rPr>
              <a:t> </a:t>
            </a:r>
            <a:r>
              <a:rPr lang="en-US" altLang="id-ID" sz="6600" dirty="0" err="1">
                <a:latin typeface="Eras Bold ITC" panose="020B0907030504020204" pitchFamily="34" charset="0"/>
              </a:rPr>
              <a:t>Aplikasi</a:t>
            </a:r>
            <a:r>
              <a:rPr lang="en-US" altLang="id-ID" sz="6600" dirty="0">
                <a:latin typeface="Eras Bold ITC" panose="020B0907030504020204" pitchFamily="34" charset="0"/>
              </a:rPr>
              <a:t> </a:t>
            </a:r>
            <a:r>
              <a:rPr lang="en-US" altLang="id-ID" sz="6600" dirty="0" smtClean="0">
                <a:latin typeface="Eras Bold ITC" panose="020B0907030504020204" pitchFamily="34" charset="0"/>
              </a:rPr>
              <a:t>Multimedia</a:t>
            </a:r>
            <a:endParaRPr lang="en-US" altLang="id-ID" sz="6600" dirty="0">
              <a:latin typeface="Eras Bold ITC" panose="020B0907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d-ID" altLang="id-ID" sz="2000" i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/>
            <a:r>
              <a:rPr lang="id-ID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Teknik Aplikasi Multimedia</a:t>
            </a:r>
          </a:p>
          <a:p>
            <a:pPr eaLnBrk="1" hangingPunct="1"/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struktur </a:t>
            </a:r>
            <a:r>
              <a:rPr lang="id-ID" dirty="0" smtClean="0"/>
              <a:t>navigasi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5259916" cy="4824537"/>
          </a:xfrm>
        </p:spPr>
        <p:txBody>
          <a:bodyPr/>
          <a:lstStyle/>
          <a:p>
            <a:r>
              <a:rPr lang="id-ID" dirty="0"/>
              <a:t>Hierarchical  model</a:t>
            </a:r>
          </a:p>
          <a:p>
            <a:pPr lvl="1"/>
            <a:r>
              <a:rPr lang="id-ID" dirty="0"/>
              <a:t>diadaptasi dari top-down design</a:t>
            </a:r>
          </a:p>
          <a:p>
            <a:pPr lvl="1"/>
            <a:r>
              <a:rPr lang="id-ID" dirty="0"/>
              <a:t>dimulai dari satu node dibuat beberapa cabang ke halaman-halaman level 1.</a:t>
            </a:r>
          </a:p>
          <a:p>
            <a:pPr lvl="1"/>
            <a:r>
              <a:rPr lang="id-ID" dirty="0"/>
              <a:t>dari tiap halaman level 1 dikembangkan menjadi beberapa cabang lagi.</a:t>
            </a:r>
          </a:p>
        </p:txBody>
      </p:sp>
      <p:sp>
        <p:nvSpPr>
          <p:cNvPr id="5" name="object 5"/>
          <p:cNvSpPr/>
          <p:nvPr/>
        </p:nvSpPr>
        <p:spPr>
          <a:xfrm>
            <a:off x="6782263" y="1905000"/>
            <a:ext cx="5156200" cy="3853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99780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struktur </a:t>
            </a:r>
            <a:r>
              <a:rPr lang="id-ID" dirty="0" smtClean="0"/>
              <a:t>navigasi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5259916" cy="4824537"/>
          </a:xfrm>
        </p:spPr>
        <p:txBody>
          <a:bodyPr/>
          <a:lstStyle/>
          <a:p>
            <a:r>
              <a:rPr lang="id-ID" dirty="0"/>
              <a:t>Spoke-and-hub  </a:t>
            </a:r>
            <a:r>
              <a:rPr lang="id-ID" dirty="0" smtClean="0"/>
              <a:t>model</a:t>
            </a:r>
            <a:endParaRPr lang="en-US" dirty="0" smtClean="0"/>
          </a:p>
          <a:p>
            <a:pPr lvl="1"/>
            <a:r>
              <a:rPr lang="id-ID" dirty="0"/>
              <a:t>struktur  hyperlink  yang  fleksibel</a:t>
            </a:r>
          </a:p>
          <a:p>
            <a:pPr lvl="1"/>
            <a:r>
              <a:rPr lang="id-ID" dirty="0"/>
              <a:t>hub sebagai halaman utama berhubungan  dengan  setiap  node.</a:t>
            </a:r>
          </a:p>
          <a:p>
            <a:pPr lvl="1"/>
            <a:r>
              <a:rPr lang="id-ID" dirty="0"/>
              <a:t>setiap  node  dapat  berhubungan kembali ke halaman utama</a:t>
            </a:r>
          </a:p>
          <a:p>
            <a:pPr lvl="1"/>
            <a:endParaRPr lang="id-ID" dirty="0"/>
          </a:p>
        </p:txBody>
      </p:sp>
      <p:sp>
        <p:nvSpPr>
          <p:cNvPr id="6" name="object 5"/>
          <p:cNvSpPr/>
          <p:nvPr/>
        </p:nvSpPr>
        <p:spPr>
          <a:xfrm>
            <a:off x="6705600" y="1873559"/>
            <a:ext cx="4808854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47815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struktur </a:t>
            </a:r>
            <a:r>
              <a:rPr lang="id-ID" dirty="0" smtClean="0"/>
              <a:t>navigasi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5259916" cy="4824537"/>
          </a:xfrm>
        </p:spPr>
        <p:txBody>
          <a:bodyPr/>
          <a:lstStyle/>
          <a:p>
            <a:r>
              <a:rPr lang="id-ID" dirty="0"/>
              <a:t>Full web </a:t>
            </a:r>
            <a:r>
              <a:rPr lang="id-ID" dirty="0" smtClean="0"/>
              <a:t>model</a:t>
            </a:r>
            <a:endParaRPr lang="en-US" dirty="0" smtClean="0"/>
          </a:p>
          <a:p>
            <a:pPr lvl="1"/>
            <a:r>
              <a:rPr lang="id-ID" dirty="0"/>
              <a:t>kemampuan  hyperlink  yang  banyak</a:t>
            </a:r>
          </a:p>
          <a:p>
            <a:pPr lvl="1"/>
            <a:r>
              <a:rPr lang="id-ID" dirty="0"/>
              <a:t>untuk dapat cepat mengakses semua topik</a:t>
            </a:r>
          </a:p>
          <a:p>
            <a:pPr lvl="1"/>
            <a:r>
              <a:rPr lang="id-ID" dirty="0"/>
              <a:t>user dapat kehilangan cara untuk kembali ke topik sebelumnya</a:t>
            </a:r>
          </a:p>
          <a:p>
            <a:pPr lvl="1"/>
            <a:endParaRPr lang="id-ID" dirty="0"/>
          </a:p>
        </p:txBody>
      </p:sp>
      <p:sp>
        <p:nvSpPr>
          <p:cNvPr id="5" name="object 6"/>
          <p:cNvSpPr/>
          <p:nvPr/>
        </p:nvSpPr>
        <p:spPr>
          <a:xfrm>
            <a:off x="7162800" y="1539010"/>
            <a:ext cx="4728209" cy="4831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64394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berorientasi objek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7241115" cy="4824537"/>
          </a:xfrm>
        </p:spPr>
        <p:txBody>
          <a:bodyPr/>
          <a:lstStyle/>
          <a:p>
            <a:r>
              <a:rPr lang="id-ID" dirty="0"/>
              <a:t>semua komponen multimedia dipandang sebagai objek</a:t>
            </a:r>
          </a:p>
          <a:p>
            <a:r>
              <a:rPr lang="id-ID" dirty="0"/>
              <a:t>digunakan pada sistem dengan interaktif yang lebih kompleks dan besar</a:t>
            </a:r>
          </a:p>
          <a:p>
            <a:r>
              <a:rPr lang="id-ID" dirty="0"/>
              <a:t>konsep berorientasi objek dapat digunakan untuk semua sistem</a:t>
            </a:r>
          </a:p>
          <a:p>
            <a:r>
              <a:rPr lang="id-ID" dirty="0"/>
              <a:t>model objek menggambarkan:</a:t>
            </a:r>
          </a:p>
          <a:p>
            <a:pPr lvl="1"/>
            <a:r>
              <a:rPr lang="id-ID" dirty="0"/>
              <a:t>objek	dalam sistem</a:t>
            </a:r>
          </a:p>
          <a:p>
            <a:pPr lvl="1"/>
            <a:r>
              <a:rPr lang="id-ID" dirty="0"/>
              <a:t>hubungan antara objek</a:t>
            </a:r>
          </a:p>
          <a:p>
            <a:pPr lvl="1"/>
            <a:r>
              <a:rPr lang="id-ID" dirty="0"/>
              <a:t>atribut</a:t>
            </a:r>
          </a:p>
          <a:p>
            <a:pPr lvl="1"/>
            <a:r>
              <a:rPr lang="id-ID" dirty="0"/>
              <a:t>operasi</a:t>
            </a:r>
          </a:p>
        </p:txBody>
      </p:sp>
      <p:sp>
        <p:nvSpPr>
          <p:cNvPr id="4" name="object 4"/>
          <p:cNvSpPr/>
          <p:nvPr/>
        </p:nvSpPr>
        <p:spPr>
          <a:xfrm>
            <a:off x="7924800" y="2236616"/>
            <a:ext cx="4114800" cy="34648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51301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Perancangan </a:t>
            </a:r>
            <a:r>
              <a:rPr lang="id-ID" dirty="0" smtClean="0"/>
              <a:t>screen</a:t>
            </a:r>
            <a:endParaRPr lang="id-ID" dirty="0"/>
          </a:p>
        </p:txBody>
      </p:sp>
      <p:sp>
        <p:nvSpPr>
          <p:cNvPr id="16" name="object 3"/>
          <p:cNvSpPr txBox="1"/>
          <p:nvPr/>
        </p:nvSpPr>
        <p:spPr>
          <a:xfrm>
            <a:off x="1600200" y="1447784"/>
            <a:ext cx="6215380" cy="60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5100" indent="-152400">
              <a:lnSpc>
                <a:spcPct val="100000"/>
              </a:lnSpc>
              <a:buClr>
                <a:srgbClr val="231F20"/>
              </a:buClr>
              <a:buSzPct val="38888"/>
              <a:buFont typeface="Arial"/>
              <a:buChar char="•"/>
              <a:tabLst>
                <a:tab pos="165100" algn="l"/>
              </a:tabLst>
            </a:pP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disebut </a:t>
            </a:r>
            <a:r>
              <a:rPr sz="1800" spc="-25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juga </a:t>
            </a:r>
            <a:r>
              <a:rPr sz="1800" spc="-25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desain </a:t>
            </a:r>
            <a:r>
              <a:rPr sz="1800" spc="-25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visual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622300">
              <a:lnSpc>
                <a:spcPts val="2140"/>
              </a:lnSpc>
              <a:spcBef>
                <a:spcPts val="445"/>
              </a:spcBef>
            </a:pPr>
            <a:r>
              <a:rPr sz="18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-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layou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eleme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grafi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yan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g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digunaka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pad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229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interface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  <p:sp>
        <p:nvSpPr>
          <p:cNvPr id="17" name="object 4"/>
          <p:cNvSpPr txBox="1"/>
          <p:nvPr/>
        </p:nvSpPr>
        <p:spPr>
          <a:xfrm>
            <a:off x="2209800" y="2109216"/>
            <a:ext cx="94297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-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elemen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  <p:sp>
        <p:nvSpPr>
          <p:cNvPr id="18" name="object 5"/>
          <p:cNvSpPr txBox="1"/>
          <p:nvPr/>
        </p:nvSpPr>
        <p:spPr>
          <a:xfrm>
            <a:off x="3311150" y="2109216"/>
            <a:ext cx="568515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haru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dirancan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g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denga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bai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dapa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bekerj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22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sama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  <p:sp>
        <p:nvSpPr>
          <p:cNvPr id="19" name="object 6"/>
          <p:cNvSpPr txBox="1"/>
          <p:nvPr/>
        </p:nvSpPr>
        <p:spPr>
          <a:xfrm>
            <a:off x="1600200" y="2438400"/>
            <a:ext cx="8288020" cy="3256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2300">
              <a:lnSpc>
                <a:spcPct val="100000"/>
              </a:lnSpc>
            </a:pPr>
            <a:r>
              <a:rPr sz="18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-</a:t>
            </a:r>
            <a:r>
              <a:rPr sz="1800" spc="21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mempengaruh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i</a:t>
            </a:r>
            <a:r>
              <a:rPr sz="1800" spc="21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efektifita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</a:t>
            </a:r>
            <a:r>
              <a:rPr sz="1800" spc="21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komunikasi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 marL="165100" indent="-152400">
              <a:lnSpc>
                <a:spcPct val="100000"/>
              </a:lnSpc>
              <a:buClr>
                <a:srgbClr val="231F20"/>
              </a:buClr>
              <a:buSzPct val="38888"/>
              <a:buFont typeface="Arial"/>
              <a:buChar char="•"/>
              <a:tabLst>
                <a:tab pos="16510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perancanga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scree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haru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memperhatika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beberap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hal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,</a:t>
            </a:r>
            <a:r>
              <a:rPr sz="1800" spc="10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yaitu: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768985" lvl="1" indent="-147320">
              <a:lnSpc>
                <a:spcPct val="100000"/>
              </a:lnSpc>
              <a:spcBef>
                <a:spcPts val="430"/>
              </a:spcBef>
              <a:buClr>
                <a:srgbClr val="231F20"/>
              </a:buClr>
              <a:buFont typeface="Arial"/>
              <a:buChar char="-"/>
              <a:tabLst>
                <a:tab pos="768985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tida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bole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melebih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i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3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windo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w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pad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sat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u</a:t>
            </a:r>
            <a:r>
              <a:rPr sz="1800" spc="5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screen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771525" lvl="1" indent="-149860">
              <a:lnSpc>
                <a:spcPct val="100000"/>
              </a:lnSpc>
              <a:spcBef>
                <a:spcPts val="445"/>
              </a:spcBef>
              <a:buClr>
                <a:srgbClr val="231F20"/>
              </a:buClr>
              <a:buFont typeface="Arial"/>
              <a:buChar char="-"/>
              <a:tabLst>
                <a:tab pos="771525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kecepata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7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yan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g</a:t>
            </a:r>
            <a:r>
              <a:rPr sz="1800" spc="7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dimilik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i</a:t>
            </a:r>
            <a:r>
              <a:rPr sz="1800" spc="7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ole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</a:t>
            </a:r>
            <a:r>
              <a:rPr sz="1800" spc="7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tampilan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770890" lvl="1" indent="-149225">
              <a:lnSpc>
                <a:spcPct val="100000"/>
              </a:lnSpc>
              <a:spcBef>
                <a:spcPts val="445"/>
              </a:spcBef>
              <a:buClr>
                <a:srgbClr val="231F20"/>
              </a:buClr>
              <a:buFont typeface="Arial"/>
              <a:buChar char="-"/>
              <a:tabLst>
                <a:tab pos="77089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tida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bole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menampilka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banya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tek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pad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sat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u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screen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770890" lvl="1" indent="-149225">
              <a:lnSpc>
                <a:spcPct val="100000"/>
              </a:lnSpc>
              <a:spcBef>
                <a:spcPts val="430"/>
              </a:spcBef>
              <a:buClr>
                <a:srgbClr val="231F20"/>
              </a:buClr>
              <a:buFont typeface="Arial"/>
              <a:buChar char="-"/>
              <a:tabLst>
                <a:tab pos="77089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tampila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dar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i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awa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l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hingg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akhi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r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haru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</a:t>
            </a:r>
            <a:r>
              <a:rPr sz="1800" spc="7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konsisten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772160" lvl="1" indent="-150495">
              <a:lnSpc>
                <a:spcPct val="100000"/>
              </a:lnSpc>
              <a:spcBef>
                <a:spcPts val="445"/>
              </a:spcBef>
              <a:buClr>
                <a:srgbClr val="231F20"/>
              </a:buClr>
              <a:buFont typeface="Arial"/>
              <a:buChar char="-"/>
              <a:tabLst>
                <a:tab pos="77216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butto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diletakka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sedemika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rupa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,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sehingg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a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use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r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muda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h</a:t>
            </a:r>
            <a:r>
              <a:rPr sz="1800" spc="8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menemukannya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>
              <a:lnSpc>
                <a:spcPts val="1000"/>
              </a:lnSpc>
              <a:spcBef>
                <a:spcPts val="35"/>
              </a:spcBef>
            </a:pPr>
            <a:endParaRPr sz="1000" dirty="0">
              <a:solidFill>
                <a:schemeClr val="bg1"/>
              </a:solidFill>
              <a:latin typeface="Eras Medium ITC" panose="020B0602030504020804" pitchFamily="34" charset="0"/>
            </a:endParaRPr>
          </a:p>
          <a:p>
            <a:pPr marL="264795" indent="-160020">
              <a:lnSpc>
                <a:spcPct val="100000"/>
              </a:lnSpc>
              <a:buClr>
                <a:srgbClr val="231F20"/>
              </a:buClr>
              <a:buSzPct val="38888"/>
              <a:buFont typeface="Arial"/>
              <a:buChar char="•"/>
              <a:tabLst>
                <a:tab pos="264795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pedoma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untu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membua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t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desai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visua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l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yan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g</a:t>
            </a:r>
            <a:r>
              <a:rPr sz="1800" spc="22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baik:</a:t>
            </a:r>
            <a:endParaRPr sz="1800" dirty="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  <p:sp>
        <p:nvSpPr>
          <p:cNvPr id="20" name="object 7"/>
          <p:cNvSpPr txBox="1"/>
          <p:nvPr/>
        </p:nvSpPr>
        <p:spPr>
          <a:xfrm>
            <a:off x="2209808" y="5740900"/>
            <a:ext cx="1158875" cy="615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0340" indent="-168275">
              <a:lnSpc>
                <a:spcPct val="100000"/>
              </a:lnSpc>
              <a:buClr>
                <a:srgbClr val="231F20"/>
              </a:buClr>
              <a:buFont typeface="Arial"/>
              <a:buChar char="-"/>
              <a:tabLst>
                <a:tab pos="18034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kejelasan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170815" indent="-158750">
              <a:lnSpc>
                <a:spcPct val="100000"/>
              </a:lnSpc>
              <a:spcBef>
                <a:spcPts val="445"/>
              </a:spcBef>
              <a:buClr>
                <a:srgbClr val="231F20"/>
              </a:buClr>
              <a:buFont typeface="Arial"/>
              <a:buChar char="-"/>
              <a:tabLst>
                <a:tab pos="170815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estetis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  <p:sp>
        <p:nvSpPr>
          <p:cNvPr id="21" name="object 8"/>
          <p:cNvSpPr txBox="1"/>
          <p:nvPr/>
        </p:nvSpPr>
        <p:spPr>
          <a:xfrm>
            <a:off x="4038174" y="5740900"/>
            <a:ext cx="2320925" cy="615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7165" indent="-165100">
              <a:lnSpc>
                <a:spcPct val="100000"/>
              </a:lnSpc>
              <a:buClr>
                <a:srgbClr val="231F20"/>
              </a:buClr>
              <a:buFont typeface="Arial"/>
              <a:buChar char="-"/>
              <a:tabLst>
                <a:tab pos="177165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konsistensi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  <a:p>
            <a:pPr marL="182880" indent="-170180">
              <a:lnSpc>
                <a:spcPct val="100000"/>
              </a:lnSpc>
              <a:spcBef>
                <a:spcPts val="445"/>
              </a:spcBef>
              <a:buClr>
                <a:srgbClr val="231F20"/>
              </a:buClr>
              <a:buFont typeface="Arial"/>
              <a:buChar char="-"/>
              <a:tabLst>
                <a:tab pos="182880" algn="l"/>
              </a:tabLst>
            </a:pP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kecepata</a:t>
            </a:r>
            <a:r>
              <a:rPr sz="1800" spc="0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n</a:t>
            </a:r>
            <a:r>
              <a:rPr sz="1800" spc="23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 </a:t>
            </a:r>
            <a:r>
              <a:rPr sz="1800" spc="-5" dirty="0" smtClean="0">
                <a:solidFill>
                  <a:schemeClr val="bg1"/>
                </a:solidFill>
                <a:latin typeface="Eras Medium ITC" panose="020B0602030504020804" pitchFamily="34" charset="0"/>
                <a:cs typeface="Arial"/>
              </a:rPr>
              <a:t>download</a:t>
            </a:r>
            <a:endParaRPr sz="1800">
              <a:solidFill>
                <a:schemeClr val="bg1"/>
              </a:solidFill>
              <a:latin typeface="Eras Medium ITC" panose="020B06020305040208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1724073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smtClean="0"/>
              <a:t>Multimedia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  <a:p>
            <a:r>
              <a:rPr lang="en-US" dirty="0"/>
              <a:t>Design</a:t>
            </a:r>
          </a:p>
          <a:p>
            <a:r>
              <a:rPr lang="en-US" dirty="0"/>
              <a:t>Material Collecting</a:t>
            </a:r>
          </a:p>
          <a:p>
            <a:r>
              <a:rPr lang="en-US" dirty="0"/>
              <a:t>Assembly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Distribution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905000"/>
            <a:ext cx="3848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90172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Menentukan tujuan</a:t>
            </a:r>
          </a:p>
          <a:p>
            <a:pPr lvl="1"/>
            <a:r>
              <a:rPr lang="id-ID" dirty="0"/>
              <a:t>tujuan dari multimedia</a:t>
            </a:r>
          </a:p>
          <a:p>
            <a:pPr lvl="1"/>
            <a:r>
              <a:rPr lang="id-ID" dirty="0"/>
              <a:t>audiens yang menggunakan</a:t>
            </a:r>
          </a:p>
          <a:p>
            <a:r>
              <a:rPr lang="id-ID" dirty="0"/>
              <a:t>Memahami karakteristik user</a:t>
            </a:r>
          </a:p>
          <a:p>
            <a:pPr lvl="1"/>
            <a:r>
              <a:rPr lang="id-ID" dirty="0"/>
              <a:t>tingkat kemampuan audiens</a:t>
            </a:r>
          </a:p>
          <a:p>
            <a:r>
              <a:rPr lang="id-ID" dirty="0"/>
              <a:t>Output</a:t>
            </a:r>
          </a:p>
          <a:p>
            <a:pPr lvl="1"/>
            <a:r>
              <a:rPr lang="id-ID" dirty="0"/>
              <a:t>dokumen dengan penulisan yang bersifat naratif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243937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4" y="1423863"/>
            <a:ext cx="10837333" cy="4824537"/>
          </a:xfrm>
        </p:spPr>
        <p:txBody>
          <a:bodyPr/>
          <a:lstStyle/>
          <a:p>
            <a:r>
              <a:rPr lang="id-ID" sz="2400" dirty="0"/>
              <a:t>Desain berbasis multimedia</a:t>
            </a:r>
          </a:p>
          <a:p>
            <a:pPr lvl="1"/>
            <a:r>
              <a:rPr lang="id-ID" sz="2000" dirty="0"/>
              <a:t>metode desain pembuatan film</a:t>
            </a:r>
          </a:p>
          <a:p>
            <a:pPr lvl="1"/>
            <a:r>
              <a:rPr lang="id-ID" sz="2000" dirty="0"/>
              <a:t>menggunakan</a:t>
            </a:r>
            <a:r>
              <a:rPr lang="id-ID" sz="2000" dirty="0" smtClean="0"/>
              <a:t>:</a:t>
            </a:r>
            <a:endParaRPr lang="en-US" sz="2000" dirty="0" smtClean="0"/>
          </a:p>
          <a:p>
            <a:pPr lvl="2"/>
            <a:r>
              <a:rPr lang="id-ID" sz="1800" dirty="0" smtClean="0"/>
              <a:t>storyboard</a:t>
            </a:r>
            <a:endParaRPr lang="id-ID" sz="1800" dirty="0"/>
          </a:p>
          <a:p>
            <a:pPr lvl="2"/>
            <a:r>
              <a:rPr lang="id-ID" sz="1800" dirty="0"/>
              <a:t>flowchart </a:t>
            </a:r>
            <a:r>
              <a:rPr lang="id-ID" sz="1800" dirty="0" smtClean="0"/>
              <a:t>view</a:t>
            </a:r>
            <a:endParaRPr lang="en-US" sz="1800" dirty="0" smtClean="0"/>
          </a:p>
          <a:p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navigasi</a:t>
            </a:r>
            <a:endParaRPr lang="en-US" sz="2400" dirty="0"/>
          </a:p>
          <a:p>
            <a:pPr lvl="1"/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/>
              <a:t>link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halaman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halaman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endParaRPr lang="en-US" sz="2000" dirty="0"/>
          </a:p>
          <a:p>
            <a:pPr lvl="1"/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multimedia non-linier</a:t>
            </a:r>
          </a:p>
          <a:p>
            <a:pPr lvl="1"/>
            <a:r>
              <a:rPr lang="en-US" sz="2000" dirty="0" err="1"/>
              <a:t>diadaptasi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desain</a:t>
            </a:r>
            <a:r>
              <a:rPr lang="en-US" sz="2000" dirty="0"/>
              <a:t> web</a:t>
            </a:r>
          </a:p>
          <a:p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endParaRPr lang="en-US" sz="2400" dirty="0"/>
          </a:p>
          <a:p>
            <a:pPr lvl="1"/>
            <a:r>
              <a:rPr lang="en-US" sz="2000" dirty="0"/>
              <a:t>object-oriented design</a:t>
            </a:r>
          </a:p>
          <a:p>
            <a:pPr lvl="1"/>
            <a:r>
              <a:rPr lang="en-US" sz="1800" dirty="0" err="1"/>
              <a:t>komponen</a:t>
            </a:r>
            <a:r>
              <a:rPr lang="en-US" sz="1800" dirty="0"/>
              <a:t> multimedia </a:t>
            </a:r>
            <a:r>
              <a:rPr lang="en-US" sz="1800" dirty="0" err="1"/>
              <a:t>dinyatakan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endParaRPr lang="en-US" sz="1800" dirty="0"/>
          </a:p>
          <a:p>
            <a:pPr lvl="1"/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yang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 smtClean="0"/>
              <a:t>objek</a:t>
            </a:r>
            <a:r>
              <a:rPr lang="en-US" sz="1800" dirty="0" smtClean="0"/>
              <a:t> (CAD/CAM</a:t>
            </a:r>
            <a:r>
              <a:rPr lang="en-US" sz="1800" dirty="0"/>
              <a:t>,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err="1"/>
              <a:t>geografis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lain-lain)</a:t>
            </a:r>
          </a:p>
          <a:p>
            <a:endParaRPr lang="en-US" sz="2400" dirty="0" smtClean="0"/>
          </a:p>
          <a:p>
            <a:pPr lvl="1"/>
            <a:endParaRPr lang="id-ID" sz="2000" dirty="0" smtClean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960834241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berbasis multimedia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Tools yang digunakan</a:t>
            </a:r>
          </a:p>
          <a:p>
            <a:pPr lvl="1"/>
            <a:r>
              <a:rPr lang="id-ID" b="1" dirty="0" smtClean="0"/>
              <a:t>Storyboard</a:t>
            </a:r>
            <a:r>
              <a:rPr lang="en-US" dirty="0" smtClean="0"/>
              <a:t>, </a:t>
            </a:r>
            <a:r>
              <a:rPr lang="id-ID" dirty="0" smtClean="0"/>
              <a:t>digunakan untuk multimedia linier</a:t>
            </a:r>
          </a:p>
          <a:p>
            <a:pPr lvl="1"/>
            <a:r>
              <a:rPr lang="id-ID" b="1" dirty="0" smtClean="0"/>
              <a:t>Flowchart view</a:t>
            </a:r>
            <a:r>
              <a:rPr lang="en-US" dirty="0" smtClean="0"/>
              <a:t>, </a:t>
            </a:r>
            <a:r>
              <a:rPr lang="id-ID" dirty="0" smtClean="0"/>
              <a:t>melengkapi </a:t>
            </a:r>
            <a:r>
              <a:rPr lang="id-ID" dirty="0"/>
              <a:t>storyboard </a:t>
            </a:r>
            <a:r>
              <a:rPr lang="id-ID" dirty="0" smtClean="0"/>
              <a:t>untuk</a:t>
            </a:r>
            <a:r>
              <a:rPr lang="en-US" dirty="0" smtClean="0"/>
              <a:t> </a:t>
            </a:r>
            <a:r>
              <a:rPr lang="id-ID" dirty="0" smtClean="0"/>
              <a:t>multimedia </a:t>
            </a:r>
            <a:r>
              <a:rPr lang="id-ID" dirty="0"/>
              <a:t>non-linier (</a:t>
            </a:r>
            <a:r>
              <a:rPr lang="id-ID" dirty="0" smtClean="0"/>
              <a:t>interaktif)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id-ID" dirty="0" smtClean="0"/>
              <a:t>multimedia </a:t>
            </a:r>
            <a:r>
              <a:rPr lang="id-ID" dirty="0"/>
              <a:t>yang menggunakan banyak percabangan</a:t>
            </a:r>
          </a:p>
          <a:p>
            <a:endParaRPr lang="id-ID" dirty="0"/>
          </a:p>
          <a:p>
            <a:r>
              <a:rPr lang="id-ID" b="1" dirty="0"/>
              <a:t>Storyboard</a:t>
            </a:r>
          </a:p>
          <a:p>
            <a:pPr lvl="1"/>
            <a:r>
              <a:rPr lang="id-ID" dirty="0"/>
              <a:t>Bermanfaat bagi:</a:t>
            </a:r>
          </a:p>
          <a:p>
            <a:pPr lvl="2"/>
            <a:r>
              <a:rPr lang="id-ID" dirty="0"/>
              <a:t>pengembang / pemilik </a:t>
            </a:r>
            <a:r>
              <a:rPr lang="id-ID" dirty="0" smtClean="0"/>
              <a:t>multimedia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id-ID" dirty="0" smtClean="0"/>
              <a:t>merupakan </a:t>
            </a:r>
            <a:r>
              <a:rPr lang="id-ID" dirty="0"/>
              <a:t>visual test</a:t>
            </a:r>
          </a:p>
          <a:p>
            <a:pPr lvl="2"/>
            <a:r>
              <a:rPr lang="id-ID" dirty="0"/>
              <a:t>staf pembuat </a:t>
            </a:r>
            <a:r>
              <a:rPr lang="id-ID" dirty="0" smtClean="0"/>
              <a:t>multimedia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id-ID" dirty="0" smtClean="0"/>
              <a:t> </a:t>
            </a:r>
            <a:r>
              <a:rPr lang="id-ID" dirty="0"/>
              <a:t>pedoman dari aliran pekerjaan</a:t>
            </a:r>
          </a:p>
          <a:p>
            <a:pPr lvl="2"/>
            <a:r>
              <a:rPr lang="id-ID" dirty="0"/>
              <a:t>sponsor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id-ID" dirty="0" smtClean="0"/>
              <a:t> </a:t>
            </a:r>
            <a:r>
              <a:rPr lang="id-ID" dirty="0"/>
              <a:t>gambaran suatu multimedia yang	akan diproduksi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737617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Storyboard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5183716" cy="4824537"/>
          </a:xfrm>
        </p:spPr>
        <p:txBody>
          <a:bodyPr/>
          <a:lstStyle/>
          <a:p>
            <a:r>
              <a:rPr lang="id-ID" dirty="0"/>
              <a:t>Storyboard  merupakan  rangkaian  gambar  dengan penjelasan  audio  dan  durasi.</a:t>
            </a:r>
          </a:p>
          <a:p>
            <a:endParaRPr lang="id-ID" dirty="0"/>
          </a:p>
        </p:txBody>
      </p:sp>
      <p:sp>
        <p:nvSpPr>
          <p:cNvPr id="6" name="object 9"/>
          <p:cNvSpPr/>
          <p:nvPr/>
        </p:nvSpPr>
        <p:spPr>
          <a:xfrm>
            <a:off x="8534400" y="1197189"/>
            <a:ext cx="3429748" cy="56608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959980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Storyboard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4955116" cy="4824537"/>
          </a:xfrm>
        </p:spPr>
        <p:txBody>
          <a:bodyPr/>
          <a:lstStyle/>
          <a:p>
            <a:r>
              <a:rPr lang="id-ID" dirty="0"/>
              <a:t>Storyboard	merupakan  deskripsi  tiap  scene, dengan  mencantumkan  semua  objek multimedia  dan  link  ke  scene  lain</a:t>
            </a:r>
          </a:p>
          <a:p>
            <a:endParaRPr lang="id-ID" dirty="0"/>
          </a:p>
        </p:txBody>
      </p:sp>
      <p:sp>
        <p:nvSpPr>
          <p:cNvPr id="4" name="object 3"/>
          <p:cNvSpPr/>
          <p:nvPr/>
        </p:nvSpPr>
        <p:spPr>
          <a:xfrm>
            <a:off x="6172201" y="1318997"/>
            <a:ext cx="6019800" cy="5234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7417369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Flowchart  </a:t>
            </a:r>
            <a:r>
              <a:rPr lang="id-ID" dirty="0" smtClean="0"/>
              <a:t>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5336115" cy="4824537"/>
          </a:xfrm>
        </p:spPr>
        <p:txBody>
          <a:bodyPr/>
          <a:lstStyle/>
          <a:p>
            <a:r>
              <a:rPr lang="id-ID" sz="2400" dirty="0"/>
              <a:t>disebut juga diagram tampilan</a:t>
            </a:r>
          </a:p>
          <a:p>
            <a:r>
              <a:rPr lang="id-ID" sz="2400" dirty="0"/>
              <a:t>meggambarkan alir dari satu scene (tampilan) ke scene lainnya</a:t>
            </a:r>
          </a:p>
          <a:p>
            <a:r>
              <a:rPr lang="id-ID" sz="2400" dirty="0"/>
              <a:t>digunakan pada multimedia interaktif</a:t>
            </a:r>
          </a:p>
          <a:p>
            <a:r>
              <a:rPr lang="id-ID" sz="2400" dirty="0"/>
              <a:t>hotkey yang dapat berbentuk teks, image, atau button</a:t>
            </a:r>
          </a:p>
          <a:p>
            <a:r>
              <a:rPr lang="id-ID" sz="2400" dirty="0"/>
              <a:t>sulit dimengerti	bila banyak link antara	scene yang tidak berurutan</a:t>
            </a:r>
          </a:p>
          <a:p>
            <a:endParaRPr lang="id-ID" sz="2400" dirty="0"/>
          </a:p>
        </p:txBody>
      </p:sp>
      <p:sp>
        <p:nvSpPr>
          <p:cNvPr id="4" name="object 4"/>
          <p:cNvSpPr/>
          <p:nvPr/>
        </p:nvSpPr>
        <p:spPr>
          <a:xfrm>
            <a:off x="6324601" y="1340768"/>
            <a:ext cx="5867399" cy="5288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28350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Desain struktur </a:t>
            </a:r>
            <a:r>
              <a:rPr lang="id-ID" dirty="0" smtClean="0"/>
              <a:t>navigasi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Linear  </a:t>
            </a:r>
            <a:r>
              <a:rPr lang="id-ID" dirty="0"/>
              <a:t>navigation  </a:t>
            </a:r>
            <a:r>
              <a:rPr lang="id-ID" dirty="0" smtClean="0"/>
              <a:t>model</a:t>
            </a:r>
            <a:endParaRPr lang="en-US" dirty="0" smtClean="0"/>
          </a:p>
          <a:p>
            <a:pPr lvl="1"/>
            <a:r>
              <a:rPr lang="id-ID" dirty="0" smtClean="0"/>
              <a:t>digunakan  </a:t>
            </a:r>
            <a:r>
              <a:rPr lang="id-ID" dirty="0"/>
              <a:t>pada  multimedia  linier</a:t>
            </a:r>
          </a:p>
          <a:p>
            <a:pPr lvl="1"/>
            <a:r>
              <a:rPr lang="id-ID" dirty="0"/>
              <a:t>informasi diberikan secara sekuensial</a:t>
            </a:r>
          </a:p>
          <a:p>
            <a:pPr lvl="1"/>
            <a:r>
              <a:rPr lang="id-ID" dirty="0"/>
              <a:t>macam aplikasi:</a:t>
            </a:r>
          </a:p>
          <a:p>
            <a:pPr lvl="2"/>
            <a:r>
              <a:rPr lang="id-ID" dirty="0"/>
              <a:t>presentasi</a:t>
            </a:r>
          </a:p>
          <a:p>
            <a:pPr lvl="2"/>
            <a:r>
              <a:rPr lang="id-ID" dirty="0"/>
              <a:t>aplikasi computer based-training</a:t>
            </a:r>
          </a:p>
          <a:p>
            <a:pPr lvl="2"/>
            <a:r>
              <a:rPr lang="id-ID" dirty="0"/>
              <a:t>aplikasi yang memerlukan informasi berurutan</a:t>
            </a:r>
          </a:p>
          <a:p>
            <a:endParaRPr lang="id-ID" dirty="0"/>
          </a:p>
        </p:txBody>
      </p:sp>
      <p:sp>
        <p:nvSpPr>
          <p:cNvPr id="4" name="object 4"/>
          <p:cNvSpPr/>
          <p:nvPr/>
        </p:nvSpPr>
        <p:spPr>
          <a:xfrm>
            <a:off x="2895600" y="5181600"/>
            <a:ext cx="5257800" cy="1078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21561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436</Words>
  <Application>Microsoft Office PowerPoint</Application>
  <PresentationFormat>Widescreen</PresentationFormat>
  <Paragraphs>111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Times New Roman</vt:lpstr>
      <vt:lpstr>Wingdings</vt:lpstr>
      <vt:lpstr>3_Office Theme</vt:lpstr>
      <vt:lpstr>Sikllus Pengembangan Aplikasi Multimedia</vt:lpstr>
      <vt:lpstr>Tahap Pengembangan Multimedia</vt:lpstr>
      <vt:lpstr>Concept</vt:lpstr>
      <vt:lpstr>Design</vt:lpstr>
      <vt:lpstr>Desain berbasis multimedia</vt:lpstr>
      <vt:lpstr>Storyboard</vt:lpstr>
      <vt:lpstr>Storyboard</vt:lpstr>
      <vt:lpstr>Flowchart  view</vt:lpstr>
      <vt:lpstr>Desain struktur navigasi</vt:lpstr>
      <vt:lpstr>Desain struktur navigasi</vt:lpstr>
      <vt:lpstr>Desain struktur navigasi</vt:lpstr>
      <vt:lpstr>Desain struktur navigasi</vt:lpstr>
      <vt:lpstr>Desain berorientasi objek</vt:lpstr>
      <vt:lpstr>Perancangan screen</vt:lpstr>
      <vt:lpstr>PowerPoint Presentation</vt:lpstr>
      <vt:lpstr>PowerPoint Presentation</vt:lpstr>
    </vt:vector>
  </TitlesOfParts>
  <Company>Stibanas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94</cp:revision>
  <dcterms:created xsi:type="dcterms:W3CDTF">2006-09-20T02:32:44Z</dcterms:created>
  <dcterms:modified xsi:type="dcterms:W3CDTF">2016-07-19T10:25:49Z</dcterms:modified>
</cp:coreProperties>
</file>