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3"/>
  </p:notesMasterIdLst>
  <p:sldIdLst>
    <p:sldId id="256" r:id="rId2"/>
    <p:sldId id="291" r:id="rId3"/>
    <p:sldId id="292" r:id="rId4"/>
    <p:sldId id="293" r:id="rId5"/>
    <p:sldId id="294" r:id="rId6"/>
    <p:sldId id="296" r:id="rId7"/>
    <p:sldId id="297" r:id="rId8"/>
    <p:sldId id="298" r:id="rId9"/>
    <p:sldId id="295" r:id="rId10"/>
    <p:sldId id="299" r:id="rId11"/>
    <p:sldId id="300" r:id="rId12"/>
    <p:sldId id="301" r:id="rId13"/>
    <p:sldId id="302" r:id="rId14"/>
    <p:sldId id="304" r:id="rId15"/>
    <p:sldId id="305" r:id="rId16"/>
    <p:sldId id="306" r:id="rId17"/>
    <p:sldId id="307" r:id="rId18"/>
    <p:sldId id="308" r:id="rId19"/>
    <p:sldId id="309" r:id="rId20"/>
    <p:sldId id="290" r:id="rId21"/>
    <p:sldId id="283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4533" autoAdjust="0"/>
  </p:normalViewPr>
  <p:slideViewPr>
    <p:cSldViewPr>
      <p:cViewPr varScale="1">
        <p:scale>
          <a:sx n="67" d="100"/>
          <a:sy n="67" d="100"/>
        </p:scale>
        <p:origin x="900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E6344-5119-4F26-82E7-346D76A1DE05}" type="datetimeFigureOut">
              <a:rPr lang="id-ID" smtClean="0"/>
              <a:t>19/07/2016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E341-91A5-4558-9C55-170A3713D1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512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E341-91A5-4558-9C55-170A3713D150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460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53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667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165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826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60523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37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570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8934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3377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9027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09413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76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400">
          <a:solidFill>
            <a:schemeClr val="tx1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800">
          <a:solidFill>
            <a:schemeClr val="tx1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id-ID" sz="7200" dirty="0">
                <a:latin typeface="Eras Bold ITC" panose="020B0907030504020204" pitchFamily="34" charset="0"/>
              </a:rPr>
              <a:t>Mechanisms, Platforms, and Tools E-Commerce</a:t>
            </a:r>
            <a:endParaRPr lang="en-US" altLang="id-ID" sz="7200" dirty="0">
              <a:latin typeface="Eras Bold ITC" panose="020B0907030504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d-ID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Pertemuan 2 </a:t>
            </a:r>
          </a:p>
          <a:p>
            <a:pPr eaLnBrk="1" hangingPunct="1"/>
            <a:r>
              <a:rPr lang="id-ID" altLang="id-ID" sz="2000" b="1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E-Commerce</a:t>
            </a:r>
          </a:p>
          <a:p>
            <a:pPr eaLnBrk="1" hangingPunct="1"/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Marcello Singadji, </a:t>
            </a:r>
            <a:r>
              <a:rPr lang="en-US" altLang="id-ID" sz="2000" i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S.Kom</a:t>
            </a:r>
            <a:r>
              <a:rPr lang="en-US" altLang="id-ID" sz="2000" i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M.T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Customer Shopping Mechanisms:</a:t>
            </a:r>
            <a:r>
              <a:rPr lang="en-US" dirty="0"/>
              <a:t> </a:t>
            </a:r>
            <a:r>
              <a:rPr lang="id-ID" sz="2800" dirty="0"/>
              <a:t>Storefronts, Malls, and Portals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Web (information) portal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A </a:t>
            </a:r>
            <a:r>
              <a:rPr lang="en-US" sz="2400" dirty="0"/>
              <a:t>single point of access, through a Web browser, to critical business </a:t>
            </a:r>
            <a:r>
              <a:rPr lang="en-US" sz="2400" dirty="0" smtClean="0"/>
              <a:t>I	</a:t>
            </a:r>
            <a:r>
              <a:rPr lang="en-US" sz="2400" dirty="0" err="1" smtClean="0"/>
              <a:t>nformation</a:t>
            </a:r>
            <a:r>
              <a:rPr lang="en-US" sz="2400" dirty="0" smtClean="0"/>
              <a:t> </a:t>
            </a:r>
            <a:r>
              <a:rPr lang="en-US" sz="2400" dirty="0"/>
              <a:t>located inside and outside (via Internet) an </a:t>
            </a:r>
            <a:r>
              <a:rPr lang="en-US" sz="2400" dirty="0" smtClean="0"/>
              <a:t>organization</a:t>
            </a:r>
          </a:p>
          <a:p>
            <a:pPr lvl="1"/>
            <a:r>
              <a:rPr lang="en-US" sz="2000" b="1" dirty="0" smtClean="0"/>
              <a:t>Types </a:t>
            </a:r>
            <a:r>
              <a:rPr lang="en-US" sz="2000" b="1" dirty="0"/>
              <a:t>of Portals </a:t>
            </a:r>
            <a:endParaRPr lang="en-US" sz="2000" b="1" dirty="0" smtClean="0"/>
          </a:p>
          <a:p>
            <a:pPr lvl="2"/>
            <a:r>
              <a:rPr lang="en-US" sz="1600" dirty="0" smtClean="0"/>
              <a:t>Commercial </a:t>
            </a:r>
            <a:r>
              <a:rPr lang="en-US" sz="1600" dirty="0"/>
              <a:t>(public) portals </a:t>
            </a:r>
            <a:endParaRPr lang="en-US" sz="1600" dirty="0" smtClean="0"/>
          </a:p>
          <a:p>
            <a:pPr lvl="2"/>
            <a:r>
              <a:rPr lang="en-US" sz="1600" dirty="0" smtClean="0"/>
              <a:t>Corporate </a:t>
            </a:r>
            <a:r>
              <a:rPr lang="en-US" sz="1600" dirty="0"/>
              <a:t>portals </a:t>
            </a:r>
            <a:endParaRPr lang="en-US" sz="1600" dirty="0" smtClean="0"/>
          </a:p>
          <a:p>
            <a:pPr lvl="2"/>
            <a:r>
              <a:rPr lang="en-US" sz="1600" dirty="0" smtClean="0"/>
              <a:t>Publishing </a:t>
            </a:r>
            <a:r>
              <a:rPr lang="en-US" sz="1600" dirty="0"/>
              <a:t>portals </a:t>
            </a:r>
            <a:endParaRPr lang="en-US" sz="1600" dirty="0" smtClean="0"/>
          </a:p>
          <a:p>
            <a:pPr lvl="2"/>
            <a:r>
              <a:rPr lang="en-US" sz="1600" dirty="0" smtClean="0"/>
              <a:t>Personal portals</a:t>
            </a:r>
          </a:p>
          <a:p>
            <a:pPr lvl="2"/>
            <a:r>
              <a:rPr lang="en-US" sz="1600" b="1" dirty="0" smtClean="0"/>
              <a:t>mobile </a:t>
            </a:r>
            <a:r>
              <a:rPr lang="en-US" sz="1600" b="1" dirty="0"/>
              <a:t>portal </a:t>
            </a:r>
            <a:endParaRPr lang="en-US" sz="1600" b="1" dirty="0" smtClean="0"/>
          </a:p>
          <a:p>
            <a:pPr lvl="3"/>
            <a:r>
              <a:rPr lang="en-US" sz="1400" dirty="0" smtClean="0"/>
              <a:t>A </a:t>
            </a:r>
            <a:r>
              <a:rPr lang="en-US" sz="1400" dirty="0"/>
              <a:t>portal accessible via a mobile device. </a:t>
            </a:r>
            <a:endParaRPr lang="en-US" sz="1400" dirty="0" smtClean="0"/>
          </a:p>
          <a:p>
            <a:pPr lvl="2"/>
            <a:r>
              <a:rPr lang="en-US" sz="1600" b="1" dirty="0" smtClean="0"/>
              <a:t>voice </a:t>
            </a:r>
            <a:r>
              <a:rPr lang="en-US" sz="1600" b="1" dirty="0"/>
              <a:t>portal </a:t>
            </a:r>
            <a:endParaRPr lang="en-US" sz="1600" b="1" dirty="0" smtClean="0"/>
          </a:p>
          <a:p>
            <a:pPr lvl="3"/>
            <a:r>
              <a:rPr lang="en-US" sz="1400" dirty="0" smtClean="0"/>
              <a:t>A </a:t>
            </a:r>
            <a:r>
              <a:rPr lang="en-US" sz="1400" dirty="0"/>
              <a:t>portal accessed by telephone or cell phone.</a:t>
            </a:r>
            <a:endParaRPr lang="id-ID" sz="1000" b="1" dirty="0"/>
          </a:p>
        </p:txBody>
      </p:sp>
    </p:spTree>
    <p:extLst>
      <p:ext uri="{BB962C8B-B14F-4D97-AF65-F5344CB8AC3E}">
        <p14:creationId xmlns:p14="http://schemas.microsoft.com/office/powerpoint/2010/main" val="25757223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yer.slideplayer.com/24/7008495/data/images/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2000"/>
            <a:ext cx="8153400" cy="537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763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Customer Shopping Mechanisms:</a:t>
            </a:r>
            <a:r>
              <a:rPr lang="en-US" dirty="0"/>
              <a:t> </a:t>
            </a:r>
            <a:r>
              <a:rPr lang="id-ID" sz="2800" dirty="0"/>
              <a:t>Storefronts, Malls, and Portals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THE ROLES AND VALUE OF INTERMEDIARIES IN E- </a:t>
            </a:r>
            <a:r>
              <a:rPr lang="en-US" sz="2400" b="1" dirty="0" smtClean="0"/>
              <a:t>MARKETPLACES</a:t>
            </a:r>
          </a:p>
          <a:p>
            <a:pPr lvl="1"/>
            <a:r>
              <a:rPr lang="en-US" sz="2000" b="1" dirty="0" smtClean="0"/>
              <a:t>Brokers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b="1" dirty="0" err="1" smtClean="0"/>
              <a:t>infomediaries</a:t>
            </a:r>
            <a:r>
              <a:rPr lang="en-US" sz="2000" dirty="0" smtClean="0"/>
              <a:t> </a:t>
            </a:r>
          </a:p>
          <a:p>
            <a:pPr marL="457200" lvl="1" indent="0">
              <a:buNone/>
            </a:pPr>
            <a:r>
              <a:rPr lang="en-US" sz="2000" dirty="0" smtClean="0"/>
              <a:t>	Electronic </a:t>
            </a:r>
            <a:r>
              <a:rPr lang="en-US" sz="2000" dirty="0"/>
              <a:t>intermediaries that provide and/or control information flow in cyberspace, </a:t>
            </a:r>
            <a:r>
              <a:rPr lang="en-US" sz="2000" dirty="0" smtClean="0"/>
              <a:t>	often </a:t>
            </a:r>
            <a:r>
              <a:rPr lang="en-US" sz="2000" dirty="0"/>
              <a:t>aggregating information and selling it to others </a:t>
            </a:r>
            <a:endParaRPr lang="en-US" sz="2000" dirty="0" smtClean="0"/>
          </a:p>
          <a:p>
            <a:pPr lvl="1"/>
            <a:r>
              <a:rPr lang="en-US" sz="2000" b="1" dirty="0" smtClean="0"/>
              <a:t>e-distributor</a:t>
            </a:r>
            <a:r>
              <a:rPr lang="en-US" sz="2000" dirty="0" smtClean="0"/>
              <a:t> </a:t>
            </a:r>
          </a:p>
          <a:p>
            <a:pPr marL="45720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An </a:t>
            </a:r>
            <a:r>
              <a:rPr lang="en-US" sz="2000" dirty="0"/>
              <a:t>e-commerce intermediary that connects manufacturers with business buyers </a:t>
            </a:r>
            <a:r>
              <a:rPr lang="en-US" sz="2000" dirty="0" smtClean="0"/>
              <a:t>	(</a:t>
            </a:r>
            <a:r>
              <a:rPr lang="en-US" sz="2000" dirty="0"/>
              <a:t>customers) by aggregating the catalogs of many manufacturers in one place—the </a:t>
            </a:r>
            <a:r>
              <a:rPr lang="en-US" sz="2000" dirty="0" smtClean="0"/>
              <a:t>	intermediary’s </a:t>
            </a:r>
            <a:r>
              <a:rPr lang="en-US" sz="2000" dirty="0"/>
              <a:t>website</a:t>
            </a:r>
            <a:endParaRPr lang="id-ID" sz="600" b="1" dirty="0"/>
          </a:p>
        </p:txBody>
      </p:sp>
    </p:spTree>
    <p:extLst>
      <p:ext uri="{BB962C8B-B14F-4D97-AF65-F5344CB8AC3E}">
        <p14:creationId xmlns:p14="http://schemas.microsoft.com/office/powerpoint/2010/main" val="33664719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Merchant Solutions: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Electronic </a:t>
            </a:r>
            <a:r>
              <a:rPr lang="en-US" sz="2800" dirty="0"/>
              <a:t>Catalogs, Search Engines, and Shopping Carts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electronic catalogs (e-catalogs)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en-US" dirty="0" smtClean="0"/>
              <a:t>The </a:t>
            </a:r>
            <a:r>
              <a:rPr lang="en-US" dirty="0"/>
              <a:t>presentation of product information in an electronic form; </a:t>
            </a:r>
            <a:r>
              <a:rPr lang="en-US" dirty="0" smtClean="0"/>
              <a:t>	the </a:t>
            </a:r>
            <a:r>
              <a:rPr lang="en-US" dirty="0"/>
              <a:t>backbone of most e-selling sites </a:t>
            </a:r>
            <a:endParaRPr lang="en-US" dirty="0" smtClean="0"/>
          </a:p>
          <a:p>
            <a:pPr lvl="1"/>
            <a:r>
              <a:rPr lang="en-US" b="1" dirty="0" smtClean="0"/>
              <a:t>Online </a:t>
            </a:r>
            <a:r>
              <a:rPr lang="en-US" b="1" dirty="0"/>
              <a:t>Catalogs Versus Paper Catalogs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9722514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Merchant Solutions: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Electronic </a:t>
            </a:r>
            <a:r>
              <a:rPr lang="en-US" sz="2800" dirty="0"/>
              <a:t>Catalogs, Search Engines, and Shopping Carts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 SEARCH ACTIVITIES, TYPES, AND ENGINES </a:t>
            </a:r>
            <a:endParaRPr lang="en-US" dirty="0" smtClean="0"/>
          </a:p>
          <a:p>
            <a:pPr lvl="1"/>
            <a:r>
              <a:rPr lang="en-US" b="1" dirty="0" smtClean="0"/>
              <a:t>Types </a:t>
            </a:r>
            <a:r>
              <a:rPr lang="en-US" b="1" dirty="0"/>
              <a:t>of EC Searches </a:t>
            </a:r>
            <a:endParaRPr lang="en-US" b="1" dirty="0" smtClean="0"/>
          </a:p>
          <a:p>
            <a:pPr lvl="2"/>
            <a:r>
              <a:rPr lang="en-US" b="1" dirty="0" smtClean="0"/>
              <a:t>Internet/Web </a:t>
            </a:r>
            <a:r>
              <a:rPr lang="en-US" b="1" dirty="0"/>
              <a:t>Search </a:t>
            </a:r>
            <a:endParaRPr lang="en-US" b="1" dirty="0" smtClean="0"/>
          </a:p>
          <a:p>
            <a:pPr lvl="2"/>
            <a:r>
              <a:rPr lang="en-US" b="1" dirty="0" smtClean="0"/>
              <a:t>enterprise </a:t>
            </a:r>
            <a:r>
              <a:rPr lang="en-US" b="1" dirty="0"/>
              <a:t>search </a:t>
            </a:r>
            <a:endParaRPr lang="en-US" b="1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/>
              <a:t>practice of identifying and enabling specific content across the enterprise to </a:t>
            </a:r>
            <a:r>
              <a:rPr lang="en-US" dirty="0" smtClean="0"/>
              <a:t>	be </a:t>
            </a:r>
            <a:r>
              <a:rPr lang="en-US" dirty="0"/>
              <a:t>indexed, searched, and displayed to authorized users 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2279080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Merchant Solutions: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Electronic </a:t>
            </a:r>
            <a:r>
              <a:rPr lang="en-US" sz="2800" dirty="0"/>
              <a:t>Catalogs, Search Engines, and Shopping Carts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desktop search 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b="1" dirty="0"/>
              <a:t>	</a:t>
            </a:r>
            <a:r>
              <a:rPr lang="en-US" dirty="0" smtClean="0"/>
              <a:t>Search </a:t>
            </a:r>
            <a:r>
              <a:rPr lang="en-US" dirty="0"/>
              <a:t>tools that search the contents of a user’s or organization’s </a:t>
            </a:r>
            <a:r>
              <a:rPr lang="en-US" dirty="0" smtClean="0"/>
              <a:t>	computer </a:t>
            </a:r>
            <a:r>
              <a:rPr lang="en-US" dirty="0"/>
              <a:t>files, rather than searching the Internet The emphasis </a:t>
            </a:r>
            <a:r>
              <a:rPr lang="en-US" dirty="0" smtClean="0"/>
              <a:t>	is </a:t>
            </a:r>
            <a:r>
              <a:rPr lang="en-US" dirty="0"/>
              <a:t>on finding all the information that is available on the user’s PC, </a:t>
            </a:r>
            <a:r>
              <a:rPr lang="en-US" dirty="0" smtClean="0"/>
              <a:t>	including </a:t>
            </a:r>
            <a:r>
              <a:rPr lang="en-US" dirty="0"/>
              <a:t>Web browser histories, e-mail archives, and word- </a:t>
            </a:r>
            <a:r>
              <a:rPr lang="en-US" dirty="0" smtClean="0"/>
              <a:t>	processed </a:t>
            </a:r>
            <a:r>
              <a:rPr lang="en-US" dirty="0"/>
              <a:t>documents, as well as in all internal files and </a:t>
            </a:r>
            <a:r>
              <a:rPr lang="en-US" dirty="0" smtClean="0"/>
              <a:t>	databases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3655590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Merchant Solutions: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Electronic </a:t>
            </a:r>
            <a:r>
              <a:rPr lang="en-US" sz="2800" dirty="0"/>
              <a:t>Catalogs, Search Engines, and Shopping Carts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search engine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A </a:t>
            </a:r>
            <a:r>
              <a:rPr lang="en-US" dirty="0"/>
              <a:t>computer program that can access databases of Internet </a:t>
            </a:r>
            <a:r>
              <a:rPr lang="en-US" dirty="0" smtClean="0"/>
              <a:t>	resources</a:t>
            </a:r>
            <a:r>
              <a:rPr lang="en-US" dirty="0"/>
              <a:t>, search for specific information or key words, and </a:t>
            </a:r>
            <a:r>
              <a:rPr lang="en-US" dirty="0" smtClean="0"/>
              <a:t>	report </a:t>
            </a:r>
            <a:r>
              <a:rPr lang="en-US" dirty="0"/>
              <a:t>the results </a:t>
            </a:r>
            <a:endParaRPr lang="en-US" dirty="0" smtClean="0"/>
          </a:p>
          <a:p>
            <a:r>
              <a:rPr lang="en-US" dirty="0" smtClean="0"/>
              <a:t>Software </a:t>
            </a:r>
            <a:r>
              <a:rPr lang="en-US" dirty="0"/>
              <a:t>(Intelligent) Agents </a:t>
            </a:r>
            <a:endParaRPr lang="en-US" dirty="0" smtClean="0"/>
          </a:p>
          <a:p>
            <a:r>
              <a:rPr lang="en-US" dirty="0" smtClean="0"/>
              <a:t>Questions </a:t>
            </a:r>
            <a:r>
              <a:rPr lang="en-US" dirty="0"/>
              <a:t>and Answers Online </a:t>
            </a:r>
            <a:endParaRPr lang="en-US" dirty="0" smtClean="0"/>
          </a:p>
          <a:p>
            <a:r>
              <a:rPr lang="en-US" dirty="0" smtClean="0"/>
              <a:t>Voice-Powered </a:t>
            </a:r>
            <a:r>
              <a:rPr lang="en-US" dirty="0"/>
              <a:t>Search </a:t>
            </a:r>
            <a:endParaRPr lang="en-US" dirty="0" smtClean="0"/>
          </a:p>
          <a:p>
            <a:r>
              <a:rPr lang="en-US" dirty="0" smtClean="0"/>
              <a:t>Visual </a:t>
            </a:r>
            <a:r>
              <a:rPr lang="en-US" dirty="0"/>
              <a:t>Shopping Search Engine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3736735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Merchant Solutions: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Electronic </a:t>
            </a:r>
            <a:r>
              <a:rPr lang="en-US" sz="2800" dirty="0"/>
              <a:t>Catalogs, Search Engines, and Shopping Carts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electronic shopping cart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An </a:t>
            </a:r>
            <a:r>
              <a:rPr lang="en-US" dirty="0"/>
              <a:t>order-processing technology that allows customers to </a:t>
            </a:r>
            <a:r>
              <a:rPr lang="en-US" dirty="0" smtClean="0"/>
              <a:t>	accumulate </a:t>
            </a:r>
            <a:r>
              <a:rPr lang="en-US" dirty="0"/>
              <a:t>items they wish to buy while they continue to shop </a:t>
            </a:r>
            <a:endParaRPr lang="en-US" dirty="0" smtClean="0"/>
          </a:p>
          <a:p>
            <a:r>
              <a:rPr lang="en-US" b="1" dirty="0" smtClean="0"/>
              <a:t>OTHER </a:t>
            </a:r>
            <a:r>
              <a:rPr lang="en-US" b="1" dirty="0"/>
              <a:t>MECHANISMS IN MERCHANT SOFTWARE </a:t>
            </a:r>
            <a:endParaRPr lang="en-US" b="1" dirty="0" smtClean="0"/>
          </a:p>
          <a:p>
            <a:pPr lvl="1"/>
            <a:r>
              <a:rPr lang="en-US" b="1" dirty="0" smtClean="0"/>
              <a:t>Other </a:t>
            </a:r>
            <a:r>
              <a:rPr lang="en-US" b="1" dirty="0"/>
              <a:t>Shopping Engines </a:t>
            </a:r>
            <a:endParaRPr lang="en-US" b="1" dirty="0" smtClean="0"/>
          </a:p>
          <a:p>
            <a:pPr lvl="1"/>
            <a:r>
              <a:rPr lang="en-US" b="1" dirty="0" smtClean="0"/>
              <a:t>Product Configuration</a:t>
            </a:r>
            <a:r>
              <a:rPr lang="en-US" dirty="0" smtClean="0"/>
              <a:t>	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120561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Auctions, Bartering, and Negotiating 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auction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A </a:t>
            </a:r>
            <a:r>
              <a:rPr lang="en-US" dirty="0"/>
              <a:t>competitive process in which a seller solicits consecutive bids </a:t>
            </a:r>
            <a:r>
              <a:rPr lang="en-US" dirty="0" smtClean="0"/>
              <a:t>	from </a:t>
            </a:r>
            <a:r>
              <a:rPr lang="en-US" dirty="0"/>
              <a:t>buyers (forward auctions) or a buyer solicits bids from </a:t>
            </a:r>
            <a:r>
              <a:rPr lang="en-US" dirty="0" smtClean="0"/>
              <a:t>	sellers </a:t>
            </a:r>
            <a:r>
              <a:rPr lang="en-US" dirty="0"/>
              <a:t>(backward auctions); prices are determined dynamically </a:t>
            </a:r>
            <a:r>
              <a:rPr lang="en-US" dirty="0" smtClean="0"/>
              <a:t>	by </a:t>
            </a:r>
            <a:r>
              <a:rPr lang="en-US" dirty="0"/>
              <a:t>the bids 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dynamic </a:t>
            </a:r>
            <a:r>
              <a:rPr lang="en-US" b="1" dirty="0"/>
              <a:t>pricing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Prices </a:t>
            </a:r>
            <a:r>
              <a:rPr lang="en-US" dirty="0"/>
              <a:t>that change based on supply and demand relationships at </a:t>
            </a:r>
            <a:r>
              <a:rPr lang="en-US" dirty="0" smtClean="0"/>
              <a:t>	any </a:t>
            </a:r>
            <a:r>
              <a:rPr lang="en-US" dirty="0"/>
              <a:t>given time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709446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Auctions, Bartering, and Negotiating Online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TRADITIONAL AUCTIONS VERSUS E-AUCTIONS </a:t>
            </a:r>
            <a:endParaRPr lang="en-US" b="1" dirty="0" smtClean="0"/>
          </a:p>
          <a:p>
            <a:pPr lvl="1"/>
            <a:r>
              <a:rPr lang="id-ID" dirty="0" smtClean="0"/>
              <a:t>Limitations </a:t>
            </a:r>
            <a:r>
              <a:rPr lang="id-ID" dirty="0"/>
              <a:t>of Traditional Offline Auctions </a:t>
            </a:r>
            <a:endParaRPr lang="en-US" dirty="0" smtClean="0"/>
          </a:p>
          <a:p>
            <a:pPr lvl="1"/>
            <a:r>
              <a:rPr lang="id-ID" dirty="0" smtClean="0"/>
              <a:t>electronic </a:t>
            </a:r>
            <a:r>
              <a:rPr lang="id-ID" dirty="0"/>
              <a:t>auctions (</a:t>
            </a:r>
            <a:r>
              <a:rPr lang="id-ID" dirty="0" smtClean="0"/>
              <a:t>e-auctions)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Auctions </a:t>
            </a:r>
            <a:r>
              <a:rPr lang="id-ID" dirty="0"/>
              <a:t>conducted online </a:t>
            </a:r>
            <a:endParaRPr lang="en-US" dirty="0" smtClean="0"/>
          </a:p>
          <a:p>
            <a:r>
              <a:rPr lang="id-ID" b="1" dirty="0" smtClean="0"/>
              <a:t>INNOVATIVE </a:t>
            </a:r>
            <a:r>
              <a:rPr lang="id-ID" b="1" dirty="0"/>
              <a:t>AUCTIONS </a:t>
            </a:r>
          </a:p>
        </p:txBody>
      </p:sp>
    </p:spTree>
    <p:extLst>
      <p:ext uri="{BB962C8B-B14F-4D97-AF65-F5344CB8AC3E}">
        <p14:creationId xmlns:p14="http://schemas.microsoft.com/office/powerpoint/2010/main" val="41336780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yer.slideplayer.com/24/7008495/data/images/img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33400"/>
            <a:ext cx="4724400" cy="5959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4102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.ks.kidsklik.com/statics/files/2013/01/13575323248731546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400"/>
            <a:ext cx="12192000" cy="68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468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slideplayer.com/24/7008495/data/images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95400"/>
            <a:ext cx="8915400" cy="459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6907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layer.slideplayer.com/24/7008495/data/images/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81000"/>
            <a:ext cx="5181600" cy="6162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05045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E-Marketplaces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major components and players in a marketspace </a:t>
            </a:r>
            <a:r>
              <a:rPr lang="en-US" dirty="0" smtClean="0"/>
              <a:t>are:</a:t>
            </a:r>
          </a:p>
          <a:p>
            <a:pPr lvl="1"/>
            <a:r>
              <a:rPr lang="en-US" dirty="0" smtClean="0"/>
              <a:t>Customers </a:t>
            </a:r>
          </a:p>
          <a:p>
            <a:pPr lvl="1"/>
            <a:r>
              <a:rPr lang="en-US" dirty="0" smtClean="0"/>
              <a:t>Sellers </a:t>
            </a:r>
          </a:p>
          <a:p>
            <a:pPr lvl="1"/>
            <a:r>
              <a:rPr lang="en-US" dirty="0" smtClean="0"/>
              <a:t>Products and services </a:t>
            </a:r>
          </a:p>
          <a:p>
            <a:pPr lvl="2"/>
            <a:r>
              <a:rPr lang="en-US" dirty="0" smtClean="0"/>
              <a:t>digital </a:t>
            </a:r>
            <a:r>
              <a:rPr lang="en-US" dirty="0"/>
              <a:t>products 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smtClean="0"/>
              <a:t>Goods </a:t>
            </a:r>
            <a:r>
              <a:rPr lang="en-US" dirty="0"/>
              <a:t>that can be transformed to digital format and delivered over the Internet </a:t>
            </a:r>
            <a:endParaRPr lang="en-US" dirty="0" smtClean="0"/>
          </a:p>
          <a:p>
            <a:pPr lvl="1"/>
            <a:r>
              <a:rPr lang="en-US" dirty="0" smtClean="0"/>
              <a:t>Infrastructure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867077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E-Marketplaces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front end </a:t>
            </a:r>
            <a:endParaRPr lang="en-US" sz="2400" b="1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portion of an e-seller’s business processes through which customers interact, including the seller’s portal, electronic catalogs, a shopping cart, a search engine, and a payment gateway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back </a:t>
            </a:r>
            <a:r>
              <a:rPr lang="en-US" sz="2400" b="1" dirty="0"/>
              <a:t>end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activities that support online order fulfillment, inventory management, purchasing from suppliers, payment processing, packaging, and delivery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intermediary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third party that operates between sellers and buyers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8922838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E-Marketplaces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DISINTERMEDIATION AND REINTERMEDIATION </a:t>
            </a:r>
            <a:endParaRPr lang="en-US" sz="3600" b="1" dirty="0" smtClean="0"/>
          </a:p>
          <a:p>
            <a:pPr lvl="1"/>
            <a:r>
              <a:rPr lang="en-US" sz="3200" b="1" dirty="0" smtClean="0"/>
              <a:t>disintermediation </a:t>
            </a:r>
          </a:p>
          <a:p>
            <a:pPr marL="45720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Elimination </a:t>
            </a:r>
            <a:r>
              <a:rPr lang="en-US" sz="3200" dirty="0"/>
              <a:t>of intermediaries between sellers and buyers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7748362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E-Marketplaces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TYPES OF E-MARKETPLACES </a:t>
            </a:r>
            <a:endParaRPr lang="en-US" sz="3600" dirty="0" smtClean="0"/>
          </a:p>
          <a:p>
            <a:pPr lvl="1"/>
            <a:r>
              <a:rPr lang="en-US" sz="3200" b="1" dirty="0" smtClean="0"/>
              <a:t>sell-side </a:t>
            </a:r>
            <a:r>
              <a:rPr lang="en-US" sz="3200" b="1" dirty="0"/>
              <a:t>e-marketplace </a:t>
            </a:r>
          </a:p>
          <a:p>
            <a:pPr marL="457200" lvl="1" indent="0">
              <a:buNone/>
            </a:pPr>
            <a:r>
              <a:rPr lang="en-US" dirty="0" smtClean="0"/>
              <a:t>	A </a:t>
            </a:r>
            <a:r>
              <a:rPr lang="en-US" dirty="0"/>
              <a:t>private e-marketplace in which one company sells either standard </a:t>
            </a:r>
            <a:r>
              <a:rPr lang="en-US" dirty="0" smtClean="0"/>
              <a:t>	and/or </a:t>
            </a:r>
            <a:r>
              <a:rPr lang="en-US" dirty="0"/>
              <a:t>customized products to qualified companies </a:t>
            </a:r>
            <a:endParaRPr lang="en-US" dirty="0" smtClean="0"/>
          </a:p>
          <a:p>
            <a:pPr lvl="1"/>
            <a:r>
              <a:rPr lang="en-US" b="1" dirty="0" smtClean="0"/>
              <a:t>buy-side </a:t>
            </a:r>
            <a:r>
              <a:rPr lang="en-US" b="1" dirty="0"/>
              <a:t>e-marketplace </a:t>
            </a:r>
            <a:endParaRPr lang="en-US" b="1" dirty="0" smtClean="0"/>
          </a:p>
          <a:p>
            <a:pPr marL="457200" lvl="1" indent="0">
              <a:buNone/>
            </a:pPr>
            <a:r>
              <a:rPr lang="en-US" dirty="0" smtClean="0"/>
              <a:t>	A </a:t>
            </a:r>
            <a:r>
              <a:rPr lang="en-US" dirty="0"/>
              <a:t>private e-marketplace in which one company makes purchases from </a:t>
            </a:r>
            <a:r>
              <a:rPr lang="en-US" dirty="0" smtClean="0"/>
              <a:t>	invited </a:t>
            </a:r>
            <a:r>
              <a:rPr lang="en-US" dirty="0"/>
              <a:t>suppliers</a:t>
            </a: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6760206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Customer Shopping Mechanisms</a:t>
            </a:r>
            <a:r>
              <a:rPr lang="id-ID" dirty="0" smtClean="0"/>
              <a:t>:</a:t>
            </a:r>
            <a:r>
              <a:rPr lang="en-US" dirty="0" smtClean="0"/>
              <a:t> </a:t>
            </a:r>
            <a:r>
              <a:rPr lang="id-ID" sz="2800" dirty="0" smtClean="0"/>
              <a:t>Storefronts</a:t>
            </a:r>
            <a:r>
              <a:rPr lang="id-ID" sz="2800" dirty="0"/>
              <a:t>, Malls, and Portals 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/>
              <a:t>Webstore</a:t>
            </a:r>
            <a:r>
              <a:rPr lang="en-US" sz="2400" b="1" dirty="0" smtClean="0"/>
              <a:t> </a:t>
            </a:r>
            <a:r>
              <a:rPr lang="en-US" sz="2400" b="1" dirty="0"/>
              <a:t>(storefront)</a:t>
            </a:r>
            <a:r>
              <a:rPr lang="en-US" sz="2400" dirty="0"/>
              <a:t> 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000" dirty="0" smtClean="0"/>
              <a:t>A </a:t>
            </a:r>
            <a:r>
              <a:rPr lang="en-US" sz="2000" dirty="0"/>
              <a:t>single company’s website where products or services are sold; usually has an online shopping cart associated with it Many </a:t>
            </a:r>
            <a:r>
              <a:rPr lang="en-US" sz="2000" dirty="0" err="1"/>
              <a:t>Webstores</a:t>
            </a:r>
            <a:r>
              <a:rPr lang="en-US" sz="2000" dirty="0"/>
              <a:t> target a specific industry and find their own unique corner of the market. </a:t>
            </a:r>
          </a:p>
          <a:p>
            <a:r>
              <a:rPr lang="en-US" sz="2400" b="1" dirty="0" smtClean="0"/>
              <a:t>Microsites</a:t>
            </a:r>
          </a:p>
          <a:p>
            <a:r>
              <a:rPr lang="id-ID" sz="2400" b="1" dirty="0"/>
              <a:t>e-mall (online mall) </a:t>
            </a:r>
            <a:endParaRPr lang="en-US" sz="2400" b="1" dirty="0" smtClean="0"/>
          </a:p>
          <a:p>
            <a:pPr lvl="1"/>
            <a:r>
              <a:rPr lang="id-ID" sz="2000" dirty="0" smtClean="0"/>
              <a:t>An </a:t>
            </a:r>
            <a:r>
              <a:rPr lang="id-ID" sz="2000" dirty="0"/>
              <a:t>online shopping center where many online stores are located </a:t>
            </a:r>
            <a:endParaRPr lang="en-US" sz="2000" dirty="0" smtClean="0"/>
          </a:p>
          <a:p>
            <a:r>
              <a:rPr lang="id-ID" sz="2400" b="1" dirty="0" smtClean="0"/>
              <a:t>TYPES </a:t>
            </a:r>
            <a:r>
              <a:rPr lang="id-ID" sz="2400" b="1" dirty="0"/>
              <a:t>OF STORES AND MALLS </a:t>
            </a:r>
            <a:endParaRPr lang="en-US" sz="2400" b="1" dirty="0" smtClean="0"/>
          </a:p>
          <a:p>
            <a:pPr lvl="1"/>
            <a:r>
              <a:rPr lang="id-ID" sz="2000" dirty="0" smtClean="0"/>
              <a:t>General </a:t>
            </a:r>
            <a:r>
              <a:rPr lang="id-ID" sz="2000" dirty="0"/>
              <a:t>stores/malls </a:t>
            </a:r>
            <a:endParaRPr lang="en-US" sz="2000" dirty="0" smtClean="0"/>
          </a:p>
          <a:p>
            <a:pPr lvl="1"/>
            <a:r>
              <a:rPr lang="id-ID" sz="2000" dirty="0" smtClean="0"/>
              <a:t>Specialized </a:t>
            </a:r>
            <a:r>
              <a:rPr lang="id-ID" sz="2000" dirty="0"/>
              <a:t>stores/malls </a:t>
            </a:r>
            <a:endParaRPr lang="en-US" sz="2000" dirty="0" smtClean="0"/>
          </a:p>
          <a:p>
            <a:pPr lvl="1"/>
            <a:r>
              <a:rPr lang="id-ID" sz="2000" dirty="0" smtClean="0"/>
              <a:t>Regional </a:t>
            </a:r>
            <a:r>
              <a:rPr lang="id-ID" sz="2000" dirty="0"/>
              <a:t>versus global stores </a:t>
            </a:r>
            <a:endParaRPr lang="en-US" sz="2000" dirty="0" smtClean="0"/>
          </a:p>
          <a:p>
            <a:pPr lvl="1"/>
            <a:r>
              <a:rPr lang="id-ID" sz="2000" dirty="0" smtClean="0"/>
              <a:t>Pure-play </a:t>
            </a:r>
            <a:r>
              <a:rPr lang="id-ID" sz="2000" dirty="0"/>
              <a:t>versus click-and-mortar stores</a:t>
            </a: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40569066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</TotalTime>
  <Words>321</Words>
  <Application>Microsoft Office PowerPoint</Application>
  <PresentationFormat>Widescreen</PresentationFormat>
  <Paragraphs>99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Adobe Kaiti Std R</vt:lpstr>
      <vt:lpstr>Arial</vt:lpstr>
      <vt:lpstr>Calibri</vt:lpstr>
      <vt:lpstr>Eras Bold ITC</vt:lpstr>
      <vt:lpstr>Eras Medium ITC</vt:lpstr>
      <vt:lpstr>Helvetica87-CondensedHeavy</vt:lpstr>
      <vt:lpstr>Lucida Sans Unicode</vt:lpstr>
      <vt:lpstr>Times New Roman</vt:lpstr>
      <vt:lpstr>2_Office Theme</vt:lpstr>
      <vt:lpstr>Mechanisms, Platforms, and Tools E-Commerce</vt:lpstr>
      <vt:lpstr>PowerPoint Presentation</vt:lpstr>
      <vt:lpstr>PowerPoint Presentation</vt:lpstr>
      <vt:lpstr>PowerPoint Presentation</vt:lpstr>
      <vt:lpstr>E-Marketplaces </vt:lpstr>
      <vt:lpstr>E-Marketplaces </vt:lpstr>
      <vt:lpstr>E-Marketplaces </vt:lpstr>
      <vt:lpstr>E-Marketplaces </vt:lpstr>
      <vt:lpstr>Customer Shopping Mechanisms: Storefronts, Malls, and Portals  </vt:lpstr>
      <vt:lpstr>Customer Shopping Mechanisms: Storefronts, Malls, and Portals </vt:lpstr>
      <vt:lpstr>PowerPoint Presentation</vt:lpstr>
      <vt:lpstr>Customer Shopping Mechanisms: Storefronts, Malls, and Portals </vt:lpstr>
      <vt:lpstr>Merchant Solutions:  Electronic Catalogs, Search Engines, and Shopping Carts</vt:lpstr>
      <vt:lpstr>Merchant Solutions:  Electronic Catalogs, Search Engines, and Shopping Carts</vt:lpstr>
      <vt:lpstr>Merchant Solutions:  Electronic Catalogs, Search Engines, and Shopping Carts</vt:lpstr>
      <vt:lpstr>Merchant Solutions:  Electronic Catalogs, Search Engines, and Shopping Carts</vt:lpstr>
      <vt:lpstr>Merchant Solutions:  Electronic Catalogs, Search Engines, and Shopping Carts</vt:lpstr>
      <vt:lpstr>Auctions, Bartering, and Negotiating Online</vt:lpstr>
      <vt:lpstr>Auctions, Bartering, and Negotiating Online</vt:lpstr>
      <vt:lpstr>PowerPoint Presentation</vt:lpstr>
      <vt:lpstr>PowerPoint Presentation</vt:lpstr>
    </vt:vector>
  </TitlesOfParts>
  <Company>Stibanas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Marcello Singadji</dc:creator>
  <cp:lastModifiedBy>Marcello Singadji</cp:lastModifiedBy>
  <cp:revision>179</cp:revision>
  <dcterms:created xsi:type="dcterms:W3CDTF">2006-09-20T02:32:44Z</dcterms:created>
  <dcterms:modified xsi:type="dcterms:W3CDTF">2016-07-19T11:26:37Z</dcterms:modified>
</cp:coreProperties>
</file>