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1"/>
  </p:notes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290" r:id="rId19"/>
    <p:sldId id="283" r:id="rId2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4533" autoAdjust="0"/>
  </p:normalViewPr>
  <p:slideViewPr>
    <p:cSldViewPr>
      <p:cViewPr varScale="1">
        <p:scale>
          <a:sx n="67" d="100"/>
          <a:sy n="67" d="100"/>
        </p:scale>
        <p:origin x="90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E6344-5119-4F26-82E7-346D76A1DE05}" type="datetimeFigureOut">
              <a:rPr lang="id-ID" smtClean="0"/>
              <a:t>19/07/2016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FE341-91A5-4558-9C55-170A3713D1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12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E341-91A5-4558-9C55-170A3713D150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460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040" y="2895600"/>
            <a:ext cx="10363200" cy="1470025"/>
          </a:xfrm>
        </p:spPr>
        <p:txBody>
          <a:bodyPr/>
          <a:lstStyle>
            <a:lvl1pPr marL="0" indent="0" algn="r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GB" sz="54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-12681" y="-383"/>
            <a:ext cx="12192000" cy="1989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971" y="5373216"/>
            <a:ext cx="12192000" cy="14847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143339" y="44624"/>
            <a:ext cx="4008445" cy="18859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840" y="5373216"/>
            <a:ext cx="8534400" cy="1440160"/>
          </a:xfrm>
        </p:spPr>
        <p:txBody>
          <a:bodyPr/>
          <a:lstStyle>
            <a:lvl1pPr marL="0" indent="0" algn="r">
              <a:buNone/>
              <a:defRPr i="1" spc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6" y="5410200"/>
            <a:ext cx="2780184" cy="13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53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667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496889"/>
            <a:ext cx="2713567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496889"/>
            <a:ext cx="7937500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2165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556791"/>
            <a:ext cx="12192000" cy="5040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strike="noStrik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defRPr>
                <a:latin typeface="Eras Medium ITC" panose="020B0602030504020804" pitchFamily="34" charset="0"/>
              </a:defRPr>
            </a:lvl2pPr>
            <a:lvl3pPr>
              <a:defRPr>
                <a:latin typeface="Eras Medium ITC" panose="020B0602030504020804" pitchFamily="34" charset="0"/>
              </a:defRPr>
            </a:lvl3pPr>
            <a:lvl4pPr>
              <a:defRPr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261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60523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84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37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570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8934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3377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90279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09413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3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261854"/>
            <a:ext cx="8693612" cy="107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684" y="1556791"/>
            <a:ext cx="10837333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76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anose="020B0602030504020804" pitchFamily="34" charset="0"/>
          <a:ea typeface="Adobe Kaiti Std R" panose="02020400000000000000" pitchFamily="18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Eras Medium ITC" panose="020B0602030504020804" pitchFamily="34" charset="0"/>
          <a:ea typeface="+mn-ea"/>
          <a:cs typeface="+mn-cs"/>
        </a:defRPr>
      </a:lvl1pPr>
      <a:lvl2pPr marL="800100" indent="-342900" algn="l" defTabSz="44926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400">
          <a:solidFill>
            <a:schemeClr val="tx1"/>
          </a:solidFill>
          <a:latin typeface="Eras Medium ITC" panose="020B0602030504020804" pitchFamily="34" charset="0"/>
          <a:cs typeface="+mn-cs"/>
        </a:defRPr>
      </a:lvl2pPr>
      <a:lvl3pPr marL="1200150" indent="-285750" algn="l" defTabSz="449263" rtl="0" eaLnBrk="0" fontAlgn="base" hangingPunct="0">
        <a:spcBef>
          <a:spcPts val="4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Eras Medium ITC" panose="020B0602030504020804" pitchFamily="34" charset="0"/>
          <a:cs typeface="+mn-cs"/>
        </a:defRPr>
      </a:lvl3pPr>
      <a:lvl4pPr marL="1657350" indent="-285750" algn="l" defTabSz="449263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800">
          <a:solidFill>
            <a:schemeClr val="tx1"/>
          </a:solidFill>
          <a:latin typeface="Eras Medium ITC" panose="020B0602030504020804" pitchFamily="34" charset="0"/>
          <a:cs typeface="+mn-cs"/>
        </a:defRPr>
      </a:lvl4pPr>
      <a:lvl5pPr marL="2114550" indent="-285750" algn="l" defTabSz="449263" rtl="0" eaLnBrk="0" fontAlgn="base" hangingPunct="0">
        <a:spcBef>
          <a:spcPts val="3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Eras Medium ITC" panose="020B0602030504020804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sz="7200" dirty="0" err="1">
                <a:latin typeface="Eras Bold ITC" panose="020B0907030504020204" pitchFamily="34" charset="0"/>
              </a:rPr>
              <a:t>Bentuk</a:t>
            </a:r>
            <a:r>
              <a:rPr lang="en-US" altLang="id-ID" sz="7200" dirty="0">
                <a:latin typeface="Eras Bold ITC" panose="020B0907030504020204" pitchFamily="34" charset="0"/>
              </a:rPr>
              <a:t> </a:t>
            </a:r>
            <a:r>
              <a:rPr lang="en-US" altLang="id-ID" sz="7200" dirty="0" err="1">
                <a:latin typeface="Eras Bold ITC" panose="020B0907030504020204" pitchFamily="34" charset="0"/>
              </a:rPr>
              <a:t>Aplikasi</a:t>
            </a:r>
            <a:r>
              <a:rPr lang="en-US" altLang="id-ID" sz="7200" dirty="0">
                <a:latin typeface="Eras Bold ITC" panose="020B0907030504020204" pitchFamily="34" charset="0"/>
              </a:rPr>
              <a:t> E-Commerce</a:t>
            </a:r>
            <a:endParaRPr lang="en-US" altLang="id-ID" sz="7200" dirty="0">
              <a:latin typeface="Eras Bold ITC" panose="020B0907030504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d-ID" altLang="id-ID" sz="2000" b="1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E-Commerce</a:t>
            </a:r>
            <a:endParaRPr lang="id-ID" altLang="id-ID" sz="2000" b="1" i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hangingPunct="1"/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Marcello Singadji, </a:t>
            </a:r>
            <a:r>
              <a:rPr lang="en-US" altLang="id-ID" sz="2000" i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S.Kom</a:t>
            </a:r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M.T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Dynamic Pricing Model </a:t>
            </a:r>
            <a:r>
              <a:rPr lang="id-ID" sz="2400" dirty="0"/>
              <a:t>(cont</a:t>
            </a:r>
            <a:r>
              <a:rPr lang="id-ID" sz="2400" dirty="0" smtClean="0"/>
              <a:t>.)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i="1" dirty="0"/>
              <a:t>Bartering Model</a:t>
            </a:r>
          </a:p>
          <a:p>
            <a:pPr lvl="1"/>
            <a:r>
              <a:rPr lang="en-US" altLang="id-ID" dirty="0"/>
              <a:t>Individuals and business trade unneeded items for items they desire.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Ubarter.com</a:t>
            </a:r>
            <a:r>
              <a:rPr lang="en-US" altLang="id-ID" dirty="0">
                <a:solidFill>
                  <a:srgbClr val="0066FF"/>
                </a:solidFill>
              </a:rPr>
              <a:t>, </a:t>
            </a:r>
            <a:r>
              <a:rPr lang="en-US" altLang="id-ID" u="sng" dirty="0">
                <a:solidFill>
                  <a:srgbClr val="0066FF"/>
                </a:solidFill>
              </a:rPr>
              <a:t>isolve.com</a:t>
            </a:r>
            <a:endParaRPr lang="en-US" altLang="id-ID" dirty="0"/>
          </a:p>
          <a:p>
            <a:r>
              <a:rPr lang="en-US" altLang="id-ID" i="1" dirty="0"/>
              <a:t>Rebate Model</a:t>
            </a:r>
          </a:p>
          <a:p>
            <a:pPr lvl="1"/>
            <a:r>
              <a:rPr lang="en-US" altLang="id-ID" dirty="0"/>
              <a:t>Sites offer rebates on product at leading online retailers in return for commission or advertising revenues.</a:t>
            </a:r>
          </a:p>
          <a:p>
            <a:pPr lvl="1"/>
            <a:r>
              <a:rPr lang="en-US" altLang="id-ID" u="sng" dirty="0" err="1">
                <a:solidFill>
                  <a:srgbClr val="0066FF"/>
                </a:solidFill>
              </a:rPr>
              <a:t>eBates</a:t>
            </a:r>
            <a:endParaRPr lang="en-US" altLang="id-ID" dirty="0"/>
          </a:p>
          <a:p>
            <a:r>
              <a:rPr lang="en-US" altLang="id-ID" i="1" dirty="0"/>
              <a:t>Free offering model</a:t>
            </a:r>
          </a:p>
          <a:p>
            <a:pPr lvl="1"/>
            <a:r>
              <a:rPr lang="en-US" altLang="id-ID" dirty="0"/>
              <a:t>Free products and services generate high traffic</a:t>
            </a:r>
          </a:p>
          <a:p>
            <a:pPr lvl="1"/>
            <a:r>
              <a:rPr lang="en-US" altLang="id-ID" u="sng" dirty="0" err="1">
                <a:solidFill>
                  <a:srgbClr val="0066FF"/>
                </a:solidFill>
              </a:rPr>
              <a:t>Freemerchant</a:t>
            </a:r>
            <a:r>
              <a:rPr lang="en-US" altLang="id-ID" dirty="0">
                <a:solidFill>
                  <a:srgbClr val="0066FF"/>
                </a:solidFill>
              </a:rPr>
              <a:t>, </a:t>
            </a:r>
            <a:r>
              <a:rPr lang="en-US" altLang="id-ID" u="sng" dirty="0">
                <a:solidFill>
                  <a:srgbClr val="0066FF"/>
                </a:solidFill>
              </a:rPr>
              <a:t>Start Sampling</a:t>
            </a:r>
            <a:r>
              <a:rPr lang="en-US" altLang="id-ID" dirty="0">
                <a:solidFill>
                  <a:srgbClr val="0066FF"/>
                </a:solidFill>
              </a:rPr>
              <a:t>, </a:t>
            </a:r>
            <a:r>
              <a:rPr lang="en-US" altLang="id-ID" u="sng" dirty="0">
                <a:solidFill>
                  <a:srgbClr val="0066FF"/>
                </a:solidFill>
              </a:rPr>
              <a:t>FreeSamples.com</a:t>
            </a:r>
            <a:endParaRPr lang="en-US" alt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096094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Trading </a:t>
            </a:r>
            <a:r>
              <a:rPr lang="id-ID" dirty="0" smtClean="0"/>
              <a:t>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Online trading empowers the average investor to handle their own investments</a:t>
            </a:r>
          </a:p>
          <a:p>
            <a:r>
              <a:rPr lang="en-US" altLang="id-ID" dirty="0"/>
              <a:t>Trading sites offer</a:t>
            </a:r>
          </a:p>
          <a:p>
            <a:pPr lvl="1"/>
            <a:r>
              <a:rPr lang="en-US" altLang="id-ID" dirty="0"/>
              <a:t>Research</a:t>
            </a:r>
          </a:p>
          <a:p>
            <a:pPr lvl="1"/>
            <a:r>
              <a:rPr lang="en-US" altLang="id-ID" dirty="0"/>
              <a:t>Investments analysis</a:t>
            </a:r>
          </a:p>
          <a:p>
            <a:pPr lvl="1"/>
            <a:r>
              <a:rPr lang="en-US" altLang="id-ID" dirty="0"/>
              <a:t>Stock history</a:t>
            </a:r>
          </a:p>
          <a:p>
            <a:pPr lvl="1"/>
            <a:r>
              <a:rPr lang="en-US" altLang="id-ID" dirty="0"/>
              <a:t>Simple buying and selling </a:t>
            </a:r>
          </a:p>
          <a:p>
            <a:r>
              <a:rPr lang="en-US" altLang="id-ID" dirty="0"/>
              <a:t>Online Trading sites include: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E*TRADE</a:t>
            </a:r>
            <a:endParaRPr lang="en-US" altLang="id-ID" dirty="0"/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Ameritrade</a:t>
            </a:r>
            <a:endParaRPr lang="en-US" altLang="id-ID" dirty="0"/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Fidelity.com</a:t>
            </a: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20498746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Getting a Loan </a:t>
            </a:r>
            <a:r>
              <a:rPr lang="id-ID" dirty="0" smtClean="0"/>
              <a:t>Online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Find, research and apply for loans online.</a:t>
            </a:r>
          </a:p>
          <a:p>
            <a:r>
              <a:rPr lang="en-US" altLang="id-ID" dirty="0"/>
              <a:t>Many online lenders offer lower rates to attract customers.</a:t>
            </a:r>
          </a:p>
          <a:p>
            <a:r>
              <a:rPr lang="en-US" altLang="id-ID" dirty="0"/>
              <a:t>Online lending services include free quotes, calculators and tutorials for borrowers.</a:t>
            </a:r>
          </a:p>
          <a:p>
            <a:r>
              <a:rPr lang="en-US" altLang="id-ID" dirty="0"/>
              <a:t>Examples: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E-LOAN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eCredit.com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Mortagebot.com</a:t>
            </a:r>
            <a:endParaRPr lang="en-US" altLang="id-ID" dirty="0"/>
          </a:p>
          <a:p>
            <a:endParaRPr lang="en-US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437974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Recruiting on the </a:t>
            </a:r>
            <a:r>
              <a:rPr lang="id-ID" dirty="0" smtClean="0"/>
              <a:t>Web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Resume tutorials, cover letter help, and free job searching available on the Web</a:t>
            </a:r>
          </a:p>
          <a:p>
            <a:r>
              <a:rPr lang="en-US" altLang="id-ID" dirty="0"/>
              <a:t>Employers can find new employees from a global pool of applicants</a:t>
            </a:r>
          </a:p>
          <a:p>
            <a:r>
              <a:rPr lang="en-US" altLang="id-ID" dirty="0"/>
              <a:t>Earn rewards for </a:t>
            </a:r>
            <a:r>
              <a:rPr lang="en-US" altLang="id-ID" dirty="0" err="1"/>
              <a:t>refering</a:t>
            </a:r>
            <a:r>
              <a:rPr lang="en-US" altLang="id-ID" dirty="0"/>
              <a:t> new hires to recruiters</a:t>
            </a:r>
          </a:p>
          <a:p>
            <a:r>
              <a:rPr lang="en-US" altLang="id-ID" dirty="0"/>
              <a:t>Examples: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Guru.com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Dice.com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Refer.com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Sixfigurejobs.com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Monster.com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endParaRPr lang="en-US" alt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534945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News </a:t>
            </a:r>
            <a:r>
              <a:rPr lang="id-ID" dirty="0" smtClean="0"/>
              <a:t>Services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Internet and Web offer a 24-by-7 news source</a:t>
            </a:r>
          </a:p>
          <a:p>
            <a:r>
              <a:rPr lang="en-US" altLang="id-ID" dirty="0"/>
              <a:t>It is important to check the information source as rumors are often passed online</a:t>
            </a:r>
          </a:p>
          <a:p>
            <a:r>
              <a:rPr lang="en-US" altLang="id-ID" dirty="0"/>
              <a:t>Independent and freelance content creators compete with large scale industry players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492232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Travel </a:t>
            </a:r>
            <a:r>
              <a:rPr lang="id-ID" dirty="0" smtClean="0"/>
              <a:t>Services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Customers now have the power to bypass a travel agent</a:t>
            </a:r>
          </a:p>
          <a:p>
            <a:r>
              <a:rPr lang="en-US" dirty="0"/>
              <a:t>Discounts and low fares available online</a:t>
            </a:r>
          </a:p>
          <a:p>
            <a:r>
              <a:rPr lang="en-US" dirty="0"/>
              <a:t>Name-your-price for tickets, hotels and car rentals</a:t>
            </a:r>
          </a:p>
          <a:p>
            <a:r>
              <a:rPr lang="en-US" dirty="0"/>
              <a:t>“Last minute” fares often lower online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530508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</a:t>
            </a:r>
            <a:r>
              <a:rPr lang="id-ID" dirty="0" smtClean="0"/>
              <a:t>Entertainment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The Web is a form of entertainment</a:t>
            </a:r>
          </a:p>
          <a:p>
            <a:r>
              <a:rPr lang="en-US" altLang="id-ID" dirty="0"/>
              <a:t>Interactive television will use the Internet to offer interactivity to the world</a:t>
            </a:r>
          </a:p>
          <a:p>
            <a:r>
              <a:rPr lang="en-US" altLang="id-ID" dirty="0"/>
              <a:t>MP3 and file-transfer technology threaten copyright law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202085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Education </a:t>
            </a:r>
            <a:r>
              <a:rPr lang="id-ID" dirty="0" smtClean="0"/>
              <a:t>Online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E-learning is changing the way people learn.</a:t>
            </a:r>
          </a:p>
          <a:p>
            <a:r>
              <a:rPr lang="en-US" altLang="id-ID" dirty="0"/>
              <a:t>Web-based training and education give the world access to continuing education form their home</a:t>
            </a:r>
          </a:p>
          <a:p>
            <a:r>
              <a:rPr lang="en-US" altLang="id-ID" dirty="0"/>
              <a:t>Many colleges and universities offer distance learning and degree programs online</a:t>
            </a:r>
          </a:p>
          <a:p>
            <a:r>
              <a:rPr lang="en-US" altLang="id-ID" dirty="0"/>
              <a:t>Examples: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Click2learn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>
                <a:solidFill>
                  <a:srgbClr val="0066FF"/>
                </a:solidFill>
              </a:rPr>
              <a:t>Saba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 dirty="0" err="1">
                <a:solidFill>
                  <a:srgbClr val="0066FF"/>
                </a:solidFill>
              </a:rPr>
              <a:t>Smartforce</a:t>
            </a:r>
            <a:endParaRPr lang="en-US" altLang="id-ID" dirty="0">
              <a:solidFill>
                <a:srgbClr val="0066FF"/>
              </a:solidFill>
            </a:endParaRPr>
          </a:p>
          <a:p>
            <a:pPr lvl="1"/>
            <a:r>
              <a:rPr lang="en-US" altLang="id-ID" u="sng">
                <a:solidFill>
                  <a:srgbClr val="0066FF"/>
                </a:solidFill>
              </a:rPr>
              <a:t>Varsitybooks.com</a:t>
            </a:r>
            <a:endParaRPr lang="en-US" altLang="id-ID"/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37029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.ks.kidsklik.com/statics/files/2013/01/13575323248731546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400"/>
            <a:ext cx="12192000" cy="68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468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207568" y="29969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i="0" dirty="0" err="1" smtClean="0">
                <a:latin typeface="Eras Bold ITC" panose="020B0907030504020204" pitchFamily="34" charset="0"/>
              </a:rPr>
              <a:t>sekian</a:t>
            </a:r>
            <a:endParaRPr lang="id-ID" sz="6600" i="0" dirty="0">
              <a:latin typeface="Eras Bold ITC" panose="020B0907030504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Business </a:t>
            </a:r>
            <a:r>
              <a:rPr lang="id-ID" dirty="0" smtClean="0"/>
              <a:t>Models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Storefront Model</a:t>
            </a:r>
          </a:p>
          <a:p>
            <a:r>
              <a:rPr lang="en-US" dirty="0" smtClean="0"/>
              <a:t>Auction </a:t>
            </a:r>
            <a:r>
              <a:rPr lang="en-US" dirty="0"/>
              <a:t>Model</a:t>
            </a:r>
          </a:p>
          <a:p>
            <a:r>
              <a:rPr lang="en-US" dirty="0" smtClean="0"/>
              <a:t>Portal </a:t>
            </a:r>
            <a:r>
              <a:rPr lang="en-US" dirty="0"/>
              <a:t>Model</a:t>
            </a:r>
          </a:p>
          <a:p>
            <a:r>
              <a:rPr lang="en-US" dirty="0" smtClean="0"/>
              <a:t>Dynamic </a:t>
            </a:r>
            <a:r>
              <a:rPr lang="en-US" dirty="0"/>
              <a:t>Pricing Model</a:t>
            </a:r>
          </a:p>
          <a:p>
            <a:r>
              <a:rPr lang="en-US" dirty="0" smtClean="0"/>
              <a:t>Online </a:t>
            </a:r>
            <a:r>
              <a:rPr lang="en-US" dirty="0"/>
              <a:t>Trading Model</a:t>
            </a:r>
          </a:p>
          <a:p>
            <a:r>
              <a:rPr lang="en-US" dirty="0" smtClean="0"/>
              <a:t>Other </a:t>
            </a:r>
            <a:r>
              <a:rPr lang="en-US" dirty="0"/>
              <a:t>Types of e-Business Models</a:t>
            </a:r>
          </a:p>
          <a:p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166903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E-Commerce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e-business can be defined as a company that has an online presence. </a:t>
            </a:r>
          </a:p>
          <a:p>
            <a:endParaRPr lang="en-US" dirty="0"/>
          </a:p>
          <a:p>
            <a:r>
              <a:rPr lang="en-US" dirty="0"/>
              <a:t>E-commerce businesses allow customers to sell, trade, barter over the Web</a:t>
            </a:r>
          </a:p>
          <a:p>
            <a:endParaRPr lang="en-US" dirty="0"/>
          </a:p>
          <a:p>
            <a:r>
              <a:rPr lang="en-US" dirty="0"/>
              <a:t>A companies policy, operations, technology and ideology define its business model</a:t>
            </a:r>
          </a:p>
          <a:p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026179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smtClean="0">
                <a:cs typeface="Times New Roman" panose="02020603050405020304" pitchFamily="18" charset="0"/>
              </a:rPr>
              <a:t>Storefront 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>
                <a:cs typeface="Times New Roman" panose="02020603050405020304" pitchFamily="18" charset="0"/>
              </a:rPr>
              <a:t>Storefront model enables merchants to sell products on the Web</a:t>
            </a: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transaction processing, security, online payment, information storage</a:t>
            </a:r>
          </a:p>
          <a:p>
            <a:pPr lvl="1">
              <a:buFontTx/>
              <a:buNone/>
            </a:pPr>
            <a:endParaRPr lang="en-US" altLang="id-ID" dirty="0">
              <a:cs typeface="Times New Roman" panose="02020603050405020304" pitchFamily="18" charset="0"/>
            </a:endParaRPr>
          </a:p>
          <a:p>
            <a:r>
              <a:rPr lang="en-US" altLang="id-ID" dirty="0">
                <a:cs typeface="Times New Roman" panose="02020603050405020304" pitchFamily="18" charset="0"/>
              </a:rPr>
              <a:t>E-commerce allows companies to conduct business </a:t>
            </a:r>
            <a:r>
              <a:rPr lang="en-US" altLang="id-ID" i="1" dirty="0">
                <a:cs typeface="Times New Roman" panose="02020603050405020304" pitchFamily="18" charset="0"/>
              </a:rPr>
              <a:t>24-by-7</a:t>
            </a:r>
            <a:r>
              <a:rPr lang="en-US" altLang="id-ID" dirty="0">
                <a:cs typeface="Times New Roman" panose="02020603050405020304" pitchFamily="18" charset="0"/>
              </a:rPr>
              <a:t>, all day everyday</a:t>
            </a:r>
            <a:r>
              <a:rPr lang="en-US" altLang="id-ID" i="1" dirty="0">
                <a:cs typeface="Times New Roman" panose="02020603050405020304" pitchFamily="18" charset="0"/>
              </a:rPr>
              <a:t>, </a:t>
            </a:r>
            <a:r>
              <a:rPr lang="en-US" altLang="id-ID" dirty="0">
                <a:cs typeface="Times New Roman" panose="02020603050405020304" pitchFamily="18" charset="0"/>
              </a:rPr>
              <a:t>worldwide </a:t>
            </a:r>
          </a:p>
          <a:p>
            <a:pPr>
              <a:buFontTx/>
              <a:buNone/>
            </a:pPr>
            <a:endParaRPr lang="en-US" altLang="id-ID" dirty="0">
              <a:cs typeface="Times New Roman" panose="02020603050405020304" pitchFamily="18" charset="0"/>
            </a:endParaRPr>
          </a:p>
          <a:p>
            <a:r>
              <a:rPr lang="en-US" altLang="id-ID" dirty="0">
                <a:cs typeface="Times New Roman" panose="02020603050405020304" pitchFamily="18" charset="0"/>
              </a:rPr>
              <a:t>An e-commerce storefront should include </a:t>
            </a: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online catalog of products, order processing, secure payment, timely order fulfillment.</a:t>
            </a:r>
            <a:endParaRPr lang="en-US" altLang="id-ID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6253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Shopping Cart </a:t>
            </a:r>
            <a:r>
              <a:rPr lang="id-ID" dirty="0" smtClean="0"/>
              <a:t>Technology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i="1" dirty="0"/>
              <a:t>Shopping Cart</a:t>
            </a:r>
          </a:p>
          <a:p>
            <a:pPr lvl="1"/>
            <a:r>
              <a:rPr lang="en-US" altLang="id-ID" dirty="0">
                <a:solidFill>
                  <a:srgbClr val="000000"/>
                </a:solidFill>
                <a:cs typeface="Times New Roman" panose="02020603050405020304" pitchFamily="18" charset="0"/>
              </a:rPr>
              <a:t>An order-processing technology allows customers to accumulate lists of items they wish to buy as they continue to shop.</a:t>
            </a:r>
            <a:r>
              <a:rPr lang="en-US" altLang="id-ID" dirty="0"/>
              <a:t> </a:t>
            </a:r>
          </a:p>
          <a:p>
            <a:r>
              <a:rPr lang="en-US" altLang="id-ID" dirty="0">
                <a:solidFill>
                  <a:srgbClr val="000000"/>
                </a:solidFill>
                <a:cs typeface="Times New Roman" panose="02020603050405020304" pitchFamily="18" charset="0"/>
              </a:rPr>
              <a:t>The shopping cart is supported by </a:t>
            </a:r>
          </a:p>
          <a:p>
            <a:pPr lvl="1"/>
            <a:r>
              <a:rPr lang="en-US" altLang="id-ID" dirty="0">
                <a:solidFill>
                  <a:srgbClr val="000000"/>
                </a:solidFill>
                <a:cs typeface="Times New Roman" panose="02020603050405020304" pitchFamily="18" charset="0"/>
              </a:rPr>
              <a:t>the product catalog, merchant server, database technology</a:t>
            </a:r>
          </a:p>
          <a:p>
            <a:r>
              <a:rPr lang="en-US" altLang="id-ID" dirty="0">
                <a:cs typeface="Times New Roman" panose="02020603050405020304" pitchFamily="18" charset="0"/>
              </a:rPr>
              <a:t>Many companies combine a number of purchasing methods to give their customers a wide array of options.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657564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Online Shopping </a:t>
            </a:r>
            <a:r>
              <a:rPr lang="id-ID" dirty="0" smtClean="0"/>
              <a:t>Malls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i="1" dirty="0">
                <a:cs typeface="Times New Roman" panose="02020603050405020304" pitchFamily="18" charset="0"/>
              </a:rPr>
              <a:t>Online Mall</a:t>
            </a: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A collection of online retailers that offer their products and services on a single site.</a:t>
            </a:r>
          </a:p>
          <a:p>
            <a:r>
              <a:rPr lang="en-US" altLang="id-ID" dirty="0">
                <a:cs typeface="Times New Roman" panose="02020603050405020304" pitchFamily="18" charset="0"/>
              </a:rPr>
              <a:t>In an online mall, consumers can use the mall’s shopping cart technology to purchase items from many stores in a single transaction.</a:t>
            </a:r>
            <a:r>
              <a:rPr lang="en-US" altLang="id-ID" dirty="0"/>
              <a:t> </a:t>
            </a:r>
          </a:p>
          <a:p>
            <a:r>
              <a:rPr lang="en-US" altLang="id-ID" dirty="0">
                <a:cs typeface="Times New Roman" panose="02020603050405020304" pitchFamily="18" charset="0"/>
              </a:rPr>
              <a:t>Online malls act as shopping portals directing traffic to the leading shopping retailers for a specific product.</a:t>
            </a:r>
            <a:r>
              <a:rPr lang="en-US" altLang="id-ID" dirty="0"/>
              <a:t> </a:t>
            </a:r>
          </a:p>
          <a:p>
            <a:r>
              <a:rPr lang="en-US" altLang="id-ID" dirty="0"/>
              <a:t>Online malls offer speed and added convenience to a customers shopping experience.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465521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Auction </a:t>
            </a:r>
            <a:r>
              <a:rPr lang="id-ID" dirty="0" smtClean="0"/>
              <a:t>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dirty="0">
                <a:cs typeface="Times New Roman" panose="02020603050405020304" pitchFamily="18" charset="0"/>
              </a:rPr>
              <a:t>Online auction sites act as forums through which Internet users can log-on and assume the role of either bidder or seller.</a:t>
            </a:r>
            <a:r>
              <a:rPr lang="en-US" altLang="id-ID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id-ID" dirty="0"/>
              <a:t>Sellers post items they wish to sell and wait for buyers to bid.</a:t>
            </a:r>
          </a:p>
          <a:p>
            <a:pPr>
              <a:lnSpc>
                <a:spcPct val="90000"/>
              </a:lnSpc>
            </a:pPr>
            <a:r>
              <a:rPr lang="en-US" altLang="id-ID" i="1" dirty="0"/>
              <a:t>Reserve price</a:t>
            </a:r>
          </a:p>
          <a:p>
            <a:pPr lvl="1">
              <a:lnSpc>
                <a:spcPct val="90000"/>
              </a:lnSpc>
            </a:pPr>
            <a:r>
              <a:rPr lang="en-US" altLang="id-ID" dirty="0"/>
              <a:t>The minimum price a seller will accept in a given auction.</a:t>
            </a:r>
          </a:p>
          <a:p>
            <a:pPr>
              <a:lnSpc>
                <a:spcPct val="90000"/>
              </a:lnSpc>
            </a:pPr>
            <a:r>
              <a:rPr lang="en-US" altLang="id-ID" i="1" dirty="0">
                <a:cs typeface="Times New Roman" panose="02020603050405020304" pitchFamily="18" charset="0"/>
              </a:rPr>
              <a:t>Reverse auctions</a:t>
            </a:r>
            <a:endParaRPr lang="en-US" altLang="id-ID" dirty="0"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id-ID" dirty="0">
                <a:cs typeface="Times New Roman" panose="02020603050405020304" pitchFamily="18" charset="0"/>
              </a:rPr>
              <a:t>allow the buyer to set a price as sellers compete to match or even beat it.</a:t>
            </a:r>
            <a:r>
              <a:rPr lang="en-US" altLang="id-ID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id-ID" dirty="0"/>
              <a:t>Auction sites collect a commission on every successful auction.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493194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Portal </a:t>
            </a:r>
            <a:r>
              <a:rPr lang="id-ID" dirty="0" smtClean="0"/>
              <a:t>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>
                <a:cs typeface="Times New Roman" panose="02020603050405020304" pitchFamily="18" charset="0"/>
              </a:rPr>
              <a:t>Portal sites give visitors the chance to find almost everything they are looking for in one place. </a:t>
            </a:r>
          </a:p>
          <a:p>
            <a:r>
              <a:rPr lang="en-US" altLang="id-ID" i="1" dirty="0">
                <a:cs typeface="Times New Roman" panose="02020603050405020304" pitchFamily="18" charset="0"/>
              </a:rPr>
              <a:t>horizontal portals</a:t>
            </a:r>
            <a:endParaRPr lang="en-US" altLang="id-ID" dirty="0">
              <a:cs typeface="Times New Roman" panose="02020603050405020304" pitchFamily="18" charset="0"/>
            </a:endParaRP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portals that aggregate information on a broad range of topics.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Yahoo!</a:t>
            </a:r>
            <a:r>
              <a:rPr lang="en-US" altLang="id-ID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AltaVista</a:t>
            </a:r>
            <a:r>
              <a:rPr lang="en-US" altLang="id-ID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Google</a:t>
            </a:r>
            <a:endParaRPr lang="en-US" altLang="id-ID" dirty="0">
              <a:cs typeface="Times New Roman" panose="02020603050405020304" pitchFamily="18" charset="0"/>
            </a:endParaRPr>
          </a:p>
          <a:p>
            <a:r>
              <a:rPr lang="en-US" altLang="id-ID" i="1" dirty="0">
                <a:cs typeface="Times New Roman" panose="02020603050405020304" pitchFamily="18" charset="0"/>
              </a:rPr>
              <a:t>vertical portals</a:t>
            </a:r>
            <a:r>
              <a:rPr lang="en-US" altLang="id-ID" dirty="0"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altLang="id-ID" dirty="0">
                <a:cs typeface="Times New Roman" panose="02020603050405020304" pitchFamily="18" charset="0"/>
              </a:rPr>
              <a:t>portals that offer more specific information within a single area of interest.</a:t>
            </a:r>
          </a:p>
          <a:p>
            <a:pPr lvl="1"/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WebMD</a:t>
            </a:r>
            <a:r>
              <a:rPr lang="en-US" altLang="id-ID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altLang="id-ID" u="sng" dirty="0">
                <a:solidFill>
                  <a:srgbClr val="0066FF"/>
                </a:solidFill>
                <a:cs typeface="Times New Roman" panose="02020603050405020304" pitchFamily="18" charset="0"/>
              </a:rPr>
              <a:t>IMDB</a:t>
            </a:r>
            <a:r>
              <a:rPr lang="en-US" altLang="id-ID" dirty="0">
                <a:solidFill>
                  <a:srgbClr val="0066FF"/>
                </a:solidFill>
                <a:cs typeface="Times New Roman" panose="02020603050405020304" pitchFamily="18" charset="0"/>
              </a:rPr>
              <a:t>, </a:t>
            </a:r>
            <a:r>
              <a:rPr lang="en-US" altLang="id-ID" u="sng" dirty="0" err="1">
                <a:solidFill>
                  <a:srgbClr val="0066FF"/>
                </a:solidFill>
                <a:cs typeface="Times New Roman" panose="02020603050405020304" pitchFamily="18" charset="0"/>
              </a:rPr>
              <a:t>FirstGov</a:t>
            </a:r>
            <a:endParaRPr lang="en-US" altLang="id-ID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id-ID" dirty="0">
              <a:cs typeface="Times New Roman" panose="02020603050405020304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005644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Dynamic Pricing </a:t>
            </a:r>
            <a:r>
              <a:rPr lang="id-ID" dirty="0" smtClean="0"/>
              <a:t>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The Web has changed the way products are priced and purchased</a:t>
            </a:r>
          </a:p>
          <a:p>
            <a:r>
              <a:rPr lang="en-US" altLang="id-ID" i="1" dirty="0"/>
              <a:t>Comparison pricing model</a:t>
            </a:r>
          </a:p>
          <a:p>
            <a:pPr lvl="1"/>
            <a:r>
              <a:rPr lang="en-US" altLang="id-ID" dirty="0"/>
              <a:t>Comparison pricing Web sites using shopping bot technology to find the lowest price for a given item</a:t>
            </a:r>
          </a:p>
          <a:p>
            <a:r>
              <a:rPr lang="en-US" altLang="id-ID" i="1" dirty="0"/>
              <a:t>Demand-sensitive pricing model</a:t>
            </a:r>
          </a:p>
          <a:p>
            <a:pPr lvl="1"/>
            <a:r>
              <a:rPr lang="en-US" altLang="id-ID" dirty="0"/>
              <a:t>Group buying reduces price as volume sales increase</a:t>
            </a:r>
          </a:p>
          <a:p>
            <a:r>
              <a:rPr lang="en-US" altLang="id-ID" i="1" dirty="0"/>
              <a:t>Name-your-price model</a:t>
            </a:r>
            <a:r>
              <a:rPr lang="en-US" altLang="id-ID" dirty="0"/>
              <a:t>  </a:t>
            </a:r>
          </a:p>
          <a:p>
            <a:pPr lvl="1"/>
            <a:r>
              <a:rPr lang="en-US" altLang="id-ID" dirty="0"/>
              <a:t>Name-your-price for products and services.</a:t>
            </a:r>
          </a:p>
          <a:p>
            <a:endParaRPr lang="en-US" alt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134540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Helvetica87-CondensedHeavy"/>
        <a:ea typeface="Lucida Sans Unicode"/>
        <a:cs typeface="Lucida Sans Unicode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2489</TotalTime>
  <Words>771</Words>
  <Application>Microsoft Office PowerPoint</Application>
  <PresentationFormat>Widescreen</PresentationFormat>
  <Paragraphs>123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Adobe Kaiti Std R</vt:lpstr>
      <vt:lpstr>Arial</vt:lpstr>
      <vt:lpstr>Calibri</vt:lpstr>
      <vt:lpstr>Eras Bold ITC</vt:lpstr>
      <vt:lpstr>Eras Medium ITC</vt:lpstr>
      <vt:lpstr>Helvetica87-CondensedHeavy</vt:lpstr>
      <vt:lpstr>Lucida Sans Unicode</vt:lpstr>
      <vt:lpstr>Times New Roman</vt:lpstr>
      <vt:lpstr>2_Office Theme</vt:lpstr>
      <vt:lpstr>Bentuk Aplikasi E-Commerce</vt:lpstr>
      <vt:lpstr>Business Models</vt:lpstr>
      <vt:lpstr>E-Commerce</vt:lpstr>
      <vt:lpstr>Storefront Model</vt:lpstr>
      <vt:lpstr>Shopping Cart Technology</vt:lpstr>
      <vt:lpstr>Online Shopping Malls</vt:lpstr>
      <vt:lpstr>Auction Model</vt:lpstr>
      <vt:lpstr>Portal Model</vt:lpstr>
      <vt:lpstr>Dynamic Pricing Model</vt:lpstr>
      <vt:lpstr>Dynamic Pricing Model (cont.)</vt:lpstr>
      <vt:lpstr>Online Trading Model</vt:lpstr>
      <vt:lpstr>Getting a Loan Online</vt:lpstr>
      <vt:lpstr>Recruiting on the Web</vt:lpstr>
      <vt:lpstr>Online News Services</vt:lpstr>
      <vt:lpstr>Online Travel Services</vt:lpstr>
      <vt:lpstr>Online Entertainment</vt:lpstr>
      <vt:lpstr>Education Online</vt:lpstr>
      <vt:lpstr>PowerPoint Presentation</vt:lpstr>
      <vt:lpstr>PowerPoint Presentation</vt:lpstr>
    </vt:vector>
  </TitlesOfParts>
  <Company>Stibanas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</dc:title>
  <dc:creator>Marcello Singadji</dc:creator>
  <cp:lastModifiedBy>Marcello Singadji</cp:lastModifiedBy>
  <cp:revision>208</cp:revision>
  <dcterms:created xsi:type="dcterms:W3CDTF">2006-09-20T02:32:44Z</dcterms:created>
  <dcterms:modified xsi:type="dcterms:W3CDTF">2016-07-19T12:11:05Z</dcterms:modified>
</cp:coreProperties>
</file>