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21"/>
  </p:notesMasterIdLst>
  <p:sldIdLst>
    <p:sldId id="256" r:id="rId2"/>
    <p:sldId id="293" r:id="rId3"/>
    <p:sldId id="294" r:id="rId4"/>
    <p:sldId id="295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290" r:id="rId19"/>
    <p:sldId id="283" r:id="rId20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59" autoAdjust="0"/>
    <p:restoredTop sz="94533" autoAdjust="0"/>
  </p:normalViewPr>
  <p:slideViewPr>
    <p:cSldViewPr>
      <p:cViewPr varScale="1">
        <p:scale>
          <a:sx n="67" d="100"/>
          <a:sy n="67" d="100"/>
        </p:scale>
        <p:origin x="900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BE6344-5119-4F26-82E7-346D76A1DE05}" type="datetimeFigureOut">
              <a:rPr lang="id-ID" smtClean="0"/>
              <a:t>19/07/2016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BFE341-91A5-4558-9C55-170A3713D15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45124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FE341-91A5-4558-9C55-170A3713D150}" type="slidenum">
              <a:rPr lang="id-ID" smtClean="0"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24603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2040" y="2895600"/>
            <a:ext cx="10363200" cy="1470025"/>
          </a:xfrm>
        </p:spPr>
        <p:txBody>
          <a:bodyPr/>
          <a:lstStyle>
            <a:lvl1pPr marL="0" indent="0" algn="r" defTabSz="914363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defRPr kumimoji="0" lang="en-GB" sz="54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Eras Medium ITC" panose="020B0602030504020804" pitchFamily="34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-12681" y="-383"/>
            <a:ext cx="12192000" cy="19892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11971" y="5373216"/>
            <a:ext cx="12192000" cy="148478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40"/>
          <a:stretch/>
        </p:blipFill>
        <p:spPr>
          <a:xfrm>
            <a:off x="143339" y="44624"/>
            <a:ext cx="4008445" cy="188591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0840" y="5373216"/>
            <a:ext cx="8534400" cy="1440160"/>
          </a:xfrm>
        </p:spPr>
        <p:txBody>
          <a:bodyPr/>
          <a:lstStyle>
            <a:lvl1pPr marL="0" indent="0" algn="r">
              <a:buNone/>
              <a:defRPr i="1" spc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16" y="5410200"/>
            <a:ext cx="2780184" cy="134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45532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88667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07451" y="496889"/>
            <a:ext cx="2713567" cy="61690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6751" y="496889"/>
            <a:ext cx="7937500" cy="61690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12165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1556791"/>
            <a:ext cx="12192000" cy="504056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strike="noStrike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Eras Medium ITC" panose="020B0602030504020804" pitchFamily="34" charset="0"/>
              </a:defRPr>
            </a:lvl1pPr>
            <a:lvl2pPr>
              <a:defRPr>
                <a:latin typeface="Eras Medium ITC" panose="020B0602030504020804" pitchFamily="34" charset="0"/>
              </a:defRPr>
            </a:lvl2pPr>
            <a:lvl3pPr>
              <a:defRPr>
                <a:latin typeface="Eras Medium ITC" panose="020B0602030504020804" pitchFamily="34" charset="0"/>
              </a:defRPr>
            </a:lvl3pPr>
            <a:lvl4pPr>
              <a:defRPr>
                <a:latin typeface="Eras Medium ITC" panose="020B0602030504020804" pitchFamily="34" charset="0"/>
              </a:defRPr>
            </a:lvl4pPr>
            <a:lvl5pPr>
              <a:defRPr>
                <a:latin typeface="Eras Medium ITC" panose="020B06020305040208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AutoShape 1"/>
          <p:cNvSpPr>
            <a:spLocks noChangeArrowheads="1"/>
          </p:cNvSpPr>
          <p:nvPr userDrawn="1"/>
        </p:nvSpPr>
        <p:spPr bwMode="auto">
          <a:xfrm>
            <a:off x="9840417" y="-171400"/>
            <a:ext cx="2112235" cy="115212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bg1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GB" sz="180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129191"/>
            <a:ext cx="1390092" cy="67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82617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60523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3684" y="1412875"/>
            <a:ext cx="5317067" cy="5253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3951" y="1412875"/>
            <a:ext cx="5317067" cy="5253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4937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69570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98934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83377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90279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09413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6">
                <a:lumMod val="89000"/>
              </a:schemeClr>
            </a:gs>
            <a:gs pos="3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66751" y="261854"/>
            <a:ext cx="8693612" cy="1078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title text format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3684" y="1556791"/>
            <a:ext cx="10837333" cy="482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outline text format</a:t>
            </a:r>
          </a:p>
          <a:p>
            <a:pPr lvl="1"/>
            <a:r>
              <a:rPr lang="en-GB" dirty="0" smtClean="0"/>
              <a:t>Second Outline Level</a:t>
            </a:r>
          </a:p>
          <a:p>
            <a:pPr lvl="2"/>
            <a:r>
              <a:rPr lang="en-GB" dirty="0" smtClean="0"/>
              <a:t>Third Outline Level</a:t>
            </a:r>
          </a:p>
          <a:p>
            <a:pPr lvl="3"/>
            <a:r>
              <a:rPr lang="en-GB" dirty="0" smtClean="0"/>
              <a:t>Fourth Outline Level</a:t>
            </a:r>
          </a:p>
          <a:p>
            <a:pPr lvl="4"/>
            <a:r>
              <a:rPr lang="en-GB" dirty="0" smtClean="0"/>
              <a:t>Fifth Outline Level</a:t>
            </a:r>
          </a:p>
          <a:p>
            <a:pPr lvl="4"/>
            <a:r>
              <a:rPr lang="en-GB" dirty="0" smtClean="0"/>
              <a:t>Sixth Outline Level</a:t>
            </a:r>
          </a:p>
          <a:p>
            <a:pPr lvl="4"/>
            <a:r>
              <a:rPr lang="en-GB" dirty="0" smtClean="0"/>
              <a:t>Seventh Outline Level</a:t>
            </a:r>
          </a:p>
          <a:p>
            <a:pPr lvl="4"/>
            <a:r>
              <a:rPr lang="en-GB" dirty="0" smtClean="0"/>
              <a:t>Eighth Outline Level</a:t>
            </a:r>
          </a:p>
          <a:p>
            <a:pPr lvl="4"/>
            <a:r>
              <a:rPr lang="en-GB" dirty="0" smtClean="0"/>
              <a:t>Ninth Outline Level</a:t>
            </a:r>
          </a:p>
        </p:txBody>
      </p:sp>
      <p:sp>
        <p:nvSpPr>
          <p:cNvPr id="6" name="AutoShape 1"/>
          <p:cNvSpPr>
            <a:spLocks noChangeArrowheads="1"/>
          </p:cNvSpPr>
          <p:nvPr userDrawn="1"/>
        </p:nvSpPr>
        <p:spPr bwMode="auto">
          <a:xfrm>
            <a:off x="9840417" y="-171400"/>
            <a:ext cx="2112235" cy="115212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GB" sz="180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129191"/>
            <a:ext cx="1390092" cy="67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765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 spd="slow">
    <p:randomBar dir="vert"/>
  </p:transition>
  <p:timing>
    <p:tnLst>
      <p:par>
        <p:cTn id="1" dur="indefinite" restart="never" nodeType="tmRoot"/>
      </p:par>
    </p:tnLst>
  </p:timing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Eras Medium ITC" panose="020B0602030504020804" pitchFamily="34" charset="0"/>
          <a:ea typeface="Adobe Kaiti Std R" panose="02020400000000000000" pitchFamily="18" charset="-128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Helvetica87-CondensedHeavy" pitchFamily="32" charset="0"/>
          <a:ea typeface="Lucida Sans Unicode" charset="0"/>
          <a:cs typeface="Lucida Sans Unicode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Helvetica87-CondensedHeavy" pitchFamily="32" charset="0"/>
          <a:ea typeface="Lucida Sans Unicode" charset="0"/>
          <a:cs typeface="Lucida Sans Unicode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Helvetica87-CondensedHeavy" pitchFamily="32" charset="0"/>
          <a:ea typeface="Lucida Sans Unicode" charset="0"/>
          <a:cs typeface="Lucida Sans Unicode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Helvetica87-CondensedHeavy" pitchFamily="32" charset="0"/>
          <a:ea typeface="Lucida Sans Unicode" charset="0"/>
          <a:cs typeface="Lucida Sans Unicode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Helvetica87-CondensedHeavy" pitchFamily="32" charset="0"/>
          <a:ea typeface="Lucida Sans Unicode" charset="0"/>
          <a:cs typeface="Lucida Sans Unicode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Helvetica87-CondensedHeavy" pitchFamily="32" charset="0"/>
          <a:ea typeface="Lucida Sans Unicode" charset="0"/>
          <a:cs typeface="Lucida Sans Unicode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Helvetica87-CondensedHeavy" pitchFamily="32" charset="0"/>
          <a:ea typeface="Lucida Sans Unicode" charset="0"/>
          <a:cs typeface="Lucida Sans Unicode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Helvetica87-CondensedHeavy" pitchFamily="32" charset="0"/>
          <a:ea typeface="Lucida Sans Unicode" charset="0"/>
          <a:cs typeface="Lucida Sans Unicode" charset="0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800">
          <a:solidFill>
            <a:schemeClr val="tx1"/>
          </a:solidFill>
          <a:latin typeface="Eras Medium ITC" panose="020B0602030504020804" pitchFamily="34" charset="0"/>
          <a:ea typeface="+mn-ea"/>
          <a:cs typeface="+mn-cs"/>
        </a:defRPr>
      </a:lvl1pPr>
      <a:lvl2pPr marL="800100" indent="-342900" algn="l" defTabSz="449263" rtl="0" eaLnBrk="0" fontAlgn="base" hangingPunct="0">
        <a:spcBef>
          <a:spcPts val="5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400">
          <a:solidFill>
            <a:schemeClr val="tx1"/>
          </a:solidFill>
          <a:latin typeface="Eras Medium ITC" panose="020B0602030504020804" pitchFamily="34" charset="0"/>
          <a:cs typeface="+mn-cs"/>
        </a:defRPr>
      </a:lvl2pPr>
      <a:lvl3pPr marL="1200150" indent="-285750" algn="l" defTabSz="449263" rtl="0" eaLnBrk="0" fontAlgn="base" hangingPunct="0">
        <a:spcBef>
          <a:spcPts val="45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Eras Medium ITC" panose="020B0602030504020804" pitchFamily="34" charset="0"/>
          <a:cs typeface="+mn-cs"/>
        </a:defRPr>
      </a:lvl3pPr>
      <a:lvl4pPr marL="1657350" indent="-285750" algn="l" defTabSz="449263" rtl="0" eaLnBrk="0" fontAlgn="base" hangingPunct="0">
        <a:spcBef>
          <a:spcPts val="4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800">
          <a:solidFill>
            <a:schemeClr val="tx1"/>
          </a:solidFill>
          <a:latin typeface="Eras Medium ITC" panose="020B0602030504020804" pitchFamily="34" charset="0"/>
          <a:cs typeface="+mn-cs"/>
        </a:defRPr>
      </a:lvl4pPr>
      <a:lvl5pPr marL="2114550" indent="-285750" algn="l" defTabSz="449263" rtl="0" eaLnBrk="0" fontAlgn="base" hangingPunct="0">
        <a:spcBef>
          <a:spcPts val="35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400">
          <a:solidFill>
            <a:schemeClr val="tx1"/>
          </a:solidFill>
          <a:latin typeface="Eras Medium ITC" panose="020B0602030504020804" pitchFamily="34" charset="0"/>
          <a:cs typeface="+mn-cs"/>
        </a:defRPr>
      </a:lvl5pPr>
      <a:lvl6pPr marL="25146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FFFFFF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FFFFFF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FFFFFF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FFFF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id-ID" sz="7200" dirty="0" err="1">
                <a:latin typeface="Eras Bold ITC" panose="020B0907030504020204" pitchFamily="34" charset="0"/>
              </a:rPr>
              <a:t>Faktor</a:t>
            </a:r>
            <a:r>
              <a:rPr lang="en-US" altLang="id-ID" sz="7200" dirty="0">
                <a:latin typeface="Eras Bold ITC" panose="020B0907030504020204" pitchFamily="34" charset="0"/>
              </a:rPr>
              <a:t> </a:t>
            </a:r>
            <a:r>
              <a:rPr lang="en-US" altLang="id-ID" sz="7200" dirty="0" err="1">
                <a:latin typeface="Eras Bold ITC" panose="020B0907030504020204" pitchFamily="34" charset="0"/>
              </a:rPr>
              <a:t>Keamanan</a:t>
            </a:r>
            <a:r>
              <a:rPr lang="en-US" altLang="id-ID" sz="7200" dirty="0">
                <a:latin typeface="Eras Bold ITC" panose="020B0907030504020204" pitchFamily="34" charset="0"/>
              </a:rPr>
              <a:t> </a:t>
            </a:r>
            <a:r>
              <a:rPr lang="en-US" altLang="id-ID" sz="7200" dirty="0" err="1">
                <a:latin typeface="Eras Bold ITC" panose="020B0907030504020204" pitchFamily="34" charset="0"/>
              </a:rPr>
              <a:t>dalam</a:t>
            </a:r>
            <a:r>
              <a:rPr lang="en-US" altLang="id-ID" sz="7200" dirty="0">
                <a:latin typeface="Eras Bold ITC" panose="020B0907030504020204" pitchFamily="34" charset="0"/>
              </a:rPr>
              <a:t> E-Commerce</a:t>
            </a:r>
            <a:endParaRPr lang="en-US" altLang="id-ID" sz="7200" dirty="0">
              <a:latin typeface="Eras Bold ITC" panose="020B0907030504020204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id-ID" altLang="id-ID" sz="2000" b="1" i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E-Commerce</a:t>
            </a:r>
            <a:endParaRPr lang="id-ID" altLang="id-ID" sz="2000" b="1" i="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/>
            <a:r>
              <a:rPr lang="en-US" altLang="id-ID" sz="2000" i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Marcello Singadji, </a:t>
            </a:r>
            <a:r>
              <a:rPr lang="en-US" altLang="id-ID" sz="2000" i="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S.Kom</a:t>
            </a:r>
            <a:r>
              <a:rPr lang="en-US" altLang="id-ID" sz="2000" i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M.T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d-ID"/>
              <a:t>Standar Keamanan di Internet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id-ID"/>
              <a:t>Keamanan untuk Aplikasi Web</a:t>
            </a:r>
          </a:p>
          <a:p>
            <a:pPr lvl="1"/>
            <a:r>
              <a:rPr lang="en-US" altLang="id-ID"/>
              <a:t>S-HTTP dan SSL</a:t>
            </a:r>
          </a:p>
          <a:p>
            <a:r>
              <a:rPr lang="en-US" altLang="id-ID"/>
              <a:t>Keamanan untuk e-Mail</a:t>
            </a:r>
          </a:p>
          <a:p>
            <a:pPr lvl="1"/>
            <a:r>
              <a:rPr lang="en-US" altLang="id-ID"/>
              <a:t>PEM, S/MIME, dan PGP</a:t>
            </a:r>
          </a:p>
          <a:p>
            <a:r>
              <a:rPr lang="en-US" altLang="id-ID"/>
              <a:t>Keamanan untuk Jaringan</a:t>
            </a:r>
          </a:p>
          <a:p>
            <a:pPr lvl="1"/>
            <a:r>
              <a:rPr lang="en-US" altLang="id-ID"/>
              <a:t>Firewall</a:t>
            </a:r>
          </a:p>
        </p:txBody>
      </p:sp>
    </p:spTree>
    <p:extLst>
      <p:ext uri="{BB962C8B-B14F-4D97-AF65-F5344CB8AC3E}">
        <p14:creationId xmlns:p14="http://schemas.microsoft.com/office/powerpoint/2010/main" val="32540890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d-ID"/>
              <a:t>Standar Keamanan di Internet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id-ID"/>
              <a:t>Keamanan untuk Aplikasi Web:</a:t>
            </a:r>
          </a:p>
          <a:p>
            <a:pPr>
              <a:lnSpc>
                <a:spcPct val="90000"/>
              </a:lnSpc>
            </a:pPr>
            <a:r>
              <a:rPr lang="en-US" altLang="id-ID"/>
              <a:t>S-HTTP</a:t>
            </a:r>
          </a:p>
          <a:p>
            <a:pPr lvl="1">
              <a:lnSpc>
                <a:spcPct val="90000"/>
              </a:lnSpc>
            </a:pPr>
            <a:r>
              <a:rPr lang="en-US" altLang="id-ID" sz="2000"/>
              <a:t>secara spesifik dirancang untuk mendukung protokol HTTP (Hypertext Transfer Protokol) dalam hal otorisasi dan keamanan dokumen</a:t>
            </a:r>
          </a:p>
          <a:p>
            <a:pPr>
              <a:lnSpc>
                <a:spcPct val="90000"/>
              </a:lnSpc>
            </a:pPr>
            <a:r>
              <a:rPr lang="en-US" altLang="id-ID"/>
              <a:t>SSL</a:t>
            </a:r>
          </a:p>
          <a:p>
            <a:pPr lvl="1">
              <a:lnSpc>
                <a:spcPct val="90000"/>
              </a:lnSpc>
            </a:pPr>
            <a:r>
              <a:rPr lang="en-US" altLang="id-ID" sz="2000"/>
              <a:t>Melindungi saluran komunikasi di antara 2 protokol bagian bawah dalam tumpukan protokol menurut standar TCP/IP.</a:t>
            </a:r>
          </a:p>
          <a:p>
            <a:pPr lvl="1">
              <a:lnSpc>
                <a:spcPct val="90000"/>
              </a:lnSpc>
            </a:pPr>
            <a:r>
              <a:rPr lang="en-US" altLang="id-ID" sz="2000"/>
              <a:t>Dapat juga digunakan untuk transaksi-transaksi selain yang berjalan di Web</a:t>
            </a:r>
          </a:p>
          <a:p>
            <a:pPr lvl="1">
              <a:lnSpc>
                <a:spcPct val="90000"/>
              </a:lnSpc>
            </a:pPr>
            <a:r>
              <a:rPr lang="en-US" altLang="id-ID" sz="2000"/>
              <a:t>Tidak dirancang untuk menangani keputusan keamanan berbasis pada otentikasi pada peringkat aplikasi atau dokumen → perlu metode tambahan untuk mengendalikan akses ke berkas (</a:t>
            </a:r>
            <a:r>
              <a:rPr lang="en-US" altLang="id-ID" sz="2000" i="1"/>
              <a:t>file</a:t>
            </a:r>
            <a:r>
              <a:rPr lang="en-US" altLang="id-ID" sz="2000"/>
              <a:t>) yang berbeda</a:t>
            </a:r>
          </a:p>
        </p:txBody>
      </p:sp>
    </p:spTree>
    <p:extLst>
      <p:ext uri="{BB962C8B-B14F-4D97-AF65-F5344CB8AC3E}">
        <p14:creationId xmlns:p14="http://schemas.microsoft.com/office/powerpoint/2010/main" val="39718912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d-ID"/>
              <a:t>Standar Keamanan di Internet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id-ID"/>
              <a:t>Keamanan untuk e-Mail:</a:t>
            </a:r>
          </a:p>
          <a:p>
            <a:pPr>
              <a:lnSpc>
                <a:spcPct val="90000"/>
              </a:lnSpc>
            </a:pPr>
            <a:r>
              <a:rPr lang="en-US" altLang="id-ID"/>
              <a:t>Privacy-Enhanced Mail (PEM)</a:t>
            </a:r>
          </a:p>
          <a:p>
            <a:pPr lvl="1">
              <a:lnSpc>
                <a:spcPct val="90000"/>
              </a:lnSpc>
            </a:pPr>
            <a:r>
              <a:rPr lang="en-US" altLang="id-ID" sz="2000"/>
              <a:t>standar Internet untuk mengamankan e-mail menggunakan kunci publik maupun kunci simetris.</a:t>
            </a:r>
          </a:p>
          <a:p>
            <a:pPr lvl="1">
              <a:lnSpc>
                <a:spcPct val="90000"/>
              </a:lnSpc>
            </a:pPr>
            <a:r>
              <a:rPr lang="en-US" altLang="id-ID" sz="2000"/>
              <a:t>saat ini mulai berkurang penggunaannya karena ia tidak dirancang dan dikembangkan untuk menangani surat elektronik yang memiliki berbagai jenis lampiran (misalnya: gambar, suara serta video)</a:t>
            </a:r>
          </a:p>
          <a:p>
            <a:pPr>
              <a:lnSpc>
                <a:spcPct val="90000"/>
              </a:lnSpc>
            </a:pPr>
            <a:r>
              <a:rPr lang="en-US" altLang="id-ID"/>
              <a:t>Secure MIME (S/MIME)</a:t>
            </a:r>
          </a:p>
          <a:p>
            <a:pPr lvl="1">
              <a:lnSpc>
                <a:spcPct val="90000"/>
              </a:lnSpc>
            </a:pPr>
            <a:r>
              <a:rPr lang="en-US" altLang="id-ID" sz="2000"/>
              <a:t>standar baru untuk keamanan e-mail yang menggunakan algoritma-algoritma kriptografi yang telah memiliki hak paten dan dilisensi oleh RSA Data Security Inc</a:t>
            </a:r>
          </a:p>
          <a:p>
            <a:pPr lvl="1">
              <a:lnSpc>
                <a:spcPct val="90000"/>
              </a:lnSpc>
            </a:pPr>
            <a:r>
              <a:rPr lang="en-US" altLang="id-ID" sz="2000"/>
              <a:t>bergantung pada berbagai jenis otoritas sertifikat, apakah bersifat global atau perusahaan, untuk memastikan otentikasi</a:t>
            </a:r>
          </a:p>
        </p:txBody>
      </p:sp>
    </p:spTree>
    <p:extLst>
      <p:ext uri="{BB962C8B-B14F-4D97-AF65-F5344CB8AC3E}">
        <p14:creationId xmlns:p14="http://schemas.microsoft.com/office/powerpoint/2010/main" val="442736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d-ID"/>
              <a:t>Standar Keamanan di Internet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id-ID"/>
              <a:t>Keamanan untuk e-Mail:</a:t>
            </a:r>
          </a:p>
          <a:p>
            <a:pPr>
              <a:lnSpc>
                <a:spcPct val="90000"/>
              </a:lnSpc>
            </a:pPr>
            <a:r>
              <a:rPr lang="en-US" altLang="id-ID"/>
              <a:t>Pretty Good Privacy (PGP)</a:t>
            </a:r>
          </a:p>
          <a:p>
            <a:pPr lvl="1">
              <a:lnSpc>
                <a:spcPct val="90000"/>
              </a:lnSpc>
            </a:pPr>
            <a:r>
              <a:rPr lang="en-US" altLang="id-ID"/>
              <a:t>suatu aplikasi populer yang dikembangkan untuk pengiriman pesan dan berkas (file)</a:t>
            </a:r>
          </a:p>
          <a:p>
            <a:pPr lvl="1">
              <a:lnSpc>
                <a:spcPct val="90000"/>
              </a:lnSpc>
            </a:pPr>
            <a:r>
              <a:rPr lang="en-US" altLang="id-ID"/>
              <a:t>merupakan aplikasi keamanan yang paling banyak digunakan untuk e-mail, serta menggunakan berbagai standar enkripsi</a:t>
            </a:r>
          </a:p>
          <a:p>
            <a:pPr lvl="1">
              <a:lnSpc>
                <a:spcPct val="90000"/>
              </a:lnSpc>
            </a:pPr>
            <a:r>
              <a:rPr lang="en-US" altLang="id-ID"/>
              <a:t>Aplikasi-aplikasi enkripsi/deskripsi PGP tersedia bagi hampir semua sistem operasi dan pesan dapat dienkripsi</a:t>
            </a:r>
          </a:p>
        </p:txBody>
      </p:sp>
    </p:spTree>
    <p:extLst>
      <p:ext uri="{BB962C8B-B14F-4D97-AF65-F5344CB8AC3E}">
        <p14:creationId xmlns:p14="http://schemas.microsoft.com/office/powerpoint/2010/main" val="1986265677"/>
      </p:ext>
    </p:extLst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d-ID"/>
              <a:t>Standar Keamanan di Internet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id-ID"/>
              <a:t>Firewall</a:t>
            </a:r>
          </a:p>
          <a:p>
            <a:pPr>
              <a:lnSpc>
                <a:spcPct val="90000"/>
              </a:lnSpc>
            </a:pPr>
            <a:r>
              <a:rPr lang="en-US" altLang="id-ID"/>
              <a:t>melindungi serangan pada protokol individual atau aplikasi</a:t>
            </a:r>
          </a:p>
          <a:p>
            <a:pPr>
              <a:lnSpc>
                <a:spcPct val="90000"/>
              </a:lnSpc>
            </a:pPr>
            <a:r>
              <a:rPr lang="en-US" altLang="id-ID"/>
              <a:t>melindungi sistem komputer dari </a:t>
            </a:r>
            <a:r>
              <a:rPr lang="en-US" altLang="id-ID" i="1"/>
              <a:t>Spoofing </a:t>
            </a:r>
            <a:r>
              <a:rPr lang="en-US" altLang="id-ID"/>
              <a:t>(program-program merusak yang menyamar sebagai aplikasi yang bermanfaat)</a:t>
            </a:r>
          </a:p>
          <a:p>
            <a:pPr>
              <a:lnSpc>
                <a:spcPct val="90000"/>
              </a:lnSpc>
            </a:pPr>
            <a:r>
              <a:rPr lang="en-US" altLang="id-ID"/>
              <a:t>menyediakan titik tunggal kendali keamanan bagi jaringan (kontradiksi: Firewall dijadikan titik pusat perhatian Hacker untuk membobol jaringan)</a:t>
            </a:r>
          </a:p>
          <a:p>
            <a:pPr>
              <a:lnSpc>
                <a:spcPct val="90000"/>
              </a:lnSpc>
            </a:pPr>
            <a:r>
              <a:rPr lang="en-US" altLang="id-ID"/>
              <a:t>Firewall tidak memeriksa adanya virus pada berkas yang masuk, sehingga tidak dapat menjamin integritas data</a:t>
            </a:r>
          </a:p>
          <a:p>
            <a:pPr>
              <a:lnSpc>
                <a:spcPct val="90000"/>
              </a:lnSpc>
            </a:pPr>
            <a:r>
              <a:rPr lang="en-US" altLang="id-ID"/>
              <a:t>Firewall tidak melakukan otentikasi sumber data</a:t>
            </a:r>
          </a:p>
        </p:txBody>
      </p:sp>
    </p:spTree>
    <p:extLst>
      <p:ext uri="{BB962C8B-B14F-4D97-AF65-F5344CB8AC3E}">
        <p14:creationId xmlns:p14="http://schemas.microsoft.com/office/powerpoint/2010/main" val="37443755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d-ID"/>
              <a:t>Standar Keamanan di Internet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id-ID" altLang="id-ID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676400"/>
            <a:ext cx="3068638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57608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d-ID"/>
              <a:t>Standar Keamanan di Internet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id-ID" sz="2600"/>
              <a:t>Keamanan untuk Jaringan:</a:t>
            </a:r>
          </a:p>
          <a:p>
            <a:pPr>
              <a:lnSpc>
                <a:spcPct val="90000"/>
              </a:lnSpc>
            </a:pPr>
            <a:r>
              <a:rPr lang="en-US" altLang="id-ID" sz="2600"/>
              <a:t>Kategori dalam Firewall:</a:t>
            </a:r>
          </a:p>
          <a:p>
            <a:pPr lvl="1">
              <a:lnSpc>
                <a:spcPct val="90000"/>
              </a:lnSpc>
            </a:pPr>
            <a:r>
              <a:rPr lang="en-US" altLang="id-ID" sz="2200" b="1"/>
              <a:t>Statis: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id-ID" sz="2200"/>
              <a:t>	1. mengijinkan semua lalu lintas data melewatinya, kecuali secara eksplisit dihalangi (</a:t>
            </a:r>
            <a:r>
              <a:rPr lang="en-US" altLang="id-ID" sz="2200" i="1"/>
              <a:t>blocked</a:t>
            </a:r>
            <a:r>
              <a:rPr lang="en-US" altLang="id-ID" sz="2200"/>
              <a:t>) oleh administrator firewall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id-ID" sz="2200"/>
              <a:t>	2. menghalangi semua lalu lintas data yang masuk, kecuali secara eksplisit diijinkan oleh administrator firewall</a:t>
            </a:r>
          </a:p>
          <a:p>
            <a:pPr lvl="1">
              <a:lnSpc>
                <a:spcPct val="90000"/>
              </a:lnSpc>
            </a:pPr>
            <a:r>
              <a:rPr lang="en-US" altLang="id-ID" sz="2200" b="1"/>
              <a:t>Dinamis: </a:t>
            </a:r>
            <a:r>
              <a:rPr lang="en-US" altLang="id-ID" sz="2200"/>
              <a:t>layanan yang keluar masuk ditetapkan untuk periode waktu tertentu (membutuhkan sumber daya manusia yang lebih</a:t>
            </a:r>
          </a:p>
        </p:txBody>
      </p:sp>
    </p:spTree>
    <p:extLst>
      <p:ext uri="{BB962C8B-B14F-4D97-AF65-F5344CB8AC3E}">
        <p14:creationId xmlns:p14="http://schemas.microsoft.com/office/powerpoint/2010/main" val="20394839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d-ID"/>
              <a:t>Standar Keamanan di Internet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id-ID" sz="2600"/>
              <a:t>Keamanan untuk Jaringan:</a:t>
            </a:r>
          </a:p>
          <a:p>
            <a:r>
              <a:rPr lang="en-US" altLang="id-ID" sz="2600"/>
              <a:t>Karakteristik Firewall:</a:t>
            </a:r>
          </a:p>
          <a:p>
            <a:pPr lvl="1"/>
            <a:r>
              <a:rPr lang="en-US" altLang="id-ID" sz="2200"/>
              <a:t>penyaringan paket (</a:t>
            </a:r>
            <a:r>
              <a:rPr lang="en-US" altLang="id-ID" sz="2200" i="1"/>
              <a:t>packet filtering</a:t>
            </a:r>
            <a:r>
              <a:rPr lang="en-US" altLang="id-ID" sz="2200"/>
              <a:t>)</a:t>
            </a:r>
          </a:p>
          <a:p>
            <a:pPr lvl="1"/>
            <a:r>
              <a:rPr lang="en-US" altLang="id-ID" sz="2200"/>
              <a:t>penerjemahan alamat jaringan (</a:t>
            </a:r>
            <a:r>
              <a:rPr lang="en-US" altLang="id-ID" sz="2200" i="1"/>
              <a:t>network address translation</a:t>
            </a:r>
            <a:r>
              <a:rPr lang="en-US" altLang="id-ID" sz="2200"/>
              <a:t>)</a:t>
            </a:r>
          </a:p>
          <a:p>
            <a:pPr lvl="1"/>
            <a:r>
              <a:rPr lang="en-US" altLang="id-ID" sz="2200"/>
              <a:t>proxy peringkat aplikasi (</a:t>
            </a:r>
            <a:r>
              <a:rPr lang="en-US" altLang="id-ID" sz="2200" i="1"/>
              <a:t>application-level proxies</a:t>
            </a:r>
            <a:r>
              <a:rPr lang="en-US" altLang="id-ID" sz="2200"/>
              <a:t>)</a:t>
            </a:r>
          </a:p>
          <a:p>
            <a:pPr lvl="1"/>
            <a:r>
              <a:rPr lang="en-US" altLang="id-ID" sz="2200"/>
              <a:t>pemeriksaan keadaan (</a:t>
            </a:r>
            <a:r>
              <a:rPr lang="en-US" altLang="id-ID" sz="2200" i="1"/>
              <a:t>stateful inspection</a:t>
            </a:r>
            <a:r>
              <a:rPr lang="en-US" altLang="id-ID" sz="2200"/>
              <a:t>)</a:t>
            </a:r>
          </a:p>
          <a:p>
            <a:pPr lvl="1"/>
            <a:r>
              <a:rPr lang="en-US" altLang="id-ID" sz="2200"/>
              <a:t>VPN (</a:t>
            </a:r>
            <a:r>
              <a:rPr lang="en-US" altLang="id-ID" sz="2200" i="1"/>
              <a:t>Virtual Private Network</a:t>
            </a:r>
            <a:r>
              <a:rPr lang="en-US" altLang="id-ID" sz="2200"/>
              <a:t>)</a:t>
            </a:r>
          </a:p>
          <a:p>
            <a:pPr lvl="1"/>
            <a:r>
              <a:rPr lang="en-US" altLang="id-ID" sz="2200" i="1"/>
              <a:t>real-time monitoring</a:t>
            </a:r>
          </a:p>
        </p:txBody>
      </p:sp>
    </p:spTree>
    <p:extLst>
      <p:ext uri="{BB962C8B-B14F-4D97-AF65-F5344CB8AC3E}">
        <p14:creationId xmlns:p14="http://schemas.microsoft.com/office/powerpoint/2010/main" val="40748775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tat.ks.kidsklik.com/statics/files/2013/01/13575323248731546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400"/>
            <a:ext cx="12192000" cy="68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6468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 txBox="1">
            <a:spLocks/>
          </p:cNvSpPr>
          <p:nvPr/>
        </p:nvSpPr>
        <p:spPr bwMode="auto">
          <a:xfrm>
            <a:off x="2207568" y="2996952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 defTabSz="914363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Blip>
                <a:blip r:embed="rId2"/>
              </a:buBlip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Blip>
                <a:blip r:embed="rId2"/>
              </a:buBlip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Blip>
                <a:blip r:embed="rId2"/>
              </a:buBlip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Blip>
                <a:blip r:embed="rId2"/>
              </a:buBlip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i="0" dirty="0" err="1" smtClean="0">
                <a:latin typeface="Eras Bold ITC" panose="020B0907030504020204" pitchFamily="34" charset="0"/>
              </a:rPr>
              <a:t>sekian</a:t>
            </a:r>
            <a:endParaRPr lang="id-ID" sz="6600" i="0" dirty="0">
              <a:latin typeface="Eras Bold ITC" panose="020B0907030504020204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d-ID"/>
              <a:t>Pendahuluan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id-ID"/>
              <a:t>Faktor keamanan:</a:t>
            </a:r>
          </a:p>
          <a:p>
            <a:pPr lvl="1"/>
            <a:r>
              <a:rPr lang="en-US" altLang="id-ID"/>
              <a:t>pengelolaan dan penjagaan keamanan secara fisik</a:t>
            </a:r>
          </a:p>
          <a:p>
            <a:pPr lvl="1"/>
            <a:r>
              <a:rPr lang="en-US" altLang="id-ID"/>
              <a:t>penambahan perangkat-perangkat elektronik (perangkat lunak dan perangkat keras) untuk melindungi data, sarana komunikasi serta transaksi</a:t>
            </a:r>
          </a:p>
        </p:txBody>
      </p:sp>
    </p:spTree>
    <p:extLst>
      <p:ext uri="{BB962C8B-B14F-4D97-AF65-F5344CB8AC3E}">
        <p14:creationId xmlns:p14="http://schemas.microsoft.com/office/powerpoint/2010/main" val="31232755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d-ID" sz="3500"/>
              <a:t>Pilar Keamanan Sistem e-Commerce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id-ID" sz="2600" b="1" i="1"/>
              <a:t>Authentication </a:t>
            </a:r>
            <a:r>
              <a:rPr lang="en-US" altLang="id-ID" sz="2600" b="1"/>
              <a:t>(keabsahan pengirim)</a:t>
            </a:r>
          </a:p>
          <a:p>
            <a:pPr lvl="1">
              <a:lnSpc>
                <a:spcPct val="90000"/>
              </a:lnSpc>
            </a:pPr>
            <a:r>
              <a:rPr lang="en-US" altLang="id-ID" sz="2200"/>
              <a:t>Identitas pengguna/pengirim data teridentifikasi (tidak ada kemungkinan penipuan)</a:t>
            </a:r>
          </a:p>
          <a:p>
            <a:pPr>
              <a:lnSpc>
                <a:spcPct val="90000"/>
              </a:lnSpc>
            </a:pPr>
            <a:r>
              <a:rPr lang="en-US" altLang="id-ID" sz="2600" b="1" i="1"/>
              <a:t>Confidentiality </a:t>
            </a:r>
            <a:r>
              <a:rPr lang="en-US" altLang="id-ID" sz="2600" b="1"/>
              <a:t>(kerahasiaan data)</a:t>
            </a:r>
          </a:p>
          <a:p>
            <a:pPr lvl="1">
              <a:lnSpc>
                <a:spcPct val="90000"/>
              </a:lnSpc>
            </a:pPr>
            <a:r>
              <a:rPr lang="en-US" altLang="id-ID" sz="2200"/>
              <a:t>data tidak dapat dibaca oleh pihak yang tidak berhak</a:t>
            </a:r>
          </a:p>
          <a:p>
            <a:pPr>
              <a:lnSpc>
                <a:spcPct val="90000"/>
              </a:lnSpc>
            </a:pPr>
            <a:r>
              <a:rPr lang="en-US" altLang="id-ID" sz="2600" b="1" i="1"/>
              <a:t>Integrity </a:t>
            </a:r>
            <a:r>
              <a:rPr lang="en-US" altLang="id-ID" sz="2600" b="1"/>
              <a:t>(keaslian data)</a:t>
            </a:r>
          </a:p>
          <a:p>
            <a:pPr lvl="1">
              <a:lnSpc>
                <a:spcPct val="90000"/>
              </a:lnSpc>
            </a:pPr>
            <a:r>
              <a:rPr lang="en-US" altLang="id-ID" sz="2200"/>
              <a:t>data tidak dapat diubah secara tidak sah</a:t>
            </a:r>
          </a:p>
          <a:p>
            <a:pPr>
              <a:lnSpc>
                <a:spcPct val="90000"/>
              </a:lnSpc>
            </a:pPr>
            <a:r>
              <a:rPr lang="en-US" altLang="id-ID" sz="2600" b="1" i="1"/>
              <a:t>Non-Repudiation </a:t>
            </a:r>
            <a:r>
              <a:rPr lang="en-US" altLang="id-ID" sz="2600" b="1"/>
              <a:t>(anti-penyangkalan)</a:t>
            </a:r>
          </a:p>
          <a:p>
            <a:pPr lvl="1">
              <a:lnSpc>
                <a:spcPct val="90000"/>
              </a:lnSpc>
            </a:pPr>
            <a:r>
              <a:rPr lang="en-US" altLang="id-ID" sz="2200"/>
              <a:t>tidak ada penyangkalan pengiriman data (dari pihak penerima terhadap pihak pengirim)</a:t>
            </a:r>
          </a:p>
        </p:txBody>
      </p:sp>
    </p:spTree>
    <p:extLst>
      <p:ext uri="{BB962C8B-B14F-4D97-AF65-F5344CB8AC3E}">
        <p14:creationId xmlns:p14="http://schemas.microsoft.com/office/powerpoint/2010/main" val="35004791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d-ID"/>
              <a:t>Ancaman Keamanan di Internet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538" y="1768476"/>
            <a:ext cx="8831262" cy="440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05842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d-ID"/>
              <a:t>Enkripsi vs Dekripsi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600200"/>
            <a:ext cx="8382000" cy="990600"/>
          </a:xfrm>
        </p:spPr>
        <p:txBody>
          <a:bodyPr/>
          <a:lstStyle/>
          <a:p>
            <a:pPr marL="0" indent="0">
              <a:buNone/>
            </a:pPr>
            <a:r>
              <a:rPr lang="en-US" altLang="id-ID"/>
              <a:t>Enkripsi berarti engkodekan data ke format tertentu menggunakan kunci rahasia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1" y="3276600"/>
            <a:ext cx="6399213" cy="174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272346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d-ID"/>
              <a:t>Enkripsi vs Dekripsi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2057400" y="2362200"/>
            <a:ext cx="8229600" cy="1066800"/>
          </a:xfrm>
        </p:spPr>
        <p:txBody>
          <a:bodyPr/>
          <a:lstStyle/>
          <a:p>
            <a:r>
              <a:rPr lang="en-US" altLang="id-ID"/>
              <a:t>Dekripsi mendekodekan data yang terenkripsi ke format asli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733801"/>
            <a:ext cx="6434138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84831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d-ID"/>
              <a:t>Enkripsi vs Dekripsi</a:t>
            </a: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819401"/>
            <a:ext cx="9144000" cy="160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17979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d-ID"/>
              <a:t>Enkripsi vs Dekripsi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id-ID"/>
              <a:t>Contoh: Enkripsi RSA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590800"/>
            <a:ext cx="6470650" cy="399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13999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d-ID"/>
              <a:t>Standar Keamanan di Internet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1752601"/>
            <a:ext cx="8905875" cy="482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44458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 Theme">
      <a:majorFont>
        <a:latin typeface="Helvetica87-CondensedHeavy"/>
        <a:ea typeface="Lucida Sans Unicode"/>
        <a:cs typeface="Lucida Sans Unicode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2473</TotalTime>
  <Words>536</Words>
  <Application>Microsoft Office PowerPoint</Application>
  <PresentationFormat>Widescreen</PresentationFormat>
  <Paragraphs>80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Adobe Kaiti Std R</vt:lpstr>
      <vt:lpstr>Arial</vt:lpstr>
      <vt:lpstr>Calibri</vt:lpstr>
      <vt:lpstr>Eras Bold ITC</vt:lpstr>
      <vt:lpstr>Eras Medium ITC</vt:lpstr>
      <vt:lpstr>Helvetica87-CondensedHeavy</vt:lpstr>
      <vt:lpstr>Lucida Sans Unicode</vt:lpstr>
      <vt:lpstr>Times New Roman</vt:lpstr>
      <vt:lpstr>Wingdings</vt:lpstr>
      <vt:lpstr>2_Office Theme</vt:lpstr>
      <vt:lpstr>Faktor Keamanan dalam E-Commerce</vt:lpstr>
      <vt:lpstr>Pendahuluan</vt:lpstr>
      <vt:lpstr>Pilar Keamanan Sistem e-Commerce</vt:lpstr>
      <vt:lpstr>Ancaman Keamanan di Internet</vt:lpstr>
      <vt:lpstr>Enkripsi vs Dekripsi</vt:lpstr>
      <vt:lpstr>Enkripsi vs Dekripsi</vt:lpstr>
      <vt:lpstr>Enkripsi vs Dekripsi</vt:lpstr>
      <vt:lpstr>Enkripsi vs Dekripsi</vt:lpstr>
      <vt:lpstr>Standar Keamanan di Internet</vt:lpstr>
      <vt:lpstr>Standar Keamanan di Internet</vt:lpstr>
      <vt:lpstr>Standar Keamanan di Internet</vt:lpstr>
      <vt:lpstr>Standar Keamanan di Internet</vt:lpstr>
      <vt:lpstr>Standar Keamanan di Internet</vt:lpstr>
      <vt:lpstr>Standar Keamanan di Internet</vt:lpstr>
      <vt:lpstr>Standar Keamanan di Internet</vt:lpstr>
      <vt:lpstr>Standar Keamanan di Internet</vt:lpstr>
      <vt:lpstr>Standar Keamanan di Internet</vt:lpstr>
      <vt:lpstr>PowerPoint Presentation</vt:lpstr>
      <vt:lpstr>PowerPoint Presentation</vt:lpstr>
    </vt:vector>
  </TitlesOfParts>
  <Company>Stibanas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Multimedia</dc:title>
  <dc:creator>Marcello Singadji</dc:creator>
  <cp:lastModifiedBy>Marcello Singadji</cp:lastModifiedBy>
  <cp:revision>197</cp:revision>
  <dcterms:created xsi:type="dcterms:W3CDTF">2006-09-20T02:32:44Z</dcterms:created>
  <dcterms:modified xsi:type="dcterms:W3CDTF">2016-07-19T11:55:01Z</dcterms:modified>
</cp:coreProperties>
</file>