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6"/>
  </p:notesMasterIdLst>
  <p:sldIdLst>
    <p:sldId id="256" r:id="rId2"/>
    <p:sldId id="292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290" r:id="rId13"/>
    <p:sldId id="301" r:id="rId14"/>
    <p:sldId id="283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3" autoAdjust="0"/>
  </p:normalViewPr>
  <p:slideViewPr>
    <p:cSldViewPr>
      <p:cViewPr varScale="1">
        <p:scale>
          <a:sx n="68" d="100"/>
          <a:sy n="68" d="100"/>
        </p:scale>
        <p:origin x="7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06/02/2015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020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53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667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6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261854"/>
            <a:ext cx="12192000" cy="10789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597351"/>
            <a:ext cx="1219200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sz="1200" i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                e-Commerce – Marcello Singadji </a:t>
            </a:r>
            <a:endParaRPr lang="id-ID" sz="12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6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0523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37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7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93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37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27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9413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6536378"/>
            <a:ext cx="3100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i="1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Teknik Aplikasi Multimedia – Marcello Singadji </a:t>
            </a:r>
            <a:endParaRPr lang="id-ID" sz="12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6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800">
          <a:solidFill>
            <a:srgbClr val="FFFFFF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400">
          <a:solidFill>
            <a:srgbClr val="FFFFFF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000">
          <a:solidFill>
            <a:srgbClr val="FFFFFF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800">
          <a:solidFill>
            <a:srgbClr val="FFFFFF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400">
          <a:solidFill>
            <a:srgbClr val="FFFFFF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d-ID" altLang="id-ID" sz="7200" dirty="0" smtClean="0">
                <a:latin typeface="Eras Bold ITC" panose="020B0907030504020204" pitchFamily="34" charset="0"/>
              </a:rPr>
              <a:t>Konsep e-Commerce</a:t>
            </a:r>
            <a:endParaRPr lang="en-US" altLang="id-ID" sz="7200" dirty="0">
              <a:latin typeface="Eras Bold ITC" panose="020B0907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Pertemuan 1 </a:t>
            </a:r>
          </a:p>
          <a:p>
            <a:pPr eaLnBrk="1" hangingPunct="1"/>
            <a:r>
              <a:rPr lang="id-ID" altLang="id-ID" sz="2000" b="1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E-Commerce</a:t>
            </a:r>
          </a:p>
          <a:p>
            <a:pPr eaLnBrk="1" hangingPunct="1"/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Interorganizational</a:t>
            </a:r>
            <a:r>
              <a:rPr lang="en-US" dirty="0"/>
              <a:t> systems (IOS)</a:t>
            </a:r>
          </a:p>
          <a:p>
            <a:pPr lvl="1"/>
            <a:r>
              <a:rPr lang="en-US" dirty="0"/>
              <a:t>Stock trading</a:t>
            </a:r>
          </a:p>
          <a:p>
            <a:pPr lvl="1"/>
            <a:r>
              <a:rPr lang="en-US" dirty="0"/>
              <a:t>Travel reservation systems</a:t>
            </a:r>
          </a:p>
          <a:p>
            <a:r>
              <a:rPr lang="id-ID" dirty="0" smtClean="0"/>
              <a:t>Hadirnya internet pada awal tahun 1990 menjadikan banyak </a:t>
            </a:r>
            <a:r>
              <a:rPr lang="id-ID" dirty="0"/>
              <a:t>yang </a:t>
            </a:r>
            <a:r>
              <a:rPr lang="id-ID" dirty="0" smtClean="0"/>
              <a:t>dikomersialisasikan</a:t>
            </a:r>
          </a:p>
          <a:p>
            <a:r>
              <a:rPr lang="id-ID" dirty="0" smtClean="0"/>
              <a:t>Pada tahun 1995 banyak bermunculan aplikasi yang inovatif (di U.S)</a:t>
            </a:r>
          </a:p>
          <a:p>
            <a:r>
              <a:rPr lang="id-ID" b="1" dirty="0" smtClean="0"/>
              <a:t>Google Revolution </a:t>
            </a:r>
            <a:r>
              <a:rPr lang="id-ID" dirty="0" smtClean="0"/>
              <a:t>pada tahun 2001 yang berdampak bagi banyak perusahaan (Amazon.com, eBay, AOL dan Yahoo)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5909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Kegagalan EC</a:t>
            </a:r>
          </a:p>
          <a:p>
            <a:pPr lvl="1"/>
            <a:r>
              <a:rPr lang="id-ID" dirty="0" smtClean="0"/>
              <a:t>Pada tahun 1999 banyak perusahaan EC khususnya perusahaan e-tailing dan B2B mengalami kegagalan.</a:t>
            </a:r>
          </a:p>
          <a:p>
            <a:pPr lvl="1"/>
            <a:r>
              <a:rPr lang="id-ID" dirty="0" smtClean="0"/>
              <a:t>Pada tahun 2005 hasil survey </a:t>
            </a:r>
            <a:r>
              <a:rPr lang="id-ID" i="1" dirty="0" smtClean="0"/>
              <a:t>Strategic Direction</a:t>
            </a:r>
            <a:r>
              <a:rPr lang="id-ID" dirty="0" smtClean="0"/>
              <a:t> memperlihatkan kegagalan perusahaan </a:t>
            </a:r>
            <a:r>
              <a:rPr lang="id-ID" b="1" dirty="0"/>
              <a:t>dot-com</a:t>
            </a:r>
            <a:r>
              <a:rPr lang="id-ID" dirty="0"/>
              <a:t> </a:t>
            </a:r>
            <a:endParaRPr lang="id-ID" dirty="0" smtClean="0"/>
          </a:p>
          <a:p>
            <a:pPr lvl="2"/>
            <a:r>
              <a:rPr lang="id-ID" dirty="0" smtClean="0"/>
              <a:t>62% mengalami masalah keuangan</a:t>
            </a:r>
          </a:p>
          <a:p>
            <a:pPr lvl="2"/>
            <a:r>
              <a:rPr lang="id-ID" dirty="0" smtClean="0"/>
              <a:t>50% mengalami masalah pemasaran </a:t>
            </a:r>
          </a:p>
          <a:p>
            <a:r>
              <a:rPr lang="id-ID" b="1" dirty="0" smtClean="0"/>
              <a:t>Kesuksesan EC</a:t>
            </a:r>
          </a:p>
          <a:p>
            <a:pPr lvl="1"/>
            <a:r>
              <a:rPr lang="id-ID" dirty="0" smtClean="0"/>
              <a:t>Hadirnya teknologi Web 2.0 pada tahun 2008 menjadikan banyak perusahaan yang mengembangkan virtual EC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92621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Tugas melakukan eksporasi </a:t>
            </a:r>
            <a:r>
              <a:rPr lang="id-ID"/>
              <a:t>tentang </a:t>
            </a:r>
            <a:r>
              <a:rPr lang="id-ID" smtClean="0"/>
              <a:t>perusahaan/ halaman web </a:t>
            </a:r>
            <a:r>
              <a:rPr lang="id-ID" dirty="0"/>
              <a:t>yang melakukan kegitan EC sesuai dengan jenis transaksi dan bentuk hubungan para </a:t>
            </a:r>
            <a:r>
              <a:rPr lang="id-ID" dirty="0" smtClean="0"/>
              <a:t>pelaku</a:t>
            </a:r>
          </a:p>
          <a:p>
            <a:r>
              <a:rPr lang="id-ID" dirty="0" smtClean="0"/>
              <a:t>Tuliskan hasil eksplorasi tersebut </a:t>
            </a:r>
            <a:r>
              <a:rPr lang="id-ID" dirty="0"/>
              <a:t>di http://padlet.com/singadji/e-comz</a:t>
            </a:r>
          </a:p>
        </p:txBody>
      </p:sp>
    </p:spTree>
    <p:extLst>
      <p:ext uri="{BB962C8B-B14F-4D97-AF65-F5344CB8AC3E}">
        <p14:creationId xmlns:p14="http://schemas.microsoft.com/office/powerpoint/2010/main" val="57326914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Memahami pengertian e-Commerce (EC) dan mendeskripsikan kategorinya</a:t>
            </a:r>
          </a:p>
          <a:p>
            <a:r>
              <a:rPr lang="id-ID" dirty="0" smtClean="0"/>
              <a:t>Mendeskripsikan konten dan framework EC</a:t>
            </a:r>
          </a:p>
          <a:p>
            <a:r>
              <a:rPr lang="id-ID" dirty="0" smtClean="0"/>
              <a:t>Mendeskripsikan tipe-tipe utama transaksi EC</a:t>
            </a:r>
          </a:p>
          <a:p>
            <a:r>
              <a:rPr lang="id-ID" dirty="0" smtClean="0"/>
              <a:t>Memahami elemen-elemen dunia digital</a:t>
            </a:r>
          </a:p>
          <a:p>
            <a:r>
              <a:rPr lang="id-ID" dirty="0" smtClean="0"/>
              <a:t>Mendeskripsikan beberapa model bisnis EC</a:t>
            </a:r>
          </a:p>
        </p:txBody>
      </p:sp>
    </p:spTree>
    <p:extLst>
      <p:ext uri="{BB962C8B-B14F-4D97-AF65-F5344CB8AC3E}">
        <p14:creationId xmlns:p14="http://schemas.microsoft.com/office/powerpoint/2010/main" val="36601325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E-COMMERCE: KONSEP &amp; DEFENISI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Electronic commerce (EC) </a:t>
            </a:r>
            <a:r>
              <a:rPr lang="id-ID" dirty="0" smtClean="0"/>
              <a:t>adalah proses pembelian, penjualan, atau pertukaran produk, jasa, dan/ atau informasi melalui jaringan komputer (Internet dan intranet)</a:t>
            </a:r>
          </a:p>
          <a:p>
            <a:r>
              <a:rPr lang="id-ID" dirty="0" smtClean="0"/>
              <a:t>EC berbeda dengan e-business</a:t>
            </a:r>
          </a:p>
          <a:p>
            <a:r>
              <a:rPr lang="id-ID" dirty="0" smtClean="0"/>
              <a:t>EC dapat didefenisikan dari prespektif:</a:t>
            </a:r>
          </a:p>
          <a:p>
            <a:pPr lvl="1"/>
            <a:r>
              <a:rPr lang="id-ID" dirty="0"/>
              <a:t>Communications</a:t>
            </a:r>
          </a:p>
          <a:p>
            <a:pPr lvl="1"/>
            <a:r>
              <a:rPr lang="id-ID" dirty="0"/>
              <a:t>Business process</a:t>
            </a:r>
          </a:p>
          <a:p>
            <a:pPr lvl="1"/>
            <a:r>
              <a:rPr lang="id-ID" dirty="0"/>
              <a:t>Service</a:t>
            </a:r>
          </a:p>
          <a:p>
            <a:pPr lvl="1"/>
            <a:r>
              <a:rPr lang="id-ID" dirty="0"/>
              <a:t>Online</a:t>
            </a:r>
          </a:p>
          <a:p>
            <a:pPr lvl="1"/>
            <a:r>
              <a:rPr lang="id-ID" dirty="0"/>
              <a:t>Collaborations</a:t>
            </a:r>
          </a:p>
          <a:p>
            <a:pPr lvl="1"/>
            <a:r>
              <a:rPr lang="id-ID" dirty="0"/>
              <a:t>Community</a:t>
            </a:r>
          </a:p>
          <a:p>
            <a:pPr lvl="1"/>
            <a:endParaRPr lang="id-ID" dirty="0"/>
          </a:p>
        </p:txBody>
      </p:sp>
      <p:pic>
        <p:nvPicPr>
          <p:cNvPr id="1036" name="Picture 12" descr="http://www.ignite.digital/wp-content/uploads/2013/05/ecommerc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0"/>
            <a:ext cx="4434417" cy="466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366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E-COMMERCE: KONSEP &amp; DEFENISI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Arti e-business lebih luas dari EC, tidak hanya membeli dan menjual barang dan jasa, tetapi:</a:t>
            </a:r>
          </a:p>
          <a:p>
            <a:pPr lvl="1"/>
            <a:r>
              <a:rPr lang="id-ID" dirty="0" smtClean="0"/>
              <a:t>Pelayanan pelanggan</a:t>
            </a:r>
          </a:p>
          <a:p>
            <a:pPr lvl="1"/>
            <a:r>
              <a:rPr lang="id-ID" dirty="0" smtClean="0"/>
              <a:t>Berkolaborasi </a:t>
            </a:r>
            <a:r>
              <a:rPr lang="id-ID" dirty="0"/>
              <a:t>dengan mitra </a:t>
            </a:r>
            <a:r>
              <a:rPr lang="id-ID" dirty="0" smtClean="0"/>
              <a:t>bisnis</a:t>
            </a:r>
          </a:p>
          <a:p>
            <a:pPr lvl="1"/>
            <a:r>
              <a:rPr lang="id-ID" dirty="0" smtClean="0"/>
              <a:t>Melakukan kegiatan e-learning</a:t>
            </a:r>
          </a:p>
          <a:p>
            <a:pPr lvl="1"/>
            <a:r>
              <a:rPr lang="id-ID" dirty="0" smtClean="0"/>
              <a:t>Melakukan </a:t>
            </a:r>
            <a:r>
              <a:rPr lang="id-ID" dirty="0"/>
              <a:t>transaksi elektronik dalam suatu </a:t>
            </a:r>
            <a:r>
              <a:rPr lang="id-ID" dirty="0" smtClean="0"/>
              <a:t>organisasi</a:t>
            </a:r>
          </a:p>
        </p:txBody>
      </p:sp>
    </p:spTree>
    <p:extLst>
      <p:ext uri="{BB962C8B-B14F-4D97-AF65-F5344CB8AC3E}">
        <p14:creationId xmlns:p14="http://schemas.microsoft.com/office/powerpoint/2010/main" val="42792330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PARTIAL vs PURE 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2286000"/>
            <a:ext cx="3888316" cy="4095328"/>
          </a:xfrm>
        </p:spPr>
        <p:txBody>
          <a:bodyPr/>
          <a:lstStyle/>
          <a:p>
            <a:r>
              <a:rPr lang="id-ID" dirty="0" smtClean="0"/>
              <a:t>Didasarkan pada tingkat digitalisasi produk, proses dan metode pengiriman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77" y="1340768"/>
            <a:ext cx="7428911" cy="5250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43509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FRAMEWORK EC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EC didukung oleh infrastruktur dan lima area pendukung utama:</a:t>
            </a:r>
          </a:p>
          <a:p>
            <a:pPr lvl="1"/>
            <a:r>
              <a:rPr lang="en-US" dirty="0"/>
              <a:t>People</a:t>
            </a:r>
          </a:p>
          <a:p>
            <a:pPr lvl="1"/>
            <a:r>
              <a:rPr lang="en-US" dirty="0"/>
              <a:t>Public policy</a:t>
            </a:r>
          </a:p>
          <a:p>
            <a:pPr lvl="1"/>
            <a:r>
              <a:rPr lang="en-US" dirty="0"/>
              <a:t>Technical standards and protocols</a:t>
            </a:r>
          </a:p>
          <a:p>
            <a:pPr lvl="1"/>
            <a:r>
              <a:rPr lang="en-US" dirty="0"/>
              <a:t>Business partners</a:t>
            </a:r>
          </a:p>
          <a:p>
            <a:pPr lvl="1"/>
            <a:r>
              <a:rPr lang="en-US" dirty="0"/>
              <a:t>Support services</a:t>
            </a:r>
          </a:p>
          <a:p>
            <a:pPr lvl="1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89287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G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28575"/>
            <a:ext cx="12215813" cy="6795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568411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KLASIFIKASI 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Klasifikasi EC berdasarkan bentuk transaksi dan hubungan antara para pelakunya</a:t>
            </a:r>
          </a:p>
        </p:txBody>
      </p:sp>
      <p:sp>
        <p:nvSpPr>
          <p:cNvPr id="4" name="AutoShape 2" descr="https://encrypted-tbn1.gstatic.com/images?q=tbn:ANd9GcTiIe4SWZAmUAN86KhIDLjE4cbcSLbzS5pPIjL_iwDGP1wRqld-"/>
          <p:cNvSpPr>
            <a:spLocks noChangeAspect="1" noChangeArrowheads="1"/>
          </p:cNvSpPr>
          <p:nvPr/>
        </p:nvSpPr>
        <p:spPr bwMode="auto">
          <a:xfrm>
            <a:off x="63500" y="-136525"/>
            <a:ext cx="542925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AutoShape 8" descr="http://www.qssi-wms.com/sites/default/files/page/blue%20e-commerce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" name="AutoShape 10" descr="http://www.qssi-wms.com/sites/default/files/page/blue%20e-commerce.pn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3084" name="Picture 12" descr="http://www.qssi-wms.com/sites/default/files/page/blue%20e-commer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438400"/>
            <a:ext cx="6513146" cy="402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12934" y="2362200"/>
            <a:ext cx="5425668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FFFFFF"/>
                </a:solidFill>
                <a:latin typeface="Eras Light ITC" panose="020B0402030504020804" pitchFamily="34" charset="0"/>
                <a:ea typeface="+mn-ea"/>
                <a:cs typeface="+mn-cs"/>
              </a:defRPr>
            </a:lvl1pPr>
            <a:lvl2pPr marL="800100" indent="-3429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FFFFFF"/>
                </a:solidFill>
                <a:latin typeface="Eras Light ITC" panose="020B0402030504020804" pitchFamily="34" charset="0"/>
                <a:cs typeface="+mn-cs"/>
              </a:defRPr>
            </a:lvl2pPr>
            <a:lvl3pPr marL="1200150" indent="-28575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FFFFFF"/>
                </a:solidFill>
                <a:latin typeface="Eras Light ITC" panose="020B0402030504020804" pitchFamily="34" charset="0"/>
                <a:cs typeface="+mn-cs"/>
              </a:defRPr>
            </a:lvl3pPr>
            <a:lvl4pPr marL="1657350" indent="-28575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1800">
                <a:solidFill>
                  <a:srgbClr val="FFFFFF"/>
                </a:solidFill>
                <a:latin typeface="Eras Light ITC" panose="020B0402030504020804" pitchFamily="34" charset="0"/>
                <a:cs typeface="+mn-cs"/>
              </a:defRPr>
            </a:lvl4pPr>
            <a:lvl5pPr marL="2114550" indent="-28575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rgbClr val="FFFFFF"/>
                </a:solidFill>
                <a:latin typeface="Eras Light ITC" panose="020B0402030504020804" pitchFamily="34" charset="0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9pPr>
          </a:lstStyle>
          <a:p>
            <a:pPr lvl="1"/>
            <a:r>
              <a:rPr lang="id-ID" sz="2000" kern="0" dirty="0" smtClean="0"/>
              <a:t>Business – to – Business (B2B)</a:t>
            </a:r>
          </a:p>
          <a:p>
            <a:pPr lvl="1"/>
            <a:r>
              <a:rPr lang="id-ID" sz="2000" kern="0" dirty="0" smtClean="0"/>
              <a:t>Business – to – Consumer (B2C)</a:t>
            </a:r>
          </a:p>
          <a:p>
            <a:pPr lvl="1"/>
            <a:r>
              <a:rPr lang="id-ID" sz="2000" kern="0" dirty="0" smtClean="0"/>
              <a:t>Business – to – Business – Consumer (B2B2C)</a:t>
            </a:r>
          </a:p>
          <a:p>
            <a:pPr lvl="1"/>
            <a:r>
              <a:rPr lang="id-ID" sz="2000" kern="0" dirty="0" smtClean="0"/>
              <a:t>Consumer – to – Business (C2B)</a:t>
            </a:r>
          </a:p>
          <a:p>
            <a:pPr lvl="1"/>
            <a:r>
              <a:rPr lang="id-ID" sz="2000" kern="0" dirty="0" smtClean="0"/>
              <a:t>Intrabusiness EC</a:t>
            </a:r>
          </a:p>
          <a:p>
            <a:pPr lvl="1"/>
            <a:r>
              <a:rPr lang="id-ID" sz="2000" kern="0" dirty="0" smtClean="0"/>
              <a:t>Business – to – Employees (B2E)</a:t>
            </a:r>
          </a:p>
          <a:p>
            <a:pPr lvl="1"/>
            <a:r>
              <a:rPr lang="id-ID" sz="2000" kern="0" dirty="0" smtClean="0"/>
              <a:t>Consumer – to – Consumer (C2C)</a:t>
            </a:r>
          </a:p>
          <a:p>
            <a:pPr lvl="1"/>
            <a:r>
              <a:rPr lang="id-ID" sz="2000" kern="0" dirty="0" smtClean="0"/>
              <a:t>Collaborative Commerce</a:t>
            </a:r>
          </a:p>
          <a:p>
            <a:pPr lvl="1"/>
            <a:r>
              <a:rPr lang="id-ID" sz="2000" kern="0" dirty="0" smtClean="0"/>
              <a:t>E-Learning</a:t>
            </a:r>
          </a:p>
          <a:p>
            <a:pPr lvl="1"/>
            <a:r>
              <a:rPr lang="id-ID" sz="2000" kern="0" dirty="0" smtClean="0"/>
              <a:t>E-Goverment </a:t>
            </a:r>
            <a:endParaRPr lang="id-ID" sz="2000" kern="0" dirty="0"/>
          </a:p>
        </p:txBody>
      </p:sp>
    </p:spTree>
    <p:extLst>
      <p:ext uri="{BB962C8B-B14F-4D97-AF65-F5344CB8AC3E}">
        <p14:creationId xmlns:p14="http://schemas.microsoft.com/office/powerpoint/2010/main" val="2879394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SEJARAH EC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/>
              <a:t>Aplikasi EC </a:t>
            </a:r>
            <a:r>
              <a:rPr lang="id-ID" dirty="0" smtClean="0"/>
              <a:t>pertama kali dibangun pada awal tahun 1970, </a:t>
            </a:r>
            <a:r>
              <a:rPr lang="id-ID" dirty="0"/>
              <a:t>yaitu </a:t>
            </a:r>
            <a:r>
              <a:rPr lang="id-ID" b="1" dirty="0"/>
              <a:t>Electronic funds transfer (EFT)</a:t>
            </a:r>
          </a:p>
          <a:p>
            <a:pPr lvl="1"/>
            <a:r>
              <a:rPr lang="id-ID" dirty="0" smtClean="0"/>
              <a:t>Hanya digunakan oleh:</a:t>
            </a:r>
          </a:p>
          <a:p>
            <a:pPr lvl="2"/>
            <a:r>
              <a:rPr lang="id-ID" dirty="0" smtClean="0"/>
              <a:t>Perusahaan besar saat itu</a:t>
            </a:r>
          </a:p>
          <a:p>
            <a:pPr lvl="2"/>
            <a:r>
              <a:rPr lang="id-ID" dirty="0" smtClean="0"/>
              <a:t>Lembaga keuangan </a:t>
            </a:r>
          </a:p>
          <a:p>
            <a:r>
              <a:rPr lang="en-US" b="1" dirty="0"/>
              <a:t>Electronic data interchange </a:t>
            </a:r>
            <a:r>
              <a:rPr lang="en-US" dirty="0"/>
              <a:t>(EDI</a:t>
            </a:r>
            <a:r>
              <a:rPr lang="en-US" dirty="0" smtClean="0"/>
              <a:t>)</a:t>
            </a:r>
            <a:r>
              <a:rPr lang="id-ID" dirty="0" smtClean="0"/>
              <a:t>, digunakan untuk pengiriman dokumen secara elektronik</a:t>
            </a:r>
            <a:r>
              <a:rPr lang="en-US" dirty="0" smtClean="0"/>
              <a:t>:</a:t>
            </a:r>
            <a:endParaRPr lang="id-ID" dirty="0" smtClean="0"/>
          </a:p>
          <a:p>
            <a:pPr lvl="1"/>
            <a:r>
              <a:rPr lang="en-US" dirty="0"/>
              <a:t>Purchase orders</a:t>
            </a:r>
          </a:p>
          <a:p>
            <a:pPr lvl="1"/>
            <a:r>
              <a:rPr lang="en-US" dirty="0"/>
              <a:t>Invoices</a:t>
            </a:r>
          </a:p>
          <a:p>
            <a:pPr lvl="1"/>
            <a:r>
              <a:rPr lang="en-US" dirty="0"/>
              <a:t>E-payments between firms doing business</a:t>
            </a:r>
          </a:p>
          <a:p>
            <a:pPr lvl="1"/>
            <a:endParaRPr lang="en-US" dirty="0"/>
          </a:p>
          <a:p>
            <a:endParaRPr lang="id-ID" dirty="0" smtClean="0"/>
          </a:p>
          <a:p>
            <a:pPr lvl="2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89811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427</Words>
  <Application>Microsoft Office PowerPoint</Application>
  <PresentationFormat>Widescreen</PresentationFormat>
  <Paragraphs>78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Adobe Kaiti Std R</vt:lpstr>
      <vt:lpstr>Arial</vt:lpstr>
      <vt:lpstr>Calibri</vt:lpstr>
      <vt:lpstr>Eras Bold ITC</vt:lpstr>
      <vt:lpstr>Eras Light ITC</vt:lpstr>
      <vt:lpstr>Eras Medium ITC</vt:lpstr>
      <vt:lpstr>Helvetica87-CondensedHeavy</vt:lpstr>
      <vt:lpstr>Lucida Sans Unicode</vt:lpstr>
      <vt:lpstr>Times New Roman</vt:lpstr>
      <vt:lpstr>2_Office Theme</vt:lpstr>
      <vt:lpstr>Konsep e-Commerce</vt:lpstr>
      <vt:lpstr>TUJUAN PEMBELAJARAN</vt:lpstr>
      <vt:lpstr>E-COMMERCE: KONSEP &amp; DEFENISI</vt:lpstr>
      <vt:lpstr>E-COMMERCE: KONSEP &amp; DEFENISI</vt:lpstr>
      <vt:lpstr>PARTIAL vs PURE EC</vt:lpstr>
      <vt:lpstr>FRAMEWORK EC</vt:lpstr>
      <vt:lpstr>PowerPoint Presentation</vt:lpstr>
      <vt:lpstr>KLASIFIKASI EC</vt:lpstr>
      <vt:lpstr>SEJARAH EC</vt:lpstr>
      <vt:lpstr>SEJARAH EC</vt:lpstr>
      <vt:lpstr>SEJARAH EC</vt:lpstr>
      <vt:lpstr>PowerPoint Presentation</vt:lpstr>
      <vt:lpstr>TUGAS</vt:lpstr>
      <vt:lpstr>PowerPoint Presentation</vt:lpstr>
    </vt:vector>
  </TitlesOfParts>
  <Company>Stibanas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96</cp:revision>
  <dcterms:created xsi:type="dcterms:W3CDTF">2006-09-20T02:32:44Z</dcterms:created>
  <dcterms:modified xsi:type="dcterms:W3CDTF">2015-02-06T03:54:38Z</dcterms:modified>
</cp:coreProperties>
</file>