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78" r:id="rId4"/>
    <p:sldId id="262" r:id="rId5"/>
    <p:sldId id="264" r:id="rId6"/>
    <p:sldId id="265" r:id="rId7"/>
    <p:sldId id="266" r:id="rId8"/>
    <p:sldId id="258" r:id="rId9"/>
    <p:sldId id="267" r:id="rId10"/>
    <p:sldId id="268" r:id="rId11"/>
    <p:sldId id="269" r:id="rId12"/>
    <p:sldId id="270" r:id="rId13"/>
    <p:sldId id="259" r:id="rId14"/>
    <p:sldId id="271" r:id="rId15"/>
    <p:sldId id="272" r:id="rId16"/>
    <p:sldId id="273" r:id="rId17"/>
    <p:sldId id="260" r:id="rId18"/>
    <p:sldId id="274" r:id="rId19"/>
    <p:sldId id="275" r:id="rId20"/>
    <p:sldId id="261" r:id="rId21"/>
    <p:sldId id="276" r:id="rId22"/>
    <p:sldId id="277" r:id="rId2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4074" autoAdjust="0"/>
  </p:normalViewPr>
  <p:slideViewPr>
    <p:cSldViewPr snapToGrid="0">
      <p:cViewPr varScale="1">
        <p:scale>
          <a:sx n="52" d="100"/>
          <a:sy n="52" d="100"/>
        </p:scale>
        <p:origin x="8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312316-2003-4AD9-9F23-8C1D39782457}" type="doc">
      <dgm:prSet loTypeId="urn:microsoft.com/office/officeart/2008/layout/RadialCluster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D8B89CF5-3738-4C7C-90F7-D591B6586B55}">
      <dgm:prSet phldrT="[Text]"/>
      <dgm:spPr/>
      <dgm:t>
        <a:bodyPr/>
        <a:lstStyle/>
        <a:p>
          <a:r>
            <a:rPr lang="id-ID" dirty="0" smtClean="0"/>
            <a:t>CIA</a:t>
          </a:r>
          <a:endParaRPr lang="id-ID" dirty="0"/>
        </a:p>
      </dgm:t>
    </dgm:pt>
    <dgm:pt modelId="{61D2AB40-CDB0-4CC4-8335-72E633E1239F}" type="parTrans" cxnId="{722266CA-1AA5-41A8-8AFE-641B86075351}">
      <dgm:prSet/>
      <dgm:spPr/>
      <dgm:t>
        <a:bodyPr/>
        <a:lstStyle/>
        <a:p>
          <a:endParaRPr lang="id-ID"/>
        </a:p>
      </dgm:t>
    </dgm:pt>
    <dgm:pt modelId="{C07463AA-4E9B-4F68-8D9B-1AB2192DF8D8}" type="sibTrans" cxnId="{722266CA-1AA5-41A8-8AFE-641B86075351}">
      <dgm:prSet/>
      <dgm:spPr/>
      <dgm:t>
        <a:bodyPr/>
        <a:lstStyle/>
        <a:p>
          <a:endParaRPr lang="id-ID"/>
        </a:p>
      </dgm:t>
    </dgm:pt>
    <dgm:pt modelId="{28176463-0343-4F77-8034-B17DC5AEFB7A}">
      <dgm:prSet phldrT="[Text]" custT="1"/>
      <dgm:spPr/>
      <dgm:t>
        <a:bodyPr/>
        <a:lstStyle/>
        <a:p>
          <a:r>
            <a:rPr lang="id-ID" sz="3600" dirty="0" smtClean="0"/>
            <a:t>Confidentiality</a:t>
          </a:r>
          <a:endParaRPr lang="id-ID" sz="2000" dirty="0"/>
        </a:p>
      </dgm:t>
    </dgm:pt>
    <dgm:pt modelId="{C872FBF1-9823-4E73-BA6D-E9E86885EB84}" type="parTrans" cxnId="{61CAF546-F79A-48E1-8287-50F37A194857}">
      <dgm:prSet/>
      <dgm:spPr/>
      <dgm:t>
        <a:bodyPr/>
        <a:lstStyle/>
        <a:p>
          <a:endParaRPr lang="id-ID"/>
        </a:p>
      </dgm:t>
    </dgm:pt>
    <dgm:pt modelId="{65E2D670-CF82-449F-AF16-B849AA2E899D}" type="sibTrans" cxnId="{61CAF546-F79A-48E1-8287-50F37A194857}">
      <dgm:prSet/>
      <dgm:spPr/>
      <dgm:t>
        <a:bodyPr/>
        <a:lstStyle/>
        <a:p>
          <a:endParaRPr lang="id-ID"/>
        </a:p>
      </dgm:t>
    </dgm:pt>
    <dgm:pt modelId="{89A6489A-C1BD-4166-AC3C-A21BEFC731E7}">
      <dgm:prSet phldrT="[Text]" custT="1"/>
      <dgm:spPr/>
      <dgm:t>
        <a:bodyPr/>
        <a:lstStyle/>
        <a:p>
          <a:r>
            <a:rPr lang="id-ID" sz="3600" dirty="0" smtClean="0"/>
            <a:t>Integrity</a:t>
          </a:r>
          <a:endParaRPr lang="id-ID" sz="3600" dirty="0"/>
        </a:p>
      </dgm:t>
    </dgm:pt>
    <dgm:pt modelId="{56D5A658-29D3-4B48-BA77-5CECCEAD2C9E}" type="parTrans" cxnId="{56E06C78-68F2-45EE-9772-C3C7333EED78}">
      <dgm:prSet/>
      <dgm:spPr/>
      <dgm:t>
        <a:bodyPr/>
        <a:lstStyle/>
        <a:p>
          <a:endParaRPr lang="id-ID"/>
        </a:p>
      </dgm:t>
    </dgm:pt>
    <dgm:pt modelId="{22E238E0-5653-42E7-90C5-EC70F60AB51C}" type="sibTrans" cxnId="{56E06C78-68F2-45EE-9772-C3C7333EED78}">
      <dgm:prSet/>
      <dgm:spPr/>
      <dgm:t>
        <a:bodyPr/>
        <a:lstStyle/>
        <a:p>
          <a:endParaRPr lang="id-ID"/>
        </a:p>
      </dgm:t>
    </dgm:pt>
    <dgm:pt modelId="{163FA67A-79C2-427A-90F1-FF121C15B6B8}">
      <dgm:prSet phldrT="[Text]" custT="1"/>
      <dgm:spPr/>
      <dgm:t>
        <a:bodyPr/>
        <a:lstStyle/>
        <a:p>
          <a:r>
            <a:rPr lang="id-ID" sz="2800" dirty="0" smtClean="0"/>
            <a:t>Availability</a:t>
          </a:r>
          <a:endParaRPr lang="id-ID" sz="2800" dirty="0"/>
        </a:p>
      </dgm:t>
    </dgm:pt>
    <dgm:pt modelId="{3B2561A3-FEAB-459E-B149-0E68D4FA72CB}" type="parTrans" cxnId="{504D84D0-41A5-4792-B8BE-7EB241238EB0}">
      <dgm:prSet/>
      <dgm:spPr/>
      <dgm:t>
        <a:bodyPr/>
        <a:lstStyle/>
        <a:p>
          <a:endParaRPr lang="id-ID"/>
        </a:p>
      </dgm:t>
    </dgm:pt>
    <dgm:pt modelId="{7F83B727-034A-46AF-9B5B-C1B802887839}" type="sibTrans" cxnId="{504D84D0-41A5-4792-B8BE-7EB241238EB0}">
      <dgm:prSet/>
      <dgm:spPr/>
      <dgm:t>
        <a:bodyPr/>
        <a:lstStyle/>
        <a:p>
          <a:endParaRPr lang="id-ID"/>
        </a:p>
      </dgm:t>
    </dgm:pt>
    <dgm:pt modelId="{3D761E36-A215-4900-BF4D-C2407BFA5095}" type="pres">
      <dgm:prSet presAssocID="{3D312316-2003-4AD9-9F23-8C1D3978245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id-ID"/>
        </a:p>
      </dgm:t>
    </dgm:pt>
    <dgm:pt modelId="{AB9029DB-91C7-423F-BE1B-F2BEBF59FB67}" type="pres">
      <dgm:prSet presAssocID="{D8B89CF5-3738-4C7C-90F7-D591B6586B55}" presName="singleCycle" presStyleCnt="0"/>
      <dgm:spPr/>
    </dgm:pt>
    <dgm:pt modelId="{1FAE8039-DC68-4211-9A06-1EBEA428DF34}" type="pres">
      <dgm:prSet presAssocID="{D8B89CF5-3738-4C7C-90F7-D591B6586B55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id-ID"/>
        </a:p>
      </dgm:t>
    </dgm:pt>
    <dgm:pt modelId="{4C48B9D0-4F47-4190-8A7C-0699BCCDFA29}" type="pres">
      <dgm:prSet presAssocID="{C872FBF1-9823-4E73-BA6D-E9E86885EB84}" presName="Name56" presStyleLbl="parChTrans1D2" presStyleIdx="0" presStyleCnt="3"/>
      <dgm:spPr/>
      <dgm:t>
        <a:bodyPr/>
        <a:lstStyle/>
        <a:p>
          <a:endParaRPr lang="id-ID"/>
        </a:p>
      </dgm:t>
    </dgm:pt>
    <dgm:pt modelId="{569DCB07-633F-44CF-AA5D-96F0CA6C8418}" type="pres">
      <dgm:prSet presAssocID="{28176463-0343-4F77-8034-B17DC5AEFB7A}" presName="text0" presStyleLbl="node1" presStyleIdx="1" presStyleCnt="4" custScaleX="23531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8B1D907-E94A-481E-86F9-A7C9FDD47258}" type="pres">
      <dgm:prSet presAssocID="{56D5A658-29D3-4B48-BA77-5CECCEAD2C9E}" presName="Name56" presStyleLbl="parChTrans1D2" presStyleIdx="1" presStyleCnt="3"/>
      <dgm:spPr/>
      <dgm:t>
        <a:bodyPr/>
        <a:lstStyle/>
        <a:p>
          <a:endParaRPr lang="id-ID"/>
        </a:p>
      </dgm:t>
    </dgm:pt>
    <dgm:pt modelId="{A20FE881-1EBB-4562-A270-574229C1DD80}" type="pres">
      <dgm:prSet presAssocID="{89A6489A-C1BD-4166-AC3C-A21BEFC731E7}" presName="text0" presStyleLbl="node1" presStyleIdx="2" presStyleCnt="4" custScaleX="151034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BE67FC8-3D55-456C-8BA9-402E64B7C8F6}" type="pres">
      <dgm:prSet presAssocID="{3B2561A3-FEAB-459E-B149-0E68D4FA72CB}" presName="Name56" presStyleLbl="parChTrans1D2" presStyleIdx="2" presStyleCnt="3"/>
      <dgm:spPr/>
      <dgm:t>
        <a:bodyPr/>
        <a:lstStyle/>
        <a:p>
          <a:endParaRPr lang="id-ID"/>
        </a:p>
      </dgm:t>
    </dgm:pt>
    <dgm:pt modelId="{62BCEDE3-CB10-47F0-A2E7-C9FEC5D2F0C9}" type="pres">
      <dgm:prSet presAssocID="{163FA67A-79C2-427A-90F1-FF121C15B6B8}" presName="text0" presStyleLbl="node1" presStyleIdx="3" presStyleCnt="4" custScaleX="13919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8570A8DE-C292-449B-AA6C-BFF520FCA05E}" type="presOf" srcId="{3B2561A3-FEAB-459E-B149-0E68D4FA72CB}" destId="{7BE67FC8-3D55-456C-8BA9-402E64B7C8F6}" srcOrd="0" destOrd="0" presId="urn:microsoft.com/office/officeart/2008/layout/RadialCluster"/>
    <dgm:cxn modelId="{CF97BE3A-2D6D-4340-8C8B-E26B1706991B}" type="presOf" srcId="{163FA67A-79C2-427A-90F1-FF121C15B6B8}" destId="{62BCEDE3-CB10-47F0-A2E7-C9FEC5D2F0C9}" srcOrd="0" destOrd="0" presId="urn:microsoft.com/office/officeart/2008/layout/RadialCluster"/>
    <dgm:cxn modelId="{3ECC55F2-A379-439A-9835-780345A09EC6}" type="presOf" srcId="{C872FBF1-9823-4E73-BA6D-E9E86885EB84}" destId="{4C48B9D0-4F47-4190-8A7C-0699BCCDFA29}" srcOrd="0" destOrd="0" presId="urn:microsoft.com/office/officeart/2008/layout/RadialCluster"/>
    <dgm:cxn modelId="{C48B944D-BDEE-4F3C-BEF0-374894E097A0}" type="presOf" srcId="{56D5A658-29D3-4B48-BA77-5CECCEAD2C9E}" destId="{C8B1D907-E94A-481E-86F9-A7C9FDD47258}" srcOrd="0" destOrd="0" presId="urn:microsoft.com/office/officeart/2008/layout/RadialCluster"/>
    <dgm:cxn modelId="{C8C8D0A0-9C1A-4305-92F0-CFC8153696D1}" type="presOf" srcId="{28176463-0343-4F77-8034-B17DC5AEFB7A}" destId="{569DCB07-633F-44CF-AA5D-96F0CA6C8418}" srcOrd="0" destOrd="0" presId="urn:microsoft.com/office/officeart/2008/layout/RadialCluster"/>
    <dgm:cxn modelId="{56E06C78-68F2-45EE-9772-C3C7333EED78}" srcId="{D8B89CF5-3738-4C7C-90F7-D591B6586B55}" destId="{89A6489A-C1BD-4166-AC3C-A21BEFC731E7}" srcOrd="1" destOrd="0" parTransId="{56D5A658-29D3-4B48-BA77-5CECCEAD2C9E}" sibTransId="{22E238E0-5653-42E7-90C5-EC70F60AB51C}"/>
    <dgm:cxn modelId="{3A6CEA8C-B1AD-450C-81B7-5464D7099F98}" type="presOf" srcId="{3D312316-2003-4AD9-9F23-8C1D39782457}" destId="{3D761E36-A215-4900-BF4D-C2407BFA5095}" srcOrd="0" destOrd="0" presId="urn:microsoft.com/office/officeart/2008/layout/RadialCluster"/>
    <dgm:cxn modelId="{059AA9B5-155F-4AC5-9CFD-170B7C0A7829}" type="presOf" srcId="{D8B89CF5-3738-4C7C-90F7-D591B6586B55}" destId="{1FAE8039-DC68-4211-9A06-1EBEA428DF34}" srcOrd="0" destOrd="0" presId="urn:microsoft.com/office/officeart/2008/layout/RadialCluster"/>
    <dgm:cxn modelId="{26CDDE05-164C-4A90-A749-BC76B85FD870}" type="presOf" srcId="{89A6489A-C1BD-4166-AC3C-A21BEFC731E7}" destId="{A20FE881-1EBB-4562-A270-574229C1DD80}" srcOrd="0" destOrd="0" presId="urn:microsoft.com/office/officeart/2008/layout/RadialCluster"/>
    <dgm:cxn modelId="{722266CA-1AA5-41A8-8AFE-641B86075351}" srcId="{3D312316-2003-4AD9-9F23-8C1D39782457}" destId="{D8B89CF5-3738-4C7C-90F7-D591B6586B55}" srcOrd="0" destOrd="0" parTransId="{61D2AB40-CDB0-4CC4-8335-72E633E1239F}" sibTransId="{C07463AA-4E9B-4F68-8D9B-1AB2192DF8D8}"/>
    <dgm:cxn modelId="{61CAF546-F79A-48E1-8287-50F37A194857}" srcId="{D8B89CF5-3738-4C7C-90F7-D591B6586B55}" destId="{28176463-0343-4F77-8034-B17DC5AEFB7A}" srcOrd="0" destOrd="0" parTransId="{C872FBF1-9823-4E73-BA6D-E9E86885EB84}" sibTransId="{65E2D670-CF82-449F-AF16-B849AA2E899D}"/>
    <dgm:cxn modelId="{504D84D0-41A5-4792-B8BE-7EB241238EB0}" srcId="{D8B89CF5-3738-4C7C-90F7-D591B6586B55}" destId="{163FA67A-79C2-427A-90F1-FF121C15B6B8}" srcOrd="2" destOrd="0" parTransId="{3B2561A3-FEAB-459E-B149-0E68D4FA72CB}" sibTransId="{7F83B727-034A-46AF-9B5B-C1B802887839}"/>
    <dgm:cxn modelId="{599EABB4-85FA-4AF2-A82A-17B6186C4E23}" type="presParOf" srcId="{3D761E36-A215-4900-BF4D-C2407BFA5095}" destId="{AB9029DB-91C7-423F-BE1B-F2BEBF59FB67}" srcOrd="0" destOrd="0" presId="urn:microsoft.com/office/officeart/2008/layout/RadialCluster"/>
    <dgm:cxn modelId="{3D51323D-CE73-46DD-9412-802618643D8F}" type="presParOf" srcId="{AB9029DB-91C7-423F-BE1B-F2BEBF59FB67}" destId="{1FAE8039-DC68-4211-9A06-1EBEA428DF34}" srcOrd="0" destOrd="0" presId="urn:microsoft.com/office/officeart/2008/layout/RadialCluster"/>
    <dgm:cxn modelId="{7B8C203F-7B16-4A16-9F39-05B5797CD951}" type="presParOf" srcId="{AB9029DB-91C7-423F-BE1B-F2BEBF59FB67}" destId="{4C48B9D0-4F47-4190-8A7C-0699BCCDFA29}" srcOrd="1" destOrd="0" presId="urn:microsoft.com/office/officeart/2008/layout/RadialCluster"/>
    <dgm:cxn modelId="{D5902F31-77AC-4F15-8BA9-24350302AE3A}" type="presParOf" srcId="{AB9029DB-91C7-423F-BE1B-F2BEBF59FB67}" destId="{569DCB07-633F-44CF-AA5D-96F0CA6C8418}" srcOrd="2" destOrd="0" presId="urn:microsoft.com/office/officeart/2008/layout/RadialCluster"/>
    <dgm:cxn modelId="{866C4660-3423-4B3E-B59A-28FCE8AADE9C}" type="presParOf" srcId="{AB9029DB-91C7-423F-BE1B-F2BEBF59FB67}" destId="{C8B1D907-E94A-481E-86F9-A7C9FDD47258}" srcOrd="3" destOrd="0" presId="urn:microsoft.com/office/officeart/2008/layout/RadialCluster"/>
    <dgm:cxn modelId="{7A33FB29-0482-47FE-9315-EF4F564E7015}" type="presParOf" srcId="{AB9029DB-91C7-423F-BE1B-F2BEBF59FB67}" destId="{A20FE881-1EBB-4562-A270-574229C1DD80}" srcOrd="4" destOrd="0" presId="urn:microsoft.com/office/officeart/2008/layout/RadialCluster"/>
    <dgm:cxn modelId="{76F24C87-1B00-4D23-BDAB-42284D1683CB}" type="presParOf" srcId="{AB9029DB-91C7-423F-BE1B-F2BEBF59FB67}" destId="{7BE67FC8-3D55-456C-8BA9-402E64B7C8F6}" srcOrd="5" destOrd="0" presId="urn:microsoft.com/office/officeart/2008/layout/RadialCluster"/>
    <dgm:cxn modelId="{D97CB035-2403-4DB4-B74A-ECD90E35FA22}" type="presParOf" srcId="{AB9029DB-91C7-423F-BE1B-F2BEBF59FB67}" destId="{62BCEDE3-CB10-47F0-A2E7-C9FEC5D2F0C9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E8039-DC68-4211-9A06-1EBEA428DF34}">
      <dsp:nvSpPr>
        <dsp:cNvPr id="0" name=""/>
        <dsp:cNvSpPr/>
      </dsp:nvSpPr>
      <dsp:spPr>
        <a:xfrm>
          <a:off x="3955466" y="3097754"/>
          <a:ext cx="1997544" cy="199754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/>
            <a:t>CIA</a:t>
          </a:r>
          <a:endParaRPr lang="id-ID" sz="3600" kern="1200" dirty="0"/>
        </a:p>
      </dsp:txBody>
      <dsp:txXfrm>
        <a:off x="4052978" y="3195266"/>
        <a:ext cx="1802520" cy="1802520"/>
      </dsp:txXfrm>
    </dsp:sp>
    <dsp:sp modelId="{4C48B9D0-4F47-4190-8A7C-0699BCCDFA29}">
      <dsp:nvSpPr>
        <dsp:cNvPr id="0" name=""/>
        <dsp:cNvSpPr/>
      </dsp:nvSpPr>
      <dsp:spPr>
        <a:xfrm rot="16200000">
          <a:off x="4253641" y="2397157"/>
          <a:ext cx="140119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01194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9DCB07-633F-44CF-AA5D-96F0CA6C8418}">
      <dsp:nvSpPr>
        <dsp:cNvPr id="0" name=""/>
        <dsp:cNvSpPr/>
      </dsp:nvSpPr>
      <dsp:spPr>
        <a:xfrm>
          <a:off x="3379570" y="358205"/>
          <a:ext cx="3149336" cy="1338354"/>
        </a:xfrm>
        <a:prstGeom prst="round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/>
            <a:t>Confidentiality</a:t>
          </a:r>
          <a:endParaRPr lang="id-ID" sz="2000" kern="1200" dirty="0"/>
        </a:p>
      </dsp:txBody>
      <dsp:txXfrm>
        <a:off x="3444903" y="423538"/>
        <a:ext cx="3018670" cy="1207688"/>
      </dsp:txXfrm>
    </dsp:sp>
    <dsp:sp modelId="{C8B1D907-E94A-481E-86F9-A7C9FDD47258}">
      <dsp:nvSpPr>
        <dsp:cNvPr id="0" name=""/>
        <dsp:cNvSpPr/>
      </dsp:nvSpPr>
      <dsp:spPr>
        <a:xfrm rot="1800000">
          <a:off x="5902849" y="4860373"/>
          <a:ext cx="74882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48822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0FE881-1EBB-4562-A270-574229C1DD80}">
      <dsp:nvSpPr>
        <dsp:cNvPr id="0" name=""/>
        <dsp:cNvSpPr/>
      </dsp:nvSpPr>
      <dsp:spPr>
        <a:xfrm>
          <a:off x="6601510" y="4961921"/>
          <a:ext cx="2021370" cy="1338354"/>
        </a:xfrm>
        <a:prstGeom prst="round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3600" kern="1200" dirty="0" smtClean="0"/>
            <a:t>Integrity</a:t>
          </a:r>
          <a:endParaRPr lang="id-ID" sz="3600" kern="1200" dirty="0"/>
        </a:p>
      </dsp:txBody>
      <dsp:txXfrm>
        <a:off x="6666843" y="5027254"/>
        <a:ext cx="1890704" cy="1207688"/>
      </dsp:txXfrm>
    </dsp:sp>
    <dsp:sp modelId="{7BE67FC8-3D55-456C-8BA9-402E64B7C8F6}">
      <dsp:nvSpPr>
        <dsp:cNvPr id="0" name=""/>
        <dsp:cNvSpPr/>
      </dsp:nvSpPr>
      <dsp:spPr>
        <a:xfrm rot="9000000">
          <a:off x="3171432" y="4883249"/>
          <a:ext cx="84032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40325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BCEDE3-CB10-47F0-A2E7-C9FEC5D2F0C9}">
      <dsp:nvSpPr>
        <dsp:cNvPr id="0" name=""/>
        <dsp:cNvSpPr/>
      </dsp:nvSpPr>
      <dsp:spPr>
        <a:xfrm>
          <a:off x="1364840" y="4961921"/>
          <a:ext cx="1862882" cy="1338354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800" kern="1200" dirty="0" smtClean="0"/>
            <a:t>Availability</a:t>
          </a:r>
          <a:endParaRPr lang="id-ID" sz="2800" kern="1200" dirty="0"/>
        </a:p>
      </dsp:txBody>
      <dsp:txXfrm>
        <a:off x="1430173" y="5027254"/>
        <a:ext cx="1732216" cy="1207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8C976-4135-436B-9670-DEBE7747F6A3}" type="datetimeFigureOut">
              <a:rPr lang="id-ID" smtClean="0"/>
              <a:t>31/03/2015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C7E62-5069-4761-B895-BBA72F8CA49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2178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dirty="0" smtClean="0"/>
              <a:t>Semakin banyaknya layanan dan perangkat yang terkoneksi dengan internet atau bahkan dibuka untuk pihak ketiga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C7E62-5069-4761-B895-BBA72F8CA496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19645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Inti dari keamanan informasi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C7E62-5069-4761-B895-BBA72F8CA496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13202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Contoh: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dirty="0" smtClean="0"/>
              <a:t>Malware : virus, trojan,</a:t>
            </a:r>
            <a:r>
              <a:rPr lang="id-ID" baseline="0" dirty="0" smtClean="0"/>
              <a:t> spyware (co: key logger)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C7E62-5069-4761-B895-BBA72F8CA496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50478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dirty="0" smtClean="0"/>
              <a:t>Shill bidding:</a:t>
            </a:r>
            <a:r>
              <a:rPr lang="id-ID" baseline="0" dirty="0" smtClean="0"/>
              <a:t> penjual atau rekannya (shill) melakukan penawaran pada barang yang mereka jual untuk mendorong harga tawar yang semakin tinggi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baseline="0" dirty="0" smtClean="0"/>
              <a:t>Bid Shielding: menawar dengan harga tinggi untuk mengecilkan hati pesaing. Ketika pesaing sedikit, rekan penawar melakukan penawaran dengan harga lebih rendah dan penawaran awal dengan harga tinggi dibatalkan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baseline="0" dirty="0" smtClean="0"/>
              <a:t>Bid siphoning: Penipu menggiring penawar untuk melakukan transaksi ditempat lain (tidak resmi)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baseline="0" dirty="0" smtClean="0"/>
              <a:t>Menurut U.S DoJ,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Identity theft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identity fraud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terms used to refer to all types of crime in which someone</a:t>
            </a:r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wrongfully obtains and uses another person’s personal data in some way that involves fraud or</a:t>
            </a:r>
            <a:r>
              <a:rPr lang="id-ID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deception, typically for economic gain</a:t>
            </a:r>
            <a:endParaRPr lang="id-ID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dirty="0" smtClean="0"/>
              <a:t>Phising: menipu user</a:t>
            </a:r>
            <a:r>
              <a:rPr lang="id-ID" baseline="0" dirty="0" smtClean="0"/>
              <a:t> untuk menginputkan data pribadi </a:t>
            </a:r>
            <a:r>
              <a:rPr lang="id-ID" baseline="0" dirty="0" smtClean="0">
                <a:sym typeface="Wingdings" panose="05000000000000000000" pitchFamily="2" charset="2"/>
              </a:rPr>
              <a:t> membuat tiruan facebook untuk mendapatkan username dan password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d-ID" baseline="0" dirty="0" smtClean="0">
                <a:sym typeface="Wingdings" panose="05000000000000000000" pitchFamily="2" charset="2"/>
              </a:rPr>
              <a:t>Cyber stalking: melakukan intimidasi didunia maya (co: mengirim email yang mengancam, posting negatif di wall, dll)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C7E62-5069-4761-B895-BBA72F8CA496}" type="slidenum">
              <a:rPr lang="id-ID" smtClean="0"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1483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C7E62-5069-4761-B895-BBA72F8CA496}" type="slidenum">
              <a:rPr lang="id-ID" smtClean="0"/>
              <a:t>14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5588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C7E62-5069-4761-B895-BBA72F8CA496}" type="slidenum">
              <a:rPr lang="id-ID" smtClean="0"/>
              <a:t>18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24249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943-FC91-4A3A-BD53-6AB4551054C8}" type="datetimeFigureOut">
              <a:rPr lang="id-ID" smtClean="0"/>
              <a:t>31/03/2015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CACBA-7912-43A8-AE49-B7809ED4ACD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425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943-FC91-4A3A-BD53-6AB4551054C8}" type="datetimeFigureOut">
              <a:rPr lang="id-ID" smtClean="0"/>
              <a:t>31/03/2015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CACBA-7912-43A8-AE49-B7809ED4ACD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56426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943-FC91-4A3A-BD53-6AB4551054C8}" type="datetimeFigureOut">
              <a:rPr lang="id-ID" smtClean="0"/>
              <a:t>31/03/2015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CACBA-7912-43A8-AE49-B7809ED4ACD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28240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943-FC91-4A3A-BD53-6AB4551054C8}" type="datetimeFigureOut">
              <a:rPr lang="id-ID" smtClean="0"/>
              <a:t>31/03/2015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CACBA-7912-43A8-AE49-B7809ED4ACD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93169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943-FC91-4A3A-BD53-6AB4551054C8}" type="datetimeFigureOut">
              <a:rPr lang="id-ID" smtClean="0"/>
              <a:t>31/03/2015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CACBA-7912-43A8-AE49-B7809ED4ACD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75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943-FC91-4A3A-BD53-6AB4551054C8}" type="datetimeFigureOut">
              <a:rPr lang="id-ID" smtClean="0"/>
              <a:t>31/03/2015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CACBA-7912-43A8-AE49-B7809ED4ACD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09105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943-FC91-4A3A-BD53-6AB4551054C8}" type="datetimeFigureOut">
              <a:rPr lang="id-ID" smtClean="0"/>
              <a:t>31/03/2015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CACBA-7912-43A8-AE49-B7809ED4ACD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71782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943-FC91-4A3A-BD53-6AB4551054C8}" type="datetimeFigureOut">
              <a:rPr lang="id-ID" smtClean="0"/>
              <a:t>31/03/2015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CACBA-7912-43A8-AE49-B7809ED4ACD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8897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943-FC91-4A3A-BD53-6AB4551054C8}" type="datetimeFigureOut">
              <a:rPr lang="id-ID" smtClean="0"/>
              <a:t>31/03/2015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CACBA-7912-43A8-AE49-B7809ED4ACD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5601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943-FC91-4A3A-BD53-6AB4551054C8}" type="datetimeFigureOut">
              <a:rPr lang="id-ID" smtClean="0"/>
              <a:t>31/03/2015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CACBA-7912-43A8-AE49-B7809ED4ACD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109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943-FC91-4A3A-BD53-6AB4551054C8}" type="datetimeFigureOut">
              <a:rPr lang="id-ID" smtClean="0"/>
              <a:t>31/03/2015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CACBA-7912-43A8-AE49-B7809ED4ACD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3175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B943-FC91-4A3A-BD53-6AB4551054C8}" type="datetimeFigureOut">
              <a:rPr lang="id-ID" smtClean="0"/>
              <a:t>31/03/2015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CACBA-7912-43A8-AE49-B7809ED4ACD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64845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FB943-FC91-4A3A-BD53-6AB4551054C8}" type="datetimeFigureOut">
              <a:rPr lang="id-ID" smtClean="0"/>
              <a:t>31/03/2015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CACBA-7912-43A8-AE49-B7809ED4ACD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14672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Information Security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Komputer dan Masyarakat</a:t>
            </a:r>
          </a:p>
          <a:p>
            <a:r>
              <a:rPr lang="id-ID" dirty="0" smtClean="0"/>
              <a:t>Oleh: Suhendro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1910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Tips Terhindar dari Tipu-tipu Investasi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Perhatikan sumber informasi</a:t>
            </a:r>
          </a:p>
          <a:p>
            <a:r>
              <a:rPr lang="id-ID" dirty="0" smtClean="0"/>
              <a:t>Verifikasi informasi atau klaim yang dibuat orang lain</a:t>
            </a:r>
          </a:p>
          <a:p>
            <a:r>
              <a:rPr lang="id-ID" dirty="0" smtClean="0"/>
              <a:t>Lakukan penelitian</a:t>
            </a:r>
          </a:p>
          <a:p>
            <a:r>
              <a:rPr lang="id-ID" dirty="0" smtClean="0"/>
              <a:t>Hati-hati terhadap taktik tekanan (memaksa untuk melakukan sesuatu)</a:t>
            </a:r>
          </a:p>
          <a:p>
            <a:r>
              <a:rPr lang="id-ID" dirty="0" smtClean="0"/>
              <a:t>Bersikap agak skeptis</a:t>
            </a:r>
          </a:p>
          <a:p>
            <a:r>
              <a:rPr lang="id-ID" dirty="0" smtClean="0"/>
              <a:t>Pertimbangkan semua alternatif dengan baik dan menyeluruh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5452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Tips Terhindar dari Pencurian Identitas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Jangan memberikan informasi pribadi jika tidak diperlukan</a:t>
            </a:r>
          </a:p>
          <a:p>
            <a:r>
              <a:rPr lang="id-ID" dirty="0" smtClean="0"/>
              <a:t>Hancurkan dokumen yang berisi informasi pribadi sebelum dibuang</a:t>
            </a:r>
          </a:p>
          <a:p>
            <a:r>
              <a:rPr lang="id-ID" dirty="0" smtClean="0"/>
              <a:t>Jika memiliki kartu kredit atau debit, cek catatan transaksi secara berkala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6900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Tips Aman Berinternet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Periksa setting browser</a:t>
            </a:r>
          </a:p>
          <a:p>
            <a:r>
              <a:rPr lang="id-ID" dirty="0" smtClean="0"/>
              <a:t>Jangan unduh plugin atau install program yang tidak jelas.</a:t>
            </a:r>
          </a:p>
          <a:p>
            <a:r>
              <a:rPr lang="id-ID" dirty="0" smtClean="0"/>
              <a:t>Bisa menggunakan beberapa akun email untuk berbagai kegiatan online</a:t>
            </a:r>
          </a:p>
          <a:p>
            <a:r>
              <a:rPr lang="id-ID" dirty="0" smtClean="0"/>
              <a:t>Jika ada indikasi penipuan atau pelecahan online, simpan sebagai bukti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6400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hackwhiz.com/wp-content/uploads/2014/08/d5127f18ca406840121e588f13cc5d85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693"/>
          <a:stretch/>
        </p:blipFill>
        <p:spPr bwMode="auto">
          <a:xfrm>
            <a:off x="0" y="0"/>
            <a:ext cx="12192000" cy="6885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FF">
              <a:alpha val="54902"/>
            </a:srgbClr>
          </a:solidFill>
        </p:spPr>
        <p:txBody>
          <a:bodyPr/>
          <a:lstStyle/>
          <a:p>
            <a:r>
              <a:rPr lang="id-ID" dirty="0" smtClean="0"/>
              <a:t>Encryption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1513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id-ID" sz="4400" b="1" dirty="0" smtClean="0"/>
              <a:t>Enskripsi</a:t>
            </a:r>
            <a:r>
              <a:rPr lang="id-ID" sz="4400" dirty="0" smtClean="0"/>
              <a:t> merupakan proses pengacakan suatu pesan atau informasi agar tidak mudah dibaca oleh pihak yang tidak berhak</a:t>
            </a:r>
            <a:endParaRPr lang="id-ID" sz="4400" dirty="0"/>
          </a:p>
        </p:txBody>
      </p:sp>
    </p:spTree>
    <p:extLst>
      <p:ext uri="{BB962C8B-B14F-4D97-AF65-F5344CB8AC3E}">
        <p14:creationId xmlns:p14="http://schemas.microsoft.com/office/powerpoint/2010/main" val="29971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 smtClean="0"/>
              <a:t>Caesar Cipher</a:t>
            </a:r>
          </a:p>
          <a:p>
            <a:pPr lvl="1"/>
            <a:r>
              <a:rPr lang="id-ID" dirty="0" smtClean="0"/>
              <a:t>Digunakan pada era caesar roma</a:t>
            </a:r>
          </a:p>
          <a:p>
            <a:pPr lvl="1"/>
            <a:r>
              <a:rPr lang="id-ID" dirty="0" smtClean="0"/>
              <a:t>Menggeser huruf beberapa posisi</a:t>
            </a:r>
          </a:p>
          <a:p>
            <a:r>
              <a:rPr lang="id-ID" dirty="0" smtClean="0"/>
              <a:t>Single key (symmetric) encryption</a:t>
            </a:r>
          </a:p>
          <a:p>
            <a:pPr lvl="1"/>
            <a:r>
              <a:rPr lang="id-ID" dirty="0" smtClean="0"/>
              <a:t>DES (Data Encryption Standard) </a:t>
            </a:r>
            <a:r>
              <a:rPr lang="id-ID" dirty="0" smtClean="0">
                <a:sym typeface="Wingdings" panose="05000000000000000000" pitchFamily="2" charset="2"/>
              </a:rPr>
              <a:t> dikembangkan oleh IBM pada 1970an</a:t>
            </a:r>
          </a:p>
          <a:p>
            <a:pPr lvl="1"/>
            <a:r>
              <a:rPr lang="id-ID" dirty="0" smtClean="0">
                <a:sym typeface="Wingdings" panose="05000000000000000000" pitchFamily="2" charset="2"/>
              </a:rPr>
              <a:t>3DES / triple DES</a:t>
            </a:r>
          </a:p>
          <a:p>
            <a:pPr lvl="1"/>
            <a:r>
              <a:rPr lang="id-ID" dirty="0" smtClean="0">
                <a:sym typeface="Wingdings" panose="05000000000000000000" pitchFamily="2" charset="2"/>
              </a:rPr>
              <a:t>AES (Advances Encryption Standard)</a:t>
            </a:r>
          </a:p>
          <a:p>
            <a:pPr lvl="1"/>
            <a:r>
              <a:rPr lang="id-ID" dirty="0" smtClean="0">
                <a:sym typeface="Wingdings" panose="05000000000000000000" pitchFamily="2" charset="2"/>
              </a:rPr>
              <a:t>Blowfish</a:t>
            </a:r>
          </a:p>
          <a:p>
            <a:pPr lvl="1"/>
            <a:r>
              <a:rPr lang="id-ID" dirty="0" smtClean="0">
                <a:sym typeface="Wingdings" panose="05000000000000000000" pitchFamily="2" charset="2"/>
              </a:rPr>
              <a:t>RC4</a:t>
            </a:r>
          </a:p>
          <a:p>
            <a:r>
              <a:rPr lang="id-ID" dirty="0" smtClean="0">
                <a:sym typeface="Wingdings" panose="05000000000000000000" pitchFamily="2" charset="2"/>
              </a:rPr>
              <a:t>Public Key (Asymmetric) encryption</a:t>
            </a:r>
          </a:p>
          <a:p>
            <a:pPr lvl="1"/>
            <a:r>
              <a:rPr lang="id-ID" dirty="0" smtClean="0">
                <a:sym typeface="Wingdings" panose="05000000000000000000" pitchFamily="2" charset="2"/>
              </a:rPr>
              <a:t>PGP (Pretty Good Privacy)</a:t>
            </a:r>
          </a:p>
          <a:p>
            <a:pPr lvl="1"/>
            <a:r>
              <a:rPr lang="id-ID" dirty="0" smtClean="0">
                <a:sym typeface="Wingdings" panose="05000000000000000000" pitchFamily="2" charset="2"/>
              </a:rPr>
              <a:t>RSA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9011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Digital Signature</a:t>
            </a:r>
          </a:p>
          <a:p>
            <a:pPr lvl="1"/>
            <a:r>
              <a:rPr lang="id-ID" dirty="0" smtClean="0"/>
              <a:t>Memastikan pengirim adalah orang yang sebenarnya</a:t>
            </a:r>
          </a:p>
          <a:p>
            <a:pPr lvl="1"/>
            <a:r>
              <a:rPr lang="id-ID" dirty="0" smtClean="0"/>
              <a:t>Menggunakan asymmetric encryption</a:t>
            </a:r>
          </a:p>
          <a:p>
            <a:r>
              <a:rPr lang="id-ID" dirty="0" smtClean="0"/>
              <a:t>Hashing</a:t>
            </a:r>
          </a:p>
          <a:p>
            <a:pPr lvl="1"/>
            <a:r>
              <a:rPr lang="id-ID" dirty="0" smtClean="0"/>
              <a:t>Memastikan isi tidak berubah</a:t>
            </a:r>
          </a:p>
          <a:p>
            <a:pPr lvl="1"/>
            <a:r>
              <a:rPr lang="id-ID" dirty="0" smtClean="0"/>
              <a:t>One way encryption</a:t>
            </a:r>
          </a:p>
          <a:p>
            <a:pPr lvl="1"/>
            <a:r>
              <a:rPr lang="id-ID" dirty="0" smtClean="0"/>
              <a:t>Fixed length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178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Security Policies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0009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id-ID" sz="4400" b="1" dirty="0" smtClean="0"/>
              <a:t>Aturan Keamanan (Security Policy) </a:t>
            </a:r>
            <a:r>
              <a:rPr lang="id-ID" sz="4400" dirty="0" smtClean="0"/>
              <a:t>merupakan dokumen yang berisi bagaimana organisasi berurusan dengan berbagai aspek keamanan. </a:t>
            </a:r>
          </a:p>
          <a:p>
            <a:pPr marL="0" indent="0" algn="ctr">
              <a:buNone/>
            </a:pPr>
            <a:endParaRPr lang="id-ID" sz="4400" dirty="0" smtClean="0"/>
          </a:p>
          <a:p>
            <a:pPr marL="0" indent="0" algn="ctr">
              <a:buNone/>
            </a:pPr>
            <a:r>
              <a:rPr lang="id-ID" sz="4400" dirty="0" smtClean="0"/>
              <a:t>Aturan keamanan bisa dibuat karena kebutuhan internal atau karena diwajibkan oleh hukum</a:t>
            </a:r>
            <a:endParaRPr lang="id-ID" sz="4400" dirty="0"/>
          </a:p>
        </p:txBody>
      </p:sp>
    </p:spTree>
    <p:extLst>
      <p:ext uri="{BB962C8B-B14F-4D97-AF65-F5344CB8AC3E}">
        <p14:creationId xmlns:p14="http://schemas.microsoft.com/office/powerpoint/2010/main" val="218402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Apa yang Mencakup Aturan Keamanan ?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Sikap atau perilaku</a:t>
            </a:r>
          </a:p>
          <a:p>
            <a:pPr lvl="1"/>
            <a:r>
              <a:rPr lang="id-ID" dirty="0" smtClean="0"/>
              <a:t>Bagaimana mengakses jaringan kantor </a:t>
            </a:r>
          </a:p>
          <a:p>
            <a:pPr lvl="1"/>
            <a:r>
              <a:rPr lang="id-ID" dirty="0" smtClean="0"/>
              <a:t>Bagaimana mengamankan identitas atau informasi login</a:t>
            </a:r>
          </a:p>
          <a:p>
            <a:r>
              <a:rPr lang="id-ID" dirty="0" smtClean="0"/>
              <a:t>Produk atau prosedur melakukan suatu aktivitas</a:t>
            </a:r>
          </a:p>
          <a:p>
            <a:pPr lvl="1"/>
            <a:r>
              <a:rPr lang="id-ID" dirty="0" smtClean="0"/>
              <a:t>Aturan dan kriteria membuat password baru</a:t>
            </a:r>
          </a:p>
          <a:p>
            <a:r>
              <a:rPr lang="id-ID" dirty="0" smtClean="0"/>
              <a:t>Menangani kejadian</a:t>
            </a:r>
          </a:p>
          <a:p>
            <a:pPr lvl="1"/>
            <a:r>
              <a:rPr lang="id-ID" dirty="0" smtClean="0"/>
              <a:t>Ketika terjadi penetrasi dan pencurian data</a:t>
            </a:r>
          </a:p>
          <a:p>
            <a:r>
              <a:rPr lang="id-ID" dirty="0" smtClean="0"/>
              <a:t>Hukuman terkait pelanggaran</a:t>
            </a:r>
          </a:p>
          <a:p>
            <a:pPr lvl="1"/>
            <a:r>
              <a:rPr lang="id-ID" dirty="0" smtClean="0"/>
              <a:t>Pelanggaran akses oleh karyawan</a:t>
            </a:r>
          </a:p>
        </p:txBody>
      </p:sp>
    </p:spTree>
    <p:extLst>
      <p:ext uri="{BB962C8B-B14F-4D97-AF65-F5344CB8AC3E}">
        <p14:creationId xmlns:p14="http://schemas.microsoft.com/office/powerpoint/2010/main" val="371212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Introduction to </a:t>
            </a:r>
            <a:br>
              <a:rPr lang="id-ID" dirty="0" smtClean="0"/>
            </a:br>
            <a:r>
              <a:rPr lang="id-ID" dirty="0" smtClean="0"/>
              <a:t>Computer Security</a:t>
            </a: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4608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Forensik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6146" name="Picture 2" descr="http://www.collectiblebadges.com/media/large_computer_forensics_agent_bad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633" y="142908"/>
            <a:ext cx="4845632" cy="6562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73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id-ID" sz="3600" b="1" dirty="0" smtClean="0"/>
              <a:t>Forensik Komputer (Computer Forensic) </a:t>
            </a:r>
            <a:r>
              <a:rPr lang="id-ID" sz="3600" dirty="0" smtClean="0"/>
              <a:t>merupakan pemeliharaan, identifikasi, ekstraksi, intepretasi, dan dokumentasi bukti komputer (computer evidence) termasuk aturan-aturan terkait barang bukti, proses hukum, integritas barang bukti, laporan faktual, dan menyediakan pendapat sesuai keahlian di persidangan atau pertemuan legal lainnya</a:t>
            </a:r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128898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Kenapa Forensik Komputer Penting ?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Untuk memperoleh kembali (recover), analisa, dan pemeliharaan komputer dan materi-materi terkait sehingga dapat disajikan sebagai barang bukti di pengadilan</a:t>
            </a:r>
          </a:p>
          <a:p>
            <a:r>
              <a:rPr lang="id-ID" dirty="0" smtClean="0"/>
              <a:t>Untuk mengidentifikasi barang bukti dalam waktu singkat, mengestimasi kemungkinan dampak dari aktivitas berbahaya yang dilakukan pada korban, dan melakukan penilaian terhadap niat (tujuan) dan identitas pelaku kejahatan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11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n.cbsimg.net/cnwk.1d/i/tr/NL_images/FigF_wireless0406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880" y="873464"/>
            <a:ext cx="8372304" cy="5779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1258" y="503853"/>
            <a:ext cx="369697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4400" dirty="0" smtClean="0">
                <a:latin typeface="+mj-lt"/>
                <a:ea typeface="+mj-ea"/>
                <a:cs typeface="+mj-cs"/>
              </a:rPr>
              <a:t>Interconnected</a:t>
            </a:r>
            <a:r>
              <a:rPr lang="id-ID" dirty="0"/>
              <a:t> </a:t>
            </a:r>
            <a:endParaRPr lang="id-ID" dirty="0" smtClean="0"/>
          </a:p>
          <a:p>
            <a:r>
              <a:rPr lang="id-ID" sz="4400" dirty="0" smtClean="0">
                <a:latin typeface="+mj-lt"/>
                <a:ea typeface="+mj-ea"/>
                <a:cs typeface="+mj-cs"/>
              </a:rPr>
              <a:t>Computer</a:t>
            </a:r>
            <a:endParaRPr lang="id-ID" sz="44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1032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07859148"/>
              </p:ext>
            </p:extLst>
          </p:nvPr>
        </p:nvGraphicFramePr>
        <p:xfrm>
          <a:off x="680278" y="202831"/>
          <a:ext cx="9987722" cy="6658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074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cdn.guru99.com/images/EthicalHacking/img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0693" y="4001294"/>
            <a:ext cx="4223657" cy="317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Types of Threat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Malware</a:t>
            </a:r>
          </a:p>
          <a:p>
            <a:pPr lvl="1"/>
            <a:r>
              <a:rPr lang="id-ID" dirty="0" smtClean="0"/>
              <a:t>Perangkat lunak yang dibuat untuk tujuan tidak baik / jahat</a:t>
            </a:r>
          </a:p>
          <a:p>
            <a:r>
              <a:rPr lang="id-ID" dirty="0" smtClean="0"/>
              <a:t>Security breach</a:t>
            </a:r>
          </a:p>
          <a:p>
            <a:pPr lvl="1"/>
            <a:r>
              <a:rPr lang="id-ID" dirty="0" smtClean="0"/>
              <a:t>Serangan yang bertujuan untuk mendapatkan hak akses</a:t>
            </a:r>
          </a:p>
          <a:p>
            <a:r>
              <a:rPr lang="id-ID" dirty="0" smtClean="0"/>
              <a:t>Denial of Service (DoS) attack</a:t>
            </a:r>
          </a:p>
          <a:p>
            <a:pPr lvl="1"/>
            <a:r>
              <a:rPr lang="id-ID" dirty="0" smtClean="0"/>
              <a:t>Aksi yang mencegah user untuk akses ke suatu sistem</a:t>
            </a:r>
          </a:p>
          <a:p>
            <a:r>
              <a:rPr lang="id-ID" dirty="0" smtClean="0"/>
              <a:t>Web attack</a:t>
            </a:r>
          </a:p>
          <a:p>
            <a:pPr lvl="1"/>
            <a:r>
              <a:rPr lang="id-ID" dirty="0" smtClean="0"/>
              <a:t>Semua serangan terhadap website atau online apps</a:t>
            </a:r>
          </a:p>
          <a:p>
            <a:r>
              <a:rPr lang="id-ID" dirty="0" smtClean="0"/>
              <a:t>Session hijacking</a:t>
            </a:r>
          </a:p>
          <a:p>
            <a:pPr lvl="1"/>
            <a:r>
              <a:rPr lang="id-ID" dirty="0" smtClean="0"/>
              <a:t>Serangan yang mencoba mengambil alih </a:t>
            </a:r>
            <a:r>
              <a:rPr lang="id-ID" i="1" dirty="0" smtClean="0"/>
              <a:t>web session</a:t>
            </a:r>
            <a:r>
              <a:rPr lang="id-ID" dirty="0" smtClean="0"/>
              <a:t> dari suatu koneksi</a:t>
            </a:r>
          </a:p>
          <a:p>
            <a:r>
              <a:rPr lang="id-ID" dirty="0" smtClean="0"/>
              <a:t>DNS Poisoning</a:t>
            </a:r>
          </a:p>
          <a:p>
            <a:pPr lvl="1"/>
            <a:r>
              <a:rPr lang="id-ID" dirty="0" smtClean="0"/>
              <a:t>Mengubah DNS table secara ilegal agar user diarahkan ke website tertentu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6100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Hacker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White hat hacker			</a:t>
            </a:r>
            <a:r>
              <a:rPr lang="id-ID" dirty="0" smtClean="0">
                <a:sym typeface="Wingdings" panose="05000000000000000000" pitchFamily="2" charset="2"/>
              </a:rPr>
              <a:t> orang baik</a:t>
            </a:r>
          </a:p>
          <a:p>
            <a:pPr lvl="1"/>
            <a:r>
              <a:rPr lang="id-ID" dirty="0" smtClean="0">
                <a:sym typeface="Wingdings" panose="05000000000000000000" pitchFamily="2" charset="2"/>
              </a:rPr>
              <a:t>Certified ethical hacker</a:t>
            </a:r>
            <a:endParaRPr lang="id-ID" dirty="0"/>
          </a:p>
          <a:p>
            <a:r>
              <a:rPr lang="id-ID" dirty="0"/>
              <a:t>Gray hat </a:t>
            </a:r>
            <a:r>
              <a:rPr lang="id-ID" dirty="0" smtClean="0"/>
              <a:t>hacker			</a:t>
            </a:r>
            <a:r>
              <a:rPr lang="id-ID" dirty="0" smtClean="0">
                <a:sym typeface="Wingdings" panose="05000000000000000000" pitchFamily="2" charset="2"/>
              </a:rPr>
              <a:t> kadang baik, kadang jahat</a:t>
            </a:r>
            <a:endParaRPr lang="id-ID" dirty="0" smtClean="0"/>
          </a:p>
          <a:p>
            <a:r>
              <a:rPr lang="id-ID" dirty="0" smtClean="0"/>
              <a:t>Black hat hacker (cracker)	</a:t>
            </a:r>
            <a:r>
              <a:rPr lang="id-ID" dirty="0" smtClean="0">
                <a:sym typeface="Wingdings" panose="05000000000000000000" pitchFamily="2" charset="2"/>
              </a:rPr>
              <a:t> orang jahat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2782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Sneaker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Sebuah profesi terkait keamanan sistem</a:t>
            </a:r>
          </a:p>
          <a:p>
            <a:r>
              <a:rPr lang="id-ID" dirty="0" smtClean="0"/>
              <a:t>Dibayar untuk mencari kelemahan suatu sistem</a:t>
            </a:r>
          </a:p>
          <a:p>
            <a:r>
              <a:rPr lang="id-ID" dirty="0" smtClean="0"/>
              <a:t>Harus memiliki kemampuan dan etika yang baik (white hat)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0263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onellp.com/blog/wp-content/uploads/2011/11/computer-fraud-abuse-ac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22"/>
          <a:stretch/>
        </p:blipFill>
        <p:spPr bwMode="auto">
          <a:xfrm>
            <a:off x="0" y="-42071"/>
            <a:ext cx="12192000" cy="6984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FF">
              <a:alpha val="54902"/>
            </a:srgbClr>
          </a:solidFill>
        </p:spPr>
        <p:txBody>
          <a:bodyPr/>
          <a:lstStyle/>
          <a:p>
            <a:r>
              <a:rPr lang="id-ID" dirty="0" smtClean="0"/>
              <a:t>Cyber Stalking, Fraud, dan Abuse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6221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Nigerian Fraud</a:t>
            </a:r>
          </a:p>
          <a:p>
            <a:pPr lvl="1"/>
            <a:r>
              <a:rPr lang="id-ID" dirty="0" smtClean="0"/>
              <a:t>Mirip dengan SMS mama minta pulsa</a:t>
            </a:r>
          </a:p>
          <a:p>
            <a:r>
              <a:rPr lang="id-ID" dirty="0" smtClean="0"/>
              <a:t>Penyebaran informasi yang menyesatkan sehingga orang terjebak</a:t>
            </a:r>
          </a:p>
          <a:p>
            <a:r>
              <a:rPr lang="id-ID" dirty="0" smtClean="0"/>
              <a:t>Auction Fraud</a:t>
            </a:r>
          </a:p>
          <a:p>
            <a:pPr lvl="1"/>
            <a:r>
              <a:rPr lang="id-ID" dirty="0" smtClean="0"/>
              <a:t>Shill bidding</a:t>
            </a:r>
            <a:endParaRPr lang="id-ID" dirty="0" smtClean="0">
              <a:sym typeface="Wingdings" panose="05000000000000000000" pitchFamily="2" charset="2"/>
            </a:endParaRPr>
          </a:p>
          <a:p>
            <a:pPr lvl="1"/>
            <a:r>
              <a:rPr lang="id-ID" dirty="0" smtClean="0">
                <a:sym typeface="Wingdings" panose="05000000000000000000" pitchFamily="2" charset="2"/>
              </a:rPr>
              <a:t>Bid Shielding</a:t>
            </a:r>
          </a:p>
          <a:p>
            <a:pPr lvl="1"/>
            <a:r>
              <a:rPr lang="id-ID" dirty="0" smtClean="0">
                <a:sym typeface="Wingdings" panose="05000000000000000000" pitchFamily="2" charset="2"/>
              </a:rPr>
              <a:t>Bid siphoning</a:t>
            </a:r>
          </a:p>
          <a:p>
            <a:r>
              <a:rPr lang="id-ID" dirty="0" smtClean="0">
                <a:sym typeface="Wingdings" panose="05000000000000000000" pitchFamily="2" charset="2"/>
              </a:rPr>
              <a:t>Identity Theft</a:t>
            </a:r>
          </a:p>
          <a:p>
            <a:pPr lvl="1"/>
            <a:r>
              <a:rPr lang="id-ID" dirty="0" smtClean="0">
                <a:sym typeface="Wingdings" panose="05000000000000000000" pitchFamily="2" charset="2"/>
              </a:rPr>
              <a:t>Phising</a:t>
            </a:r>
          </a:p>
          <a:p>
            <a:pPr lvl="1"/>
            <a:r>
              <a:rPr lang="id-ID" dirty="0" smtClean="0">
                <a:sym typeface="Wingdings" panose="05000000000000000000" pitchFamily="2" charset="2"/>
              </a:rPr>
              <a:t>Cyber stalking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5189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Blank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 Theme" id="{5195C305-1425-4B0C-96C2-CC395CD07AFC}" vid="{2353EE66-BECB-4D09-BB44-54C4AC516E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 Theme</Template>
  <TotalTime>684</TotalTime>
  <Words>731</Words>
  <Application>Microsoft Office PowerPoint</Application>
  <PresentationFormat>Widescreen</PresentationFormat>
  <Paragraphs>118</Paragraphs>
  <Slides>22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Blank Theme</vt:lpstr>
      <vt:lpstr>Information Security</vt:lpstr>
      <vt:lpstr>Introduction to  Computer Security</vt:lpstr>
      <vt:lpstr>PowerPoint Presentation</vt:lpstr>
      <vt:lpstr>PowerPoint Presentation</vt:lpstr>
      <vt:lpstr>Types of Threat</vt:lpstr>
      <vt:lpstr>Hacker</vt:lpstr>
      <vt:lpstr>Sneaker</vt:lpstr>
      <vt:lpstr>Cyber Stalking, Fraud, dan Abuse</vt:lpstr>
      <vt:lpstr>Contoh</vt:lpstr>
      <vt:lpstr>Tips Terhindar dari Tipu-tipu Investasi</vt:lpstr>
      <vt:lpstr>Tips Terhindar dari Pencurian Identitas</vt:lpstr>
      <vt:lpstr>Tips Aman Berinternet</vt:lpstr>
      <vt:lpstr>Encryption</vt:lpstr>
      <vt:lpstr>PowerPoint Presentation</vt:lpstr>
      <vt:lpstr>Contoh</vt:lpstr>
      <vt:lpstr>Contoh</vt:lpstr>
      <vt:lpstr>Security Policies</vt:lpstr>
      <vt:lpstr>PowerPoint Presentation</vt:lpstr>
      <vt:lpstr>Apa yang Mencakup Aturan Keamanan ?</vt:lpstr>
      <vt:lpstr>Forensik</vt:lpstr>
      <vt:lpstr>PowerPoint Presentation</vt:lpstr>
      <vt:lpstr>Kenapa Forensik Komputer Penting 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Security</dc:title>
  <dc:creator>Suhendro Karmin</dc:creator>
  <cp:lastModifiedBy>Suhendro Karmin</cp:lastModifiedBy>
  <cp:revision>29</cp:revision>
  <dcterms:created xsi:type="dcterms:W3CDTF">2015-03-30T02:11:24Z</dcterms:created>
  <dcterms:modified xsi:type="dcterms:W3CDTF">2015-03-31T03:35:02Z</dcterms:modified>
</cp:coreProperties>
</file>