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4" r:id="rId3"/>
    <p:sldId id="265" r:id="rId4"/>
    <p:sldId id="266" r:id="rId5"/>
    <p:sldId id="268" r:id="rId6"/>
    <p:sldId id="267" r:id="rId7"/>
    <p:sldId id="270" r:id="rId8"/>
    <p:sldId id="257" r:id="rId9"/>
    <p:sldId id="271" r:id="rId10"/>
    <p:sldId id="263" r:id="rId11"/>
    <p:sldId id="258" r:id="rId12"/>
    <p:sldId id="259" r:id="rId13"/>
    <p:sldId id="261" r:id="rId14"/>
    <p:sldId id="262" r:id="rId15"/>
    <p:sldId id="260" r:id="rId16"/>
    <p:sldId id="269" r:id="rId17"/>
    <p:sldId id="273" r:id="rId18"/>
    <p:sldId id="274" r:id="rId19"/>
    <p:sldId id="272" r:id="rId2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185" autoAdjust="0"/>
  </p:normalViewPr>
  <p:slideViewPr>
    <p:cSldViewPr snapToGrid="0">
      <p:cViewPr varScale="1">
        <p:scale>
          <a:sx n="61" d="100"/>
          <a:sy n="61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0A402-B35B-4C7D-B99F-36F24E782194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E311C-C839-46E7-BC1E-299609D6AB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08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nline_course" TargetMode="External"/><Relationship Id="rId7" Type="http://schemas.openxmlformats.org/officeDocument/2006/relationships/hyperlink" Target="http://en.wikipedia.org/wiki/Distance_educatio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Teaching_assistant" TargetMode="External"/><Relationship Id="rId5" Type="http://schemas.openxmlformats.org/officeDocument/2006/relationships/hyperlink" Target="http://en.wikipedia.org/wiki/Problem_set" TargetMode="External"/><Relationship Id="rId4" Type="http://schemas.openxmlformats.org/officeDocument/2006/relationships/hyperlink" Target="http://en.wikipedia.org/wiki/World_Wide_Web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cholarly_journa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/>
              <a:t>MOOC is </a:t>
            </a:r>
            <a:r>
              <a:rPr lang="en-US" dirty="0" smtClean="0"/>
              <a:t>an </a:t>
            </a:r>
            <a:r>
              <a:rPr lang="en-US" dirty="0" smtClean="0">
                <a:hlinkClick r:id="rId3" tooltip="Online course"/>
              </a:rPr>
              <a:t>online course</a:t>
            </a:r>
            <a:r>
              <a:rPr lang="en-US" dirty="0" smtClean="0"/>
              <a:t> aimed at unlimited participation and open access via the </a:t>
            </a:r>
            <a:r>
              <a:rPr lang="en-US" dirty="0" smtClean="0">
                <a:hlinkClick r:id="rId4" tooltip="World Wide Web"/>
              </a:rPr>
              <a:t>web</a:t>
            </a:r>
            <a:r>
              <a:rPr lang="en-US" dirty="0" smtClean="0"/>
              <a:t>. In addition to traditional course materials such as filmed lectures, readings, and </a:t>
            </a:r>
            <a:r>
              <a:rPr lang="en-US" dirty="0" smtClean="0">
                <a:hlinkClick r:id="rId5" tooltip="Problem set"/>
              </a:rPr>
              <a:t>problem sets</a:t>
            </a:r>
            <a:r>
              <a:rPr lang="en-US" dirty="0" smtClean="0"/>
              <a:t>, many MOOCs provide interactive user forums to support community interactions between students, professors, and </a:t>
            </a:r>
            <a:r>
              <a:rPr lang="en-US" dirty="0" smtClean="0">
                <a:hlinkClick r:id="rId6" tooltip="Teaching assistant"/>
              </a:rPr>
              <a:t>teaching assistants</a:t>
            </a:r>
            <a:r>
              <a:rPr lang="en-US" dirty="0" smtClean="0"/>
              <a:t> (TAs). MOOCs are a recent development in </a:t>
            </a:r>
            <a:r>
              <a:rPr lang="en-US" dirty="0" smtClean="0">
                <a:hlinkClick r:id="rId7" tooltip="Distance education"/>
              </a:rPr>
              <a:t>distance education</a:t>
            </a:r>
            <a:r>
              <a:rPr lang="en-US" dirty="0" smtClean="0"/>
              <a:t> which was first introduced in 2008 and emerged as a popular mode of learning in 2012</a:t>
            </a:r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Sumber: http://en.wikipedia.org/wiki/Massive_open_online_course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413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Cari MOOC yang pernah</a:t>
            </a:r>
            <a:r>
              <a:rPr lang="id-ID" baseline="0" dirty="0" smtClean="0"/>
              <a:t> Anda dengar atau gunakan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1528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Apa itu Open Access ?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606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Open access (OA) journals</a:t>
            </a:r>
            <a:r>
              <a:rPr lang="en-US" dirty="0" smtClean="0"/>
              <a:t> are </a:t>
            </a:r>
            <a:r>
              <a:rPr lang="en-US" dirty="0" smtClean="0">
                <a:hlinkClick r:id="rId3" tooltip="Scholarly journal"/>
              </a:rPr>
              <a:t>scholarly journals</a:t>
            </a:r>
            <a:r>
              <a:rPr lang="en-US" dirty="0" smtClean="0"/>
              <a:t> that are available online to the reader "without financial, legal, or technical barriers other than those inseparable from gaining access to the internet itself.“</a:t>
            </a:r>
            <a:r>
              <a:rPr lang="id-ID" dirty="0" smtClean="0"/>
              <a:t> (Sumber: http://en.wikipedia.org/wiki/Open_access_journal)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7000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Contoh Open Access Journal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2594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Sumber: http://www.eprints.org/openaccess/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0361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1316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7E311C-C839-46E7-BC1E-299609D6AB17}" type="slidenum">
              <a:rPr lang="id-ID" smtClean="0"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774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314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816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9494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249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5288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551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735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530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716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544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21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732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65758-9B8A-4092-9E85-F8A22496C868}" type="datetimeFigureOut">
              <a:rPr lang="id-ID" smtClean="0"/>
              <a:t>24/02/2015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68F0-70D3-4224-9300-3A737B7196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834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istl.org/10-summer/refereed2.jpg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jtra.com/" TargetMode="External"/><Relationship Id="rId2" Type="http://schemas.openxmlformats.org/officeDocument/2006/relationships/hyperlink" Target="http://www.istl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jbritish.com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eW3gMGqcZQ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L5rVH1KGBCY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kqYY_eX49oA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Internet Impact on Education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Komputer dan Masyarakat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342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Manfaat Open Access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Percepatan siklus penelitian semakin cepat</a:t>
            </a:r>
          </a:p>
          <a:p>
            <a:r>
              <a:rPr lang="id-ID" dirty="0" smtClean="0"/>
              <a:t>Meningkatnya keterlihatan, penggunaan, dan dampak dari hasil penelitian</a:t>
            </a:r>
          </a:p>
          <a:p>
            <a:r>
              <a:rPr lang="id-ID" dirty="0" smtClean="0"/>
              <a:t>Return on Investment bagi pemberi dana</a:t>
            </a:r>
          </a:p>
          <a:p>
            <a:r>
              <a:rPr lang="id-ID" dirty="0" smtClean="0"/>
              <a:t>Dapat digunakan untuk bahan ajar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927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Alur Publikasi Jurnal</a:t>
            </a:r>
            <a:endParaRPr lang="id-ID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d-ID" dirty="0" smtClean="0"/>
              <a:t>Sumber: </a:t>
            </a:r>
            <a:r>
              <a:rPr lang="id-ID" dirty="0" smtClean="0">
                <a:hlinkClick r:id="rId2"/>
              </a:rPr>
              <a:t>http://www.istl.org/10-summer/refereed2.jpg</a:t>
            </a:r>
            <a:endParaRPr lang="id-ID" dirty="0" smtClean="0"/>
          </a:p>
          <a:p>
            <a:endParaRPr lang="id-ID" dirty="0"/>
          </a:p>
          <a:p>
            <a:r>
              <a:rPr lang="id-ID" dirty="0" smtClean="0"/>
              <a:t>Setiap jurnal mungkin memiliki alur yang berbeda, namun secara umum dapat digambarkan seperti alur di samping</a:t>
            </a:r>
            <a:endParaRPr lang="id-ID" dirty="0"/>
          </a:p>
        </p:txBody>
      </p:sp>
      <p:pic>
        <p:nvPicPr>
          <p:cNvPr id="1028" name="Picture 4" descr="http://www.istl.org/10-summer/refereed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53048" y="0"/>
            <a:ext cx="2695904" cy="678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0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Beberapa sumber: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>
                <a:hlinkClick r:id="rId2"/>
              </a:rPr>
              <a:t>http://www.istl.org</a:t>
            </a:r>
            <a:r>
              <a:rPr lang="id-ID" dirty="0" smtClean="0"/>
              <a:t> </a:t>
            </a:r>
            <a:r>
              <a:rPr lang="id-ID" dirty="0" smtClean="0">
                <a:sym typeface="Wingdings" panose="05000000000000000000" pitchFamily="2" charset="2"/>
              </a:rPr>
              <a:t> </a:t>
            </a:r>
            <a:r>
              <a:rPr lang="en-US" i="1" dirty="0" smtClean="0"/>
              <a:t>Issues in Science and Technology Librarianship</a:t>
            </a:r>
            <a:r>
              <a:rPr lang="en-US" dirty="0" smtClean="0"/>
              <a:t> publishes substantive content of interest to science and technology librarians</a:t>
            </a:r>
            <a:endParaRPr lang="id-ID" dirty="0" smtClean="0"/>
          </a:p>
          <a:p>
            <a:r>
              <a:rPr lang="id-ID" dirty="0" smtClean="0">
                <a:hlinkClick r:id="rId3"/>
              </a:rPr>
              <a:t>http://www.ijtra.com</a:t>
            </a:r>
            <a:r>
              <a:rPr lang="id-ID" dirty="0" smtClean="0"/>
              <a:t> </a:t>
            </a:r>
            <a:r>
              <a:rPr lang="id-ID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 refereed international journal to be of interest and use to all those concerned with research in various fields of, or closely related to, Science, Technology &amp; Engineering disciplines.</a:t>
            </a:r>
            <a:endParaRPr lang="id-ID" dirty="0" smtClean="0"/>
          </a:p>
          <a:p>
            <a:r>
              <a:rPr lang="id-ID" dirty="0" smtClean="0">
                <a:hlinkClick r:id="rId4"/>
              </a:rPr>
              <a:t>http://www.ijbritish.com</a:t>
            </a:r>
            <a:r>
              <a:rPr lang="id-ID" dirty="0" smtClean="0"/>
              <a:t> </a:t>
            </a:r>
            <a:r>
              <a:rPr lang="id-ID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aims are to publish high-quality papers with a specific focus on learning within their specified focus that are accessible and of interest to educators, researchers and academicians</a:t>
            </a:r>
            <a:r>
              <a:rPr lang="id-ID" dirty="0" smtClean="0"/>
              <a:t> ... </a:t>
            </a:r>
            <a:r>
              <a:rPr lang="en-US" dirty="0" smtClean="0"/>
              <a:t>that communicates current research on computer engineering and information </a:t>
            </a:r>
            <a:r>
              <a:rPr lang="en-US" dirty="0" err="1" smtClean="0"/>
              <a:t>technolog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557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Beberapa sumber: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Academia.edu</a:t>
            </a:r>
            <a:endParaRPr lang="id-ID" dirty="0" smtClean="0">
              <a:sym typeface="Wingdings" panose="05000000000000000000" pitchFamily="2" charset="2"/>
            </a:endParaRPr>
          </a:p>
          <a:p>
            <a:r>
              <a:rPr lang="id-ID" dirty="0">
                <a:hlinkClick r:id="rId2"/>
              </a:rPr>
              <a:t>http://doaj.org</a:t>
            </a:r>
            <a:r>
              <a:rPr lang="id-ID" dirty="0" smtClean="0">
                <a:hlinkClick r:id="rId2"/>
              </a:rPr>
              <a:t>/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304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6000" dirty="0" smtClean="0">
                <a:solidFill>
                  <a:srgbClr val="C00000"/>
                </a:solidFill>
              </a:rPr>
              <a:t>Kata kunci </a:t>
            </a:r>
            <a:r>
              <a:rPr lang="id-ID" sz="6000" dirty="0" smtClean="0"/>
              <a:t>apa yang dapat Anda gunakan untuk mencari Open Access Journal ?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11469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6000" dirty="0" smtClean="0"/>
              <a:t>Tetap </a:t>
            </a:r>
            <a:r>
              <a:rPr lang="id-ID" sz="6000" b="1" dirty="0" smtClean="0"/>
              <a:t>berhati-hati</a:t>
            </a:r>
            <a:r>
              <a:rPr lang="id-ID" sz="6000" dirty="0" smtClean="0"/>
              <a:t> ketika menggunakan jurnal dari open access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31945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Buatlah tulisan ilmiah populer dengan tema (pilih salah satu):</a:t>
            </a:r>
          </a:p>
          <a:p>
            <a:r>
              <a:rPr lang="id-ID" dirty="0" smtClean="0"/>
              <a:t>Dampak internet pada individu</a:t>
            </a:r>
          </a:p>
          <a:p>
            <a:r>
              <a:rPr lang="id-ID" dirty="0"/>
              <a:t>Dampak internet </a:t>
            </a:r>
            <a:r>
              <a:rPr lang="id-ID" dirty="0" smtClean="0"/>
              <a:t>pada pemerintahan</a:t>
            </a:r>
            <a:endParaRPr lang="id-ID" dirty="0"/>
          </a:p>
          <a:p>
            <a:r>
              <a:rPr lang="id-ID" dirty="0"/>
              <a:t>Dampak internet </a:t>
            </a:r>
            <a:r>
              <a:rPr lang="id-ID" dirty="0" smtClean="0"/>
              <a:t>pada ekonomi</a:t>
            </a:r>
          </a:p>
          <a:p>
            <a:r>
              <a:rPr lang="id-ID" dirty="0" smtClean="0"/>
              <a:t>Dampak internet pada komunitas/masyarakat</a:t>
            </a:r>
          </a:p>
          <a:p>
            <a:endParaRPr lang="id-ID" dirty="0"/>
          </a:p>
          <a:p>
            <a:pPr marL="0" indent="0">
              <a:buNone/>
            </a:pPr>
            <a:r>
              <a:rPr lang="id-ID" dirty="0" smtClean="0"/>
              <a:t>Bobot: </a:t>
            </a:r>
            <a:r>
              <a:rPr lang="id-ID" dirty="0">
                <a:solidFill>
                  <a:srgbClr val="C00000"/>
                </a:solidFill>
              </a:rPr>
              <a:t>10 % dari nilai </a:t>
            </a:r>
            <a:r>
              <a:rPr lang="id-ID" dirty="0" smtClean="0">
                <a:solidFill>
                  <a:srgbClr val="C00000"/>
                </a:solidFill>
              </a:rPr>
              <a:t>akhir</a:t>
            </a:r>
            <a:endParaRPr lang="id-ID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Pengerjaan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Alur</a:t>
            </a:r>
          </a:p>
          <a:p>
            <a:pPr lvl="1"/>
            <a:r>
              <a:rPr lang="id-ID" dirty="0" smtClean="0"/>
              <a:t>Penjelasan umum dampak internet terhadap ... (sesuai </a:t>
            </a:r>
            <a:r>
              <a:rPr lang="id-ID" dirty="0" smtClean="0"/>
              <a:t>tema pilihan)</a:t>
            </a:r>
            <a:endParaRPr lang="id-ID" dirty="0" smtClean="0"/>
          </a:p>
          <a:p>
            <a:pPr lvl="1"/>
            <a:r>
              <a:rPr lang="id-ID" dirty="0" smtClean="0"/>
              <a:t>Pilih studi kasus yang relevan dengan tema (terutama yang terjadi di Indonesia) </a:t>
            </a:r>
          </a:p>
          <a:p>
            <a:pPr lvl="1"/>
            <a:r>
              <a:rPr lang="id-ID" dirty="0"/>
              <a:t>Setiap mahasiswa harus memilih </a:t>
            </a:r>
            <a:r>
              <a:rPr lang="id-ID" dirty="0">
                <a:solidFill>
                  <a:srgbClr val="FF0000"/>
                </a:solidFill>
              </a:rPr>
              <a:t>studi kasus yang berbeda</a:t>
            </a:r>
            <a:r>
              <a:rPr lang="id-ID" dirty="0" smtClean="0">
                <a:solidFill>
                  <a:srgbClr val="FF0000"/>
                </a:solidFill>
              </a:rPr>
              <a:t>!</a:t>
            </a:r>
            <a:r>
              <a:rPr lang="id-ID" dirty="0" smtClean="0"/>
              <a:t>; jika temanya sama</a:t>
            </a:r>
            <a:endParaRPr lang="id-ID" dirty="0" smtClean="0"/>
          </a:p>
          <a:p>
            <a:pPr lvl="1"/>
            <a:r>
              <a:rPr lang="id-ID" dirty="0" smtClean="0"/>
              <a:t>Item pembahasan (minimal):</a:t>
            </a:r>
          </a:p>
          <a:p>
            <a:pPr lvl="2"/>
            <a:r>
              <a:rPr lang="id-ID" dirty="0" smtClean="0"/>
              <a:t>Judul</a:t>
            </a:r>
          </a:p>
          <a:p>
            <a:pPr lvl="2"/>
            <a:r>
              <a:rPr lang="id-ID" dirty="0" smtClean="0"/>
              <a:t>Ringkasan dari kasus yang Anda pilih</a:t>
            </a:r>
          </a:p>
          <a:p>
            <a:pPr lvl="2"/>
            <a:r>
              <a:rPr lang="id-ID" dirty="0" smtClean="0"/>
              <a:t>Analisa Anda</a:t>
            </a:r>
          </a:p>
          <a:p>
            <a:pPr lvl="2"/>
            <a:r>
              <a:rPr lang="id-ID" dirty="0" smtClean="0"/>
              <a:t>Jika Anda berada pada situasi yang sama, apa yang akan Anda lakukan secara berbeda agar hasilnya lebih baik</a:t>
            </a:r>
          </a:p>
          <a:p>
            <a:pPr lvl="2"/>
            <a:r>
              <a:rPr lang="id-ID" dirty="0" smtClean="0"/>
              <a:t>Dll</a:t>
            </a:r>
          </a:p>
        </p:txBody>
      </p:sp>
    </p:spTree>
    <p:extLst>
      <p:ext uri="{BB962C8B-B14F-4D97-AF65-F5344CB8AC3E}">
        <p14:creationId xmlns:p14="http://schemas.microsoft.com/office/powerpoint/2010/main" val="16455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8800" dirty="0" smtClean="0"/>
              <a:t>Dateline</a:t>
            </a:r>
            <a:endParaRPr lang="id-ID" sz="3600" dirty="0"/>
          </a:p>
          <a:p>
            <a:pPr marL="0" indent="0" algn="ctr">
              <a:buNone/>
            </a:pPr>
            <a:r>
              <a:rPr lang="id-ID" sz="8800" dirty="0" smtClean="0">
                <a:solidFill>
                  <a:srgbClr val="C00000"/>
                </a:solidFill>
              </a:rPr>
              <a:t>3 </a:t>
            </a:r>
            <a:r>
              <a:rPr lang="id-ID" sz="8800" dirty="0">
                <a:solidFill>
                  <a:srgbClr val="C00000"/>
                </a:solidFill>
              </a:rPr>
              <a:t>Maret 2015</a:t>
            </a:r>
          </a:p>
        </p:txBody>
      </p:sp>
    </p:spTree>
    <p:extLst>
      <p:ext uri="{BB962C8B-B14F-4D97-AF65-F5344CB8AC3E}">
        <p14:creationId xmlns:p14="http://schemas.microsoft.com/office/powerpoint/2010/main" val="236292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Kriteria Penilaian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Partisipasi (10%)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Tulisan (60</a:t>
            </a:r>
            <a:r>
              <a:rPr lang="id-ID" dirty="0"/>
              <a:t>%)</a:t>
            </a:r>
          </a:p>
          <a:p>
            <a:pPr lvl="1"/>
            <a:r>
              <a:rPr lang="id-ID" dirty="0" smtClean="0"/>
              <a:t>Pemilihan dan penggunaan referensi</a:t>
            </a:r>
          </a:p>
          <a:p>
            <a:pPr lvl="1"/>
            <a:r>
              <a:rPr lang="id-ID" dirty="0" smtClean="0"/>
              <a:t>Karya ditulis dengan baik (co: tidak plagiat)</a:t>
            </a:r>
          </a:p>
          <a:p>
            <a:pPr lvl="1"/>
            <a:r>
              <a:rPr lang="id-ID" dirty="0" smtClean="0"/>
              <a:t>Penuturan tulisan dengan baik sehingga ide penulis tersampaikan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Presentasi (30%)</a:t>
            </a:r>
          </a:p>
          <a:p>
            <a:pPr lvl="1"/>
            <a:r>
              <a:rPr lang="id-ID" dirty="0" smtClean="0"/>
              <a:t>Isi </a:t>
            </a:r>
            <a:r>
              <a:rPr lang="id-ID" dirty="0"/>
              <a:t>presentasi </a:t>
            </a:r>
            <a:r>
              <a:rPr lang="id-ID" dirty="0" smtClean="0"/>
              <a:t>(15%)</a:t>
            </a:r>
            <a:endParaRPr lang="id-ID" dirty="0"/>
          </a:p>
          <a:p>
            <a:pPr lvl="2"/>
            <a:r>
              <a:rPr lang="id-ID" dirty="0"/>
              <a:t>Ringkas dan memanfaatkan berbagai media (100 poin)</a:t>
            </a:r>
          </a:p>
          <a:p>
            <a:pPr lvl="2"/>
            <a:r>
              <a:rPr lang="id-ID" dirty="0"/>
              <a:t>Copy paste dari tulisan (0 poin)</a:t>
            </a:r>
          </a:p>
          <a:p>
            <a:pPr lvl="1"/>
            <a:r>
              <a:rPr lang="id-ID" dirty="0"/>
              <a:t>Cara penyampaian materi </a:t>
            </a:r>
            <a:r>
              <a:rPr lang="id-ID" dirty="0" smtClean="0"/>
              <a:t>(15%)</a:t>
            </a:r>
            <a:endParaRPr lang="id-ID" dirty="0"/>
          </a:p>
          <a:p>
            <a:pPr lvl="2"/>
            <a:r>
              <a:rPr lang="id-ID" dirty="0"/>
              <a:t>Penyampaian secara baik tanpa menggunakan kertas </a:t>
            </a:r>
            <a:r>
              <a:rPr lang="id-ID" dirty="0" smtClean="0"/>
              <a:t>catatan (100 </a:t>
            </a:r>
            <a:r>
              <a:rPr lang="id-ID" dirty="0"/>
              <a:t>poin)</a:t>
            </a:r>
          </a:p>
          <a:p>
            <a:pPr lvl="2"/>
            <a:r>
              <a:rPr lang="id-ID" dirty="0"/>
              <a:t>Menggunakan kertas catatan (30 poin)</a:t>
            </a:r>
          </a:p>
          <a:p>
            <a:pPr lvl="2"/>
            <a:r>
              <a:rPr lang="id-ID" dirty="0"/>
              <a:t>Tidak presentasi (0 poin)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782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MOOC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Massive </a:t>
            </a:r>
            <a:r>
              <a:rPr lang="id-ID" dirty="0"/>
              <a:t>Online </a:t>
            </a:r>
            <a:r>
              <a:rPr lang="id-ID" dirty="0" smtClean="0"/>
              <a:t>Open Course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034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itu MOOC ?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Merupakan perkuliahan online yang bertujuan agar </a:t>
            </a:r>
            <a:r>
              <a:rPr lang="id-ID" dirty="0" smtClean="0">
                <a:solidFill>
                  <a:srgbClr val="C00000"/>
                </a:solidFill>
              </a:rPr>
              <a:t>perkuliahan terbuka dan dapat diikuti oleh sebanyak mungkin peserta </a:t>
            </a:r>
            <a:r>
              <a:rPr lang="id-ID" dirty="0" smtClean="0"/>
              <a:t>melalui media </a:t>
            </a:r>
            <a:r>
              <a:rPr lang="id-ID" dirty="0" smtClean="0">
                <a:solidFill>
                  <a:srgbClr val="C00000"/>
                </a:solidFill>
              </a:rPr>
              <a:t>web</a:t>
            </a:r>
            <a:r>
              <a:rPr lang="id-ID" dirty="0" smtClean="0"/>
              <a:t>. Selain menyediakan materi perkuliahan standar, seperti: rekaman perkuliahan, buku teks, dan set permasalahan; juga ada forum diskusi.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06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W3gMGqcZQ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Daftar MOOC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edX</a:t>
            </a:r>
          </a:p>
          <a:p>
            <a:r>
              <a:rPr lang="id-ID" dirty="0" smtClean="0"/>
              <a:t>Coursera</a:t>
            </a:r>
          </a:p>
          <a:p>
            <a:r>
              <a:rPr lang="id-ID" dirty="0" smtClean="0"/>
              <a:t>Khan Academy</a:t>
            </a:r>
          </a:p>
          <a:p>
            <a:r>
              <a:rPr lang="id-ID" dirty="0" smtClean="0"/>
              <a:t>Udemy</a:t>
            </a:r>
          </a:p>
          <a:p>
            <a:r>
              <a:rPr lang="id-ID" dirty="0" smtClean="0"/>
              <a:t>HarukaEdu </a:t>
            </a:r>
            <a:r>
              <a:rPr lang="id-ID" dirty="0" smtClean="0">
                <a:sym typeface="Wingdings" panose="05000000000000000000" pitchFamily="2" charset="2"/>
              </a:rPr>
              <a:t> Indonesia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iVersity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dll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9104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Open Access Journal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78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L5rVH1KGBC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itu Open Access Journal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Jurnal ilmiah yang tersedia secara </a:t>
            </a:r>
            <a:r>
              <a:rPr lang="id-ID" dirty="0" smtClean="0">
                <a:solidFill>
                  <a:srgbClr val="C00000"/>
                </a:solidFill>
              </a:rPr>
              <a:t>online</a:t>
            </a:r>
            <a:r>
              <a:rPr lang="id-ID" dirty="0" smtClean="0"/>
              <a:t> untuk para pembaca atau peneliti </a:t>
            </a:r>
            <a:r>
              <a:rPr lang="id-ID" dirty="0" smtClean="0">
                <a:solidFill>
                  <a:srgbClr val="C00000"/>
                </a:solidFill>
              </a:rPr>
              <a:t>tanpa halangan finansial, legal, dan teknis </a:t>
            </a:r>
            <a:r>
              <a:rPr lang="id-ID" dirty="0" smtClean="0"/>
              <a:t>selain penggunaan akses internet itu sendiri.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9495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qYY_eX49o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8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Theme" id="{5195C305-1425-4B0C-96C2-CC395CD07AFC}" vid="{2353EE66-BECB-4D09-BB44-54C4AC516E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Theme</Template>
  <TotalTime>456</TotalTime>
  <Words>649</Words>
  <Application>Microsoft Office PowerPoint</Application>
  <PresentationFormat>Widescreen</PresentationFormat>
  <Paragraphs>86</Paragraphs>
  <Slides>19</Slides>
  <Notes>8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Blank Theme</vt:lpstr>
      <vt:lpstr>Internet Impact on Education</vt:lpstr>
      <vt:lpstr>MOOC</vt:lpstr>
      <vt:lpstr>Apa itu MOOC ?</vt:lpstr>
      <vt:lpstr>PowerPoint Presentation</vt:lpstr>
      <vt:lpstr>Daftar MOOC</vt:lpstr>
      <vt:lpstr>Open Access Journal</vt:lpstr>
      <vt:lpstr>PowerPoint Presentation</vt:lpstr>
      <vt:lpstr>Apa itu Open Access Journal</vt:lpstr>
      <vt:lpstr>PowerPoint Presentation</vt:lpstr>
      <vt:lpstr>Manfaat Open Access</vt:lpstr>
      <vt:lpstr>Alur Publikasi Jurnal</vt:lpstr>
      <vt:lpstr>Beberapa sumber:</vt:lpstr>
      <vt:lpstr>Beberapa sumber:</vt:lpstr>
      <vt:lpstr>PowerPoint Presentation</vt:lpstr>
      <vt:lpstr>PowerPoint Presentation</vt:lpstr>
      <vt:lpstr>Tugas</vt:lpstr>
      <vt:lpstr>Kriteria Pengerjaan</vt:lpstr>
      <vt:lpstr>PowerPoint Presentation</vt:lpstr>
      <vt:lpstr>Kriteria Penilaian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Resources</dc:title>
  <dc:creator>Suhendro Karmin</dc:creator>
  <cp:lastModifiedBy>Suhendro Karmin</cp:lastModifiedBy>
  <cp:revision>50</cp:revision>
  <dcterms:created xsi:type="dcterms:W3CDTF">2015-02-22T20:35:12Z</dcterms:created>
  <dcterms:modified xsi:type="dcterms:W3CDTF">2015-02-24T03:13:50Z</dcterms:modified>
</cp:coreProperties>
</file>