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6367" autoAdjust="0"/>
  </p:normalViewPr>
  <p:slideViewPr>
    <p:cSldViewPr snapToGrid="0">
      <p:cViewPr varScale="1">
        <p:scale>
          <a:sx n="54" d="100"/>
          <a:sy n="54" d="100"/>
        </p:scale>
        <p:origin x="5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74C04-4830-4CE6-AD7C-37571C52F94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BC484715-D709-49C9-A522-72EDE5F69815}">
      <dgm:prSet phldrT="[Text]"/>
      <dgm:spPr/>
      <dgm:t>
        <a:bodyPr/>
        <a:lstStyle/>
        <a:p>
          <a:r>
            <a:rPr lang="id-ID" dirty="0" smtClean="0"/>
            <a:t>Keahlian TIK</a:t>
          </a:r>
          <a:endParaRPr lang="id-ID" dirty="0"/>
        </a:p>
      </dgm:t>
    </dgm:pt>
    <dgm:pt modelId="{FDF60062-E6C2-4FC5-A464-AA2B295530C3}" type="parTrans" cxnId="{18732D3C-6E9C-45F0-B8E2-24FE4A5D78B0}">
      <dgm:prSet/>
      <dgm:spPr/>
      <dgm:t>
        <a:bodyPr/>
        <a:lstStyle/>
        <a:p>
          <a:endParaRPr lang="id-ID"/>
        </a:p>
      </dgm:t>
    </dgm:pt>
    <dgm:pt modelId="{B16D6BFE-D7B9-44F1-AA2C-1406728DE23F}" type="sibTrans" cxnId="{18732D3C-6E9C-45F0-B8E2-24FE4A5D78B0}">
      <dgm:prSet/>
      <dgm:spPr/>
      <dgm:t>
        <a:bodyPr/>
        <a:lstStyle/>
        <a:p>
          <a:endParaRPr lang="id-ID"/>
        </a:p>
      </dgm:t>
    </dgm:pt>
    <dgm:pt modelId="{BB86EA3E-D2EE-4A02-BE1E-2461F351B8F6}">
      <dgm:prSet phldrT="[Text]"/>
      <dgm:spPr/>
      <dgm:t>
        <a:bodyPr/>
        <a:lstStyle/>
        <a:p>
          <a:r>
            <a:rPr lang="id-ID" smtClean="0"/>
            <a:t>Akses TIK</a:t>
          </a:r>
          <a:endParaRPr lang="id-ID" dirty="0"/>
        </a:p>
      </dgm:t>
    </dgm:pt>
    <dgm:pt modelId="{83CD9DBF-C81F-4CE2-A181-0ACE58FB70E7}" type="parTrans" cxnId="{06A026D6-E0D9-4126-AC0D-55D7E5B51F5D}">
      <dgm:prSet/>
      <dgm:spPr/>
      <dgm:t>
        <a:bodyPr/>
        <a:lstStyle/>
        <a:p>
          <a:endParaRPr lang="id-ID"/>
        </a:p>
      </dgm:t>
    </dgm:pt>
    <dgm:pt modelId="{72525D4F-21D4-4EEF-B45B-9C66D97E644F}" type="sibTrans" cxnId="{06A026D6-E0D9-4126-AC0D-55D7E5B51F5D}">
      <dgm:prSet/>
      <dgm:spPr/>
      <dgm:t>
        <a:bodyPr/>
        <a:lstStyle/>
        <a:p>
          <a:endParaRPr lang="id-ID"/>
        </a:p>
      </dgm:t>
    </dgm:pt>
    <dgm:pt modelId="{BDB3B9DD-052A-434F-8878-98C714FFE8F9}" type="pres">
      <dgm:prSet presAssocID="{5D174C04-4830-4CE6-AD7C-37571C52F94C}" presName="cycle" presStyleCnt="0">
        <dgm:presLayoutVars>
          <dgm:dir/>
          <dgm:resizeHandles val="exact"/>
        </dgm:presLayoutVars>
      </dgm:prSet>
      <dgm:spPr/>
    </dgm:pt>
    <dgm:pt modelId="{991118F1-5A29-48E3-BEFB-CA771388D809}" type="pres">
      <dgm:prSet presAssocID="{BC484715-D709-49C9-A522-72EDE5F69815}" presName="dummy" presStyleCnt="0"/>
      <dgm:spPr/>
    </dgm:pt>
    <dgm:pt modelId="{719451F8-837D-41AE-94A7-EBB620603F08}" type="pres">
      <dgm:prSet presAssocID="{BC484715-D709-49C9-A522-72EDE5F69815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3334C66-1B20-4ACF-95F5-EFA3FD6DB3F8}" type="pres">
      <dgm:prSet presAssocID="{B16D6BFE-D7B9-44F1-AA2C-1406728DE23F}" presName="sibTrans" presStyleLbl="node1" presStyleIdx="0" presStyleCnt="2"/>
      <dgm:spPr/>
    </dgm:pt>
    <dgm:pt modelId="{6ECA72F8-92AA-4003-B8EF-1A9283258793}" type="pres">
      <dgm:prSet presAssocID="{BB86EA3E-D2EE-4A02-BE1E-2461F351B8F6}" presName="dummy" presStyleCnt="0"/>
      <dgm:spPr/>
    </dgm:pt>
    <dgm:pt modelId="{96CC3C21-6A7E-4DD5-9CF6-CB91F1240DBB}" type="pres">
      <dgm:prSet presAssocID="{BB86EA3E-D2EE-4A02-BE1E-2461F351B8F6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5051A5F-2856-4471-B43D-33E5135D2015}" type="pres">
      <dgm:prSet presAssocID="{72525D4F-21D4-4EEF-B45B-9C66D97E644F}" presName="sibTrans" presStyleLbl="node1" presStyleIdx="1" presStyleCnt="2"/>
      <dgm:spPr/>
    </dgm:pt>
  </dgm:ptLst>
  <dgm:cxnLst>
    <dgm:cxn modelId="{18732D3C-6E9C-45F0-B8E2-24FE4A5D78B0}" srcId="{5D174C04-4830-4CE6-AD7C-37571C52F94C}" destId="{BC484715-D709-49C9-A522-72EDE5F69815}" srcOrd="0" destOrd="0" parTransId="{FDF60062-E6C2-4FC5-A464-AA2B295530C3}" sibTransId="{B16D6BFE-D7B9-44F1-AA2C-1406728DE23F}"/>
    <dgm:cxn modelId="{A92920E4-48DD-4D80-8546-62C039BFDB87}" type="presOf" srcId="{B16D6BFE-D7B9-44F1-AA2C-1406728DE23F}" destId="{23334C66-1B20-4ACF-95F5-EFA3FD6DB3F8}" srcOrd="0" destOrd="0" presId="urn:microsoft.com/office/officeart/2005/8/layout/cycle1"/>
    <dgm:cxn modelId="{870417A4-E9B8-46D4-9891-70917236CE16}" type="presOf" srcId="{72525D4F-21D4-4EEF-B45B-9C66D97E644F}" destId="{35051A5F-2856-4471-B43D-33E5135D2015}" srcOrd="0" destOrd="0" presId="urn:microsoft.com/office/officeart/2005/8/layout/cycle1"/>
    <dgm:cxn modelId="{F0ED487B-CD73-4438-9EC3-F9272465DCEE}" type="presOf" srcId="{5D174C04-4830-4CE6-AD7C-37571C52F94C}" destId="{BDB3B9DD-052A-434F-8878-98C714FFE8F9}" srcOrd="0" destOrd="0" presId="urn:microsoft.com/office/officeart/2005/8/layout/cycle1"/>
    <dgm:cxn modelId="{06A026D6-E0D9-4126-AC0D-55D7E5B51F5D}" srcId="{5D174C04-4830-4CE6-AD7C-37571C52F94C}" destId="{BB86EA3E-D2EE-4A02-BE1E-2461F351B8F6}" srcOrd="1" destOrd="0" parTransId="{83CD9DBF-C81F-4CE2-A181-0ACE58FB70E7}" sibTransId="{72525D4F-21D4-4EEF-B45B-9C66D97E644F}"/>
    <dgm:cxn modelId="{EA094A10-F768-42AD-A8EF-7B26866FF6BF}" type="presOf" srcId="{BC484715-D709-49C9-A522-72EDE5F69815}" destId="{719451F8-837D-41AE-94A7-EBB620603F08}" srcOrd="0" destOrd="0" presId="urn:microsoft.com/office/officeart/2005/8/layout/cycle1"/>
    <dgm:cxn modelId="{0B486E07-D45B-4541-B457-8591789DED8F}" type="presOf" srcId="{BB86EA3E-D2EE-4A02-BE1E-2461F351B8F6}" destId="{96CC3C21-6A7E-4DD5-9CF6-CB91F1240DBB}" srcOrd="0" destOrd="0" presId="urn:microsoft.com/office/officeart/2005/8/layout/cycle1"/>
    <dgm:cxn modelId="{EF1FCDC7-839B-4985-85D0-28C6864EFE3A}" type="presParOf" srcId="{BDB3B9DD-052A-434F-8878-98C714FFE8F9}" destId="{991118F1-5A29-48E3-BEFB-CA771388D809}" srcOrd="0" destOrd="0" presId="urn:microsoft.com/office/officeart/2005/8/layout/cycle1"/>
    <dgm:cxn modelId="{5CF04A0E-D8E8-4259-9BD2-602FBC72C4AC}" type="presParOf" srcId="{BDB3B9DD-052A-434F-8878-98C714FFE8F9}" destId="{719451F8-837D-41AE-94A7-EBB620603F08}" srcOrd="1" destOrd="0" presId="urn:microsoft.com/office/officeart/2005/8/layout/cycle1"/>
    <dgm:cxn modelId="{0603CB79-BCC3-40B3-8660-9EF8A3E479E7}" type="presParOf" srcId="{BDB3B9DD-052A-434F-8878-98C714FFE8F9}" destId="{23334C66-1B20-4ACF-95F5-EFA3FD6DB3F8}" srcOrd="2" destOrd="0" presId="urn:microsoft.com/office/officeart/2005/8/layout/cycle1"/>
    <dgm:cxn modelId="{3D37F7E4-B060-4F79-A6AA-A7E51CDEE8FA}" type="presParOf" srcId="{BDB3B9DD-052A-434F-8878-98C714FFE8F9}" destId="{6ECA72F8-92AA-4003-B8EF-1A9283258793}" srcOrd="3" destOrd="0" presId="urn:microsoft.com/office/officeart/2005/8/layout/cycle1"/>
    <dgm:cxn modelId="{0B15502B-9F61-4B5C-BA20-5AF2CF445D0A}" type="presParOf" srcId="{BDB3B9DD-052A-434F-8878-98C714FFE8F9}" destId="{96CC3C21-6A7E-4DD5-9CF6-CB91F1240DBB}" srcOrd="4" destOrd="0" presId="urn:microsoft.com/office/officeart/2005/8/layout/cycle1"/>
    <dgm:cxn modelId="{C0E0E541-4922-47CC-BA04-A9E0B087CBF2}" type="presParOf" srcId="{BDB3B9DD-052A-434F-8878-98C714FFE8F9}" destId="{35051A5F-2856-4471-B43D-33E5135D2015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451F8-837D-41AE-94A7-EBB620603F08}">
      <dsp:nvSpPr>
        <dsp:cNvPr id="0" name=""/>
        <dsp:cNvSpPr/>
      </dsp:nvSpPr>
      <dsp:spPr>
        <a:xfrm>
          <a:off x="4901106" y="1391708"/>
          <a:ext cx="2635250" cy="2635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5600" kern="1200" dirty="0" smtClean="0"/>
            <a:t>Keahlian TIK</a:t>
          </a:r>
          <a:endParaRPr lang="id-ID" sz="5600" kern="1200" dirty="0"/>
        </a:p>
      </dsp:txBody>
      <dsp:txXfrm>
        <a:off x="4901106" y="1391708"/>
        <a:ext cx="2635250" cy="2635250"/>
      </dsp:txXfrm>
    </dsp:sp>
    <dsp:sp modelId="{23334C66-1B20-4ACF-95F5-EFA3FD6DB3F8}">
      <dsp:nvSpPr>
        <dsp:cNvPr id="0" name=""/>
        <dsp:cNvSpPr/>
      </dsp:nvSpPr>
      <dsp:spPr>
        <a:xfrm>
          <a:off x="1352571" y="-2094"/>
          <a:ext cx="5422856" cy="5422856"/>
        </a:xfrm>
        <a:prstGeom prst="circularArrow">
          <a:avLst>
            <a:gd name="adj1" fmla="val 9476"/>
            <a:gd name="adj2" fmla="val 684342"/>
            <a:gd name="adj3" fmla="val 7853763"/>
            <a:gd name="adj4" fmla="val 2261895"/>
            <a:gd name="adj5" fmla="val 110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C3C21-6A7E-4DD5-9CF6-CB91F1240DBB}">
      <dsp:nvSpPr>
        <dsp:cNvPr id="0" name=""/>
        <dsp:cNvSpPr/>
      </dsp:nvSpPr>
      <dsp:spPr>
        <a:xfrm>
          <a:off x="591643" y="1391708"/>
          <a:ext cx="2635250" cy="2635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5600" kern="1200" smtClean="0"/>
            <a:t>Akses TIK</a:t>
          </a:r>
          <a:endParaRPr lang="id-ID" sz="5600" kern="1200" dirty="0"/>
        </a:p>
      </dsp:txBody>
      <dsp:txXfrm>
        <a:off x="591643" y="1391708"/>
        <a:ext cx="2635250" cy="2635250"/>
      </dsp:txXfrm>
    </dsp:sp>
    <dsp:sp modelId="{35051A5F-2856-4471-B43D-33E5135D2015}">
      <dsp:nvSpPr>
        <dsp:cNvPr id="0" name=""/>
        <dsp:cNvSpPr/>
      </dsp:nvSpPr>
      <dsp:spPr>
        <a:xfrm>
          <a:off x="1352571" y="-2094"/>
          <a:ext cx="5422856" cy="5422856"/>
        </a:xfrm>
        <a:prstGeom prst="circularArrow">
          <a:avLst>
            <a:gd name="adj1" fmla="val 9476"/>
            <a:gd name="adj2" fmla="val 684342"/>
            <a:gd name="adj3" fmla="val 18653763"/>
            <a:gd name="adj4" fmla="val 13061895"/>
            <a:gd name="adj5" fmla="val 110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7D67D-2DC5-4EDF-8345-E209808EBEB1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477AF-CFA9-4436-B0AA-830CBC6E68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347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formation_and_communication_technology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term </a:t>
            </a:r>
            <a:r>
              <a:rPr lang="en-US" i="1" dirty="0" smtClean="0"/>
              <a:t>Digital divide</a:t>
            </a:r>
            <a:r>
              <a:rPr lang="en-US" dirty="0" smtClean="0"/>
              <a:t> describes a gap between those who have ready access to </a:t>
            </a:r>
            <a:r>
              <a:rPr lang="en-US" dirty="0" smtClean="0">
                <a:hlinkClick r:id="rId3" tooltip="Information and communication technology"/>
              </a:rPr>
              <a:t>information and communication technology</a:t>
            </a:r>
            <a:r>
              <a:rPr lang="en-US" dirty="0" smtClean="0"/>
              <a:t> and the skills to make use of those technology and those who do not have the access or skills to use those same technologies within a geographic area, society or community. It is an economic and social inequality between groups of persons</a:t>
            </a:r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Sumber: http://en.wikipedia.org/wiki/Digital_divide#cite_note-NTIA95-1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477AF-CFA9-4436-B0AA-830CBC6E6801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1710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Bisa jadi lingkarang setan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477AF-CFA9-4436-B0AA-830CBC6E6801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6627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Sumber: http://www.mdpi.com/1999-5903/6/4/673/htm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477AF-CFA9-4436-B0AA-830CBC6E6801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2488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Sumber: http://en.wikipedia.org/wiki/Digital_divide#Global_solutions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477AF-CFA9-4436-B0AA-830CBC6E6801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7183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477AF-CFA9-4436-B0AA-830CBC6E6801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5890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Namun menurut</a:t>
            </a:r>
            <a:r>
              <a:rPr lang="id-ID" baseline="0" dirty="0" smtClean="0"/>
              <a:t> WSJ.com, Google Fiber belum bisa mengatasi digital divide, karena hanya keluarga dengan ekonomi tertentu yang dapat berlangganan Google Fiber.</a:t>
            </a:r>
          </a:p>
          <a:p>
            <a:r>
              <a:rPr lang="id-ID" baseline="0" smtClean="0"/>
              <a:t>Sumber: http://www.wsj.com/articles/google-fails-to-close-kansas-citys-digital-divide-1412276753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477AF-CFA9-4436-B0AA-830CBC6E6801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5755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510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637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2543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794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348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660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990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581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822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304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040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417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923A5-3CE8-4B1D-A2C9-EAE00E2314CC}" type="datetimeFigureOut">
              <a:rPr lang="id-ID" smtClean="0"/>
              <a:t>17/02/2015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5582-F3AD-4431-8FD8-91EDA303F3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617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m96tYpEk1A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dVVif1UrcB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Digital Divide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Mata Kuliah: Komputer dan Masyarakat</a:t>
            </a:r>
          </a:p>
          <a:p>
            <a:r>
              <a:rPr lang="id-ID" dirty="0" smtClean="0"/>
              <a:t>Prodi: Sistem Informasi UPJ</a:t>
            </a:r>
          </a:p>
          <a:p>
            <a:r>
              <a:rPr lang="id-ID" dirty="0" smtClean="0"/>
              <a:t>Suhendro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93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sih </a:t>
            </a:r>
            <a:r>
              <a:rPr lang="id-ID" i="1" dirty="0" smtClean="0"/>
              <a:t>Digital Divide</a:t>
            </a:r>
            <a:r>
              <a:rPr lang="id-ID" dirty="0" smtClean="0"/>
              <a:t> 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id-ID" sz="3600" dirty="0" smtClean="0"/>
              <a:t>Jurang yang memisahkan antar kelompok yang </a:t>
            </a:r>
            <a:r>
              <a:rPr lang="id-ID" sz="3600" dirty="0" smtClean="0">
                <a:solidFill>
                  <a:srgbClr val="FF0000"/>
                </a:solidFill>
              </a:rPr>
              <a:t>memiliki akses dan keahlian TIK</a:t>
            </a:r>
            <a:r>
              <a:rPr lang="id-ID" sz="3600" dirty="0" smtClean="0"/>
              <a:t> dibandingkan dengan kelompok lain yang tidak pada suatu area, masyarakat atau komunitas.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8254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570762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528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Dampak </a:t>
            </a:r>
            <a:r>
              <a:rPr lang="id-ID" i="1" dirty="0" smtClean="0"/>
              <a:t>Digital Divide</a:t>
            </a:r>
            <a:endParaRPr lang="id-ID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Wanita di negera berkembang memiliki partisipasi yang rendah, dibandingkan dengan pria, dibidang teknologi. Namun ketika para wanita tersebut mulai menggunakan teknologi, manfaatnya dirasakan oleh pribadi, keluarga, dan masyarakat.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en-US" b="1" dirty="0"/>
              <a:t>The Gender Digital Divide in Developing </a:t>
            </a:r>
            <a:r>
              <a:rPr lang="en-US" b="1" dirty="0" smtClean="0"/>
              <a:t>Countries</a:t>
            </a:r>
            <a:r>
              <a:rPr lang="id-ID" b="1" dirty="0" smtClean="0"/>
              <a:t> </a:t>
            </a:r>
          </a:p>
          <a:p>
            <a:pPr marL="0" indent="0">
              <a:buNone/>
            </a:pPr>
            <a:r>
              <a:rPr lang="id-ID" dirty="0" smtClean="0"/>
              <a:t>oleh </a:t>
            </a:r>
            <a:r>
              <a:rPr lang="en-US" dirty="0"/>
              <a:t>Amy Antonio </a:t>
            </a:r>
            <a:r>
              <a:rPr lang="id-ID" dirty="0" smtClean="0"/>
              <a:t>&amp;</a:t>
            </a:r>
            <a:r>
              <a:rPr lang="en-US" dirty="0" smtClean="0"/>
              <a:t> </a:t>
            </a:r>
            <a:r>
              <a:rPr lang="en-US" dirty="0"/>
              <a:t>David </a:t>
            </a:r>
            <a:r>
              <a:rPr lang="en-US" dirty="0" err="1" smtClean="0"/>
              <a:t>Tuffley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4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Usaha untuk Mengurangi Digital Divide (1)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Solusi secara global:</a:t>
            </a:r>
          </a:p>
          <a:p>
            <a:r>
              <a:rPr lang="id-ID" dirty="0" smtClean="0"/>
              <a:t>Pemerataan ekonomi </a:t>
            </a:r>
            <a:r>
              <a:rPr lang="id-ID" dirty="0" smtClean="0">
                <a:sym typeface="Wingdings" panose="05000000000000000000" pitchFamily="2" charset="2"/>
              </a:rPr>
              <a:t> akses untuk infrastruktur TIK, minimal yang paling dasar seperti telepon</a:t>
            </a:r>
          </a:p>
          <a:p>
            <a:r>
              <a:rPr lang="id-ID" i="1" dirty="0" smtClean="0">
                <a:sym typeface="Wingdings" panose="05000000000000000000" pitchFamily="2" charset="2"/>
              </a:rPr>
              <a:t>Social mobility</a:t>
            </a:r>
            <a:r>
              <a:rPr lang="id-ID" dirty="0" smtClean="0">
                <a:sym typeface="Wingdings" panose="05000000000000000000" pitchFamily="2" charset="2"/>
              </a:rPr>
              <a:t>  pemerataan kesempatan untuk mendapatkan keahlian TIK untuk semua lapisan masyarakat.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Demokrasi  pemerataan akses TIK untuk semua lapisan masyarakat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Pertumbuhan ekonomi  pemanfaatan TIK untuk peningkatan ekonomi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228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Usaha untuk Mengurangi Digital </a:t>
            </a:r>
            <a:r>
              <a:rPr lang="id-ID" dirty="0" smtClean="0"/>
              <a:t>Divide (2)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59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i.wsj.net/public/resources/images/BN-EV269_GOOGFI_M_20141002144420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693085"/>
            <a:ext cx="12192000" cy="812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5718" y="537883"/>
            <a:ext cx="4927952" cy="1015663"/>
          </a:xfrm>
          <a:prstGeom prst="rect">
            <a:avLst/>
          </a:prstGeom>
          <a:solidFill>
            <a:schemeClr val="bg1">
              <a:lumMod val="95000"/>
              <a:alpha val="62000"/>
            </a:schemeClr>
          </a:solidFill>
        </p:spPr>
        <p:txBody>
          <a:bodyPr wrap="none" rtlCol="0">
            <a:spAutoFit/>
          </a:bodyPr>
          <a:lstStyle/>
          <a:p>
            <a:r>
              <a:rPr lang="id-ID" sz="6000" b="1" dirty="0" smtClean="0">
                <a:solidFill>
                  <a:sysClr val="windowText" lastClr="000000"/>
                </a:solidFill>
              </a:rPr>
              <a:t>Google </a:t>
            </a:r>
            <a:r>
              <a:rPr lang="id-ID" sz="6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Fiber</a:t>
            </a:r>
            <a:endParaRPr lang="id-ID" sz="6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5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96tYpEk1A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57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dVVif1UrcB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0061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Theme" id="{5195C305-1425-4B0C-96C2-CC395CD07AFC}" vid="{2353EE66-BECB-4D09-BB44-54C4AC516E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Theme</Template>
  <TotalTime>61</TotalTime>
  <Words>282</Words>
  <Application>Microsoft Office PowerPoint</Application>
  <PresentationFormat>Widescreen</PresentationFormat>
  <Paragraphs>35</Paragraphs>
  <Slides>9</Slides>
  <Notes>6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Blank Theme</vt:lpstr>
      <vt:lpstr>Digital Divide</vt:lpstr>
      <vt:lpstr>Apa sih Digital Divide ?</vt:lpstr>
      <vt:lpstr>PowerPoint Presentation</vt:lpstr>
      <vt:lpstr>Dampak Digital Divide</vt:lpstr>
      <vt:lpstr>Usaha untuk Mengurangi Digital Divide (1)</vt:lpstr>
      <vt:lpstr>Usaha untuk Mengurangi Digital Divide (2)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Divide</dc:title>
  <dc:creator>Suhendro Karmin</dc:creator>
  <cp:lastModifiedBy>Suhendro Karmin</cp:lastModifiedBy>
  <cp:revision>13</cp:revision>
  <dcterms:created xsi:type="dcterms:W3CDTF">2015-02-17T02:02:42Z</dcterms:created>
  <dcterms:modified xsi:type="dcterms:W3CDTF">2015-02-17T03:04:19Z</dcterms:modified>
</cp:coreProperties>
</file>