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6"/>
  </p:notesMasterIdLst>
  <p:sldIdLst>
    <p:sldId id="256" r:id="rId2"/>
    <p:sldId id="297" r:id="rId3"/>
    <p:sldId id="298" r:id="rId4"/>
    <p:sldId id="301" r:id="rId5"/>
    <p:sldId id="302" r:id="rId6"/>
    <p:sldId id="303" r:id="rId7"/>
    <p:sldId id="304" r:id="rId8"/>
    <p:sldId id="305" r:id="rId9"/>
    <p:sldId id="330"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 id="319" r:id="rId24"/>
    <p:sldId id="320" r:id="rId25"/>
    <p:sldId id="321" r:id="rId26"/>
    <p:sldId id="322" r:id="rId27"/>
    <p:sldId id="323" r:id="rId28"/>
    <p:sldId id="324" r:id="rId29"/>
    <p:sldId id="325" r:id="rId30"/>
    <p:sldId id="326" r:id="rId31"/>
    <p:sldId id="327" r:id="rId32"/>
    <p:sldId id="328" r:id="rId33"/>
    <p:sldId id="329" r:id="rId34"/>
    <p:sldId id="296" r:id="rId35"/>
  </p:sldIdLst>
  <p:sldSz cx="9144000" cy="6858000" type="screen4x3"/>
  <p:notesSz cx="6858000" cy="9144000"/>
  <p:defaultTextStyle>
    <a:defPPr>
      <a:defRPr lang="id-ID"/>
    </a:defPPr>
    <a:lvl1pPr marL="0" algn="l" defTabSz="914107" rtl="0" eaLnBrk="1" latinLnBrk="0" hangingPunct="1">
      <a:defRPr sz="1800" kern="1200">
        <a:solidFill>
          <a:schemeClr val="tx1"/>
        </a:solidFill>
        <a:latin typeface="+mn-lt"/>
        <a:ea typeface="+mn-ea"/>
        <a:cs typeface="+mn-cs"/>
      </a:defRPr>
    </a:lvl1pPr>
    <a:lvl2pPr marL="457054" algn="l" defTabSz="914107" rtl="0" eaLnBrk="1" latinLnBrk="0" hangingPunct="1">
      <a:defRPr sz="1800" kern="1200">
        <a:solidFill>
          <a:schemeClr val="tx1"/>
        </a:solidFill>
        <a:latin typeface="+mn-lt"/>
        <a:ea typeface="+mn-ea"/>
        <a:cs typeface="+mn-cs"/>
      </a:defRPr>
    </a:lvl2pPr>
    <a:lvl3pPr marL="914107" algn="l" defTabSz="914107" rtl="0" eaLnBrk="1" latinLnBrk="0" hangingPunct="1">
      <a:defRPr sz="1800" kern="1200">
        <a:solidFill>
          <a:schemeClr val="tx1"/>
        </a:solidFill>
        <a:latin typeface="+mn-lt"/>
        <a:ea typeface="+mn-ea"/>
        <a:cs typeface="+mn-cs"/>
      </a:defRPr>
    </a:lvl3pPr>
    <a:lvl4pPr marL="1371161" algn="l" defTabSz="914107" rtl="0" eaLnBrk="1" latinLnBrk="0" hangingPunct="1">
      <a:defRPr sz="1800" kern="1200">
        <a:solidFill>
          <a:schemeClr val="tx1"/>
        </a:solidFill>
        <a:latin typeface="+mn-lt"/>
        <a:ea typeface="+mn-ea"/>
        <a:cs typeface="+mn-cs"/>
      </a:defRPr>
    </a:lvl4pPr>
    <a:lvl5pPr marL="1828215" algn="l" defTabSz="914107" rtl="0" eaLnBrk="1" latinLnBrk="0" hangingPunct="1">
      <a:defRPr sz="1800" kern="1200">
        <a:solidFill>
          <a:schemeClr val="tx1"/>
        </a:solidFill>
        <a:latin typeface="+mn-lt"/>
        <a:ea typeface="+mn-ea"/>
        <a:cs typeface="+mn-cs"/>
      </a:defRPr>
    </a:lvl5pPr>
    <a:lvl6pPr marL="2285268" algn="l" defTabSz="914107" rtl="0" eaLnBrk="1" latinLnBrk="0" hangingPunct="1">
      <a:defRPr sz="1800" kern="1200">
        <a:solidFill>
          <a:schemeClr val="tx1"/>
        </a:solidFill>
        <a:latin typeface="+mn-lt"/>
        <a:ea typeface="+mn-ea"/>
        <a:cs typeface="+mn-cs"/>
      </a:defRPr>
    </a:lvl6pPr>
    <a:lvl7pPr marL="2742322" algn="l" defTabSz="914107" rtl="0" eaLnBrk="1" latinLnBrk="0" hangingPunct="1">
      <a:defRPr sz="1800" kern="1200">
        <a:solidFill>
          <a:schemeClr val="tx1"/>
        </a:solidFill>
        <a:latin typeface="+mn-lt"/>
        <a:ea typeface="+mn-ea"/>
        <a:cs typeface="+mn-cs"/>
      </a:defRPr>
    </a:lvl7pPr>
    <a:lvl8pPr marL="3199376" algn="l" defTabSz="914107" rtl="0" eaLnBrk="1" latinLnBrk="0" hangingPunct="1">
      <a:defRPr sz="1800" kern="1200">
        <a:solidFill>
          <a:schemeClr val="tx1"/>
        </a:solidFill>
        <a:latin typeface="+mn-lt"/>
        <a:ea typeface="+mn-ea"/>
        <a:cs typeface="+mn-cs"/>
      </a:defRPr>
    </a:lvl8pPr>
    <a:lvl9pPr marL="3656430" algn="l" defTabSz="91410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3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89946" autoAdjust="0"/>
  </p:normalViewPr>
  <p:slideViewPr>
    <p:cSldViewPr>
      <p:cViewPr varScale="1">
        <p:scale>
          <a:sx n="67" d="100"/>
          <a:sy n="67" d="100"/>
        </p:scale>
        <p:origin x="78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212972-45E0-4A02-9098-D0EBB0199C4B}" type="datetimeFigureOut">
              <a:rPr lang="id-ID" smtClean="0"/>
              <a:t>27/03/2017</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19FB5-3E22-4347-9D47-E764C09E46CC}" type="slidenum">
              <a:rPr lang="id-ID" smtClean="0"/>
              <a:t>‹#›</a:t>
            </a:fld>
            <a:endParaRPr lang="id-ID"/>
          </a:p>
        </p:txBody>
      </p:sp>
    </p:spTree>
    <p:extLst>
      <p:ext uri="{BB962C8B-B14F-4D97-AF65-F5344CB8AC3E}">
        <p14:creationId xmlns:p14="http://schemas.microsoft.com/office/powerpoint/2010/main" val="2308625026"/>
      </p:ext>
    </p:extLst>
  </p:cSld>
  <p:clrMap bg1="lt1" tx1="dk1" bg2="lt2" tx2="dk2" accent1="accent1" accent2="accent2" accent3="accent3" accent4="accent4" accent5="accent5" accent6="accent6" hlink="hlink" folHlink="folHlink"/>
  <p:notesStyle>
    <a:lvl1pPr marL="0" algn="l" defTabSz="914107" rtl="0" eaLnBrk="1" latinLnBrk="0" hangingPunct="1">
      <a:defRPr sz="1200" kern="1200">
        <a:solidFill>
          <a:schemeClr val="tx1"/>
        </a:solidFill>
        <a:latin typeface="+mn-lt"/>
        <a:ea typeface="+mn-ea"/>
        <a:cs typeface="+mn-cs"/>
      </a:defRPr>
    </a:lvl1pPr>
    <a:lvl2pPr marL="457054" algn="l" defTabSz="914107" rtl="0" eaLnBrk="1" latinLnBrk="0" hangingPunct="1">
      <a:defRPr sz="1200" kern="1200">
        <a:solidFill>
          <a:schemeClr val="tx1"/>
        </a:solidFill>
        <a:latin typeface="+mn-lt"/>
        <a:ea typeface="+mn-ea"/>
        <a:cs typeface="+mn-cs"/>
      </a:defRPr>
    </a:lvl2pPr>
    <a:lvl3pPr marL="914107" algn="l" defTabSz="914107" rtl="0" eaLnBrk="1" latinLnBrk="0" hangingPunct="1">
      <a:defRPr sz="1200" kern="1200">
        <a:solidFill>
          <a:schemeClr val="tx1"/>
        </a:solidFill>
        <a:latin typeface="+mn-lt"/>
        <a:ea typeface="+mn-ea"/>
        <a:cs typeface="+mn-cs"/>
      </a:defRPr>
    </a:lvl3pPr>
    <a:lvl4pPr marL="1371161" algn="l" defTabSz="914107" rtl="0" eaLnBrk="1" latinLnBrk="0" hangingPunct="1">
      <a:defRPr sz="1200" kern="1200">
        <a:solidFill>
          <a:schemeClr val="tx1"/>
        </a:solidFill>
        <a:latin typeface="+mn-lt"/>
        <a:ea typeface="+mn-ea"/>
        <a:cs typeface="+mn-cs"/>
      </a:defRPr>
    </a:lvl4pPr>
    <a:lvl5pPr marL="1828215" algn="l" defTabSz="914107" rtl="0" eaLnBrk="1" latinLnBrk="0" hangingPunct="1">
      <a:defRPr sz="1200" kern="1200">
        <a:solidFill>
          <a:schemeClr val="tx1"/>
        </a:solidFill>
        <a:latin typeface="+mn-lt"/>
        <a:ea typeface="+mn-ea"/>
        <a:cs typeface="+mn-cs"/>
      </a:defRPr>
    </a:lvl5pPr>
    <a:lvl6pPr marL="2285268" algn="l" defTabSz="914107" rtl="0" eaLnBrk="1" latinLnBrk="0" hangingPunct="1">
      <a:defRPr sz="1200" kern="1200">
        <a:solidFill>
          <a:schemeClr val="tx1"/>
        </a:solidFill>
        <a:latin typeface="+mn-lt"/>
        <a:ea typeface="+mn-ea"/>
        <a:cs typeface="+mn-cs"/>
      </a:defRPr>
    </a:lvl6pPr>
    <a:lvl7pPr marL="2742322" algn="l" defTabSz="914107" rtl="0" eaLnBrk="1" latinLnBrk="0" hangingPunct="1">
      <a:defRPr sz="1200" kern="1200">
        <a:solidFill>
          <a:schemeClr val="tx1"/>
        </a:solidFill>
        <a:latin typeface="+mn-lt"/>
        <a:ea typeface="+mn-ea"/>
        <a:cs typeface="+mn-cs"/>
      </a:defRPr>
    </a:lvl7pPr>
    <a:lvl8pPr marL="3199376" algn="l" defTabSz="914107" rtl="0" eaLnBrk="1" latinLnBrk="0" hangingPunct="1">
      <a:defRPr sz="1200" kern="1200">
        <a:solidFill>
          <a:schemeClr val="tx1"/>
        </a:solidFill>
        <a:latin typeface="+mn-lt"/>
        <a:ea typeface="+mn-ea"/>
        <a:cs typeface="+mn-cs"/>
      </a:defRPr>
    </a:lvl8pPr>
    <a:lvl9pPr marL="3656430" algn="l" defTabSz="91410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1"/>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4" name="Rectangle 23"/>
          <p:cNvSpPr/>
          <p:nvPr/>
        </p:nvSpPr>
        <p:spPr>
          <a:xfrm flipV="1">
            <a:off x="5410201"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5" name="Rectangle 24"/>
          <p:cNvSpPr/>
          <p:nvPr/>
        </p:nvSpPr>
        <p:spPr>
          <a:xfrm flipV="1">
            <a:off x="5410201"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0" name="Rectangle 9"/>
          <p:cNvSpPr/>
          <p:nvPr/>
        </p:nvSpPr>
        <p:spPr>
          <a:xfrm>
            <a:off x="1" y="3675528"/>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8" name="Title 7"/>
          <p:cNvSpPr>
            <a:spLocks noGrp="1"/>
          </p:cNvSpPr>
          <p:nvPr>
            <p:ph type="ctrTitle"/>
          </p:nvPr>
        </p:nvSpPr>
        <p:spPr>
          <a:xfrm>
            <a:off x="457200" y="2401888"/>
            <a:ext cx="8458200" cy="1470025"/>
          </a:xfrm>
        </p:spPr>
        <p:txBody>
          <a:bodyPr anchor="b"/>
          <a:lstStyle>
            <a:lvl1pPr>
              <a:defRPr sz="4400">
                <a:solidFill>
                  <a:schemeClr val="bg1"/>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457200" y="3901087"/>
            <a:ext cx="4953000" cy="1752600"/>
          </a:xfrm>
        </p:spPr>
        <p:txBody>
          <a:bodyPr/>
          <a:lstStyle>
            <a:lvl1pPr marL="63987" indent="0" algn="l">
              <a:buNone/>
              <a:defRPr sz="2400">
                <a:solidFill>
                  <a:schemeClr val="tx2"/>
                </a:solidFill>
              </a:defRPr>
            </a:lvl1pPr>
            <a:lvl2pPr marL="457054" indent="0" algn="ctr">
              <a:buNone/>
            </a:lvl2pPr>
            <a:lvl3pPr marL="914107" indent="0" algn="ctr">
              <a:buNone/>
            </a:lvl3pPr>
            <a:lvl4pPr marL="1371161" indent="0" algn="ctr">
              <a:buNone/>
            </a:lvl4pPr>
            <a:lvl5pPr marL="1828215" indent="0" algn="ctr">
              <a:buNone/>
            </a:lvl5pPr>
            <a:lvl6pPr marL="2285268" indent="0" algn="ctr">
              <a:buNone/>
            </a:lvl6pPr>
            <a:lvl7pPr marL="2742322" indent="0" algn="ctr">
              <a:buNone/>
            </a:lvl7pPr>
            <a:lvl8pPr marL="3199376" indent="0" algn="ctr">
              <a:buNone/>
            </a:lvl8pPr>
            <a:lvl9pPr marL="365643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6705600" y="4206240"/>
            <a:ext cx="960120" cy="457200"/>
          </a:xfrm>
        </p:spPr>
        <p:txBody>
          <a:bodyPr/>
          <a:lstStyle/>
          <a:p>
            <a:fld id="{C815B4FD-92E0-4978-907F-923BCA868FE5}" type="datetimeFigureOut">
              <a:rPr lang="id-ID" smtClean="0"/>
              <a:t>27/03/2017</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D71EAF9-DB67-464C-8987-984D7DE842F6}" type="slidenum">
              <a:rPr lang="id-ID" smtClean="0"/>
              <a:t>‹#›</a:t>
            </a:fld>
            <a:endParaRPr lang="id-ID"/>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62207" y="5038229"/>
            <a:ext cx="1828800" cy="183794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27/03/2017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27/03/2017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smtClean="0"/>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fld id="{55AFAE3C-0F67-4716-9A9E-62A4615D3875}" type="slidenum">
              <a:rPr lang="en-US" altLang="en-US"/>
              <a:pPr/>
              <a:t>‹#›</a:t>
            </a:fld>
            <a:endParaRPr lang="en-US" altLang="en-US"/>
          </a:p>
        </p:txBody>
      </p:sp>
    </p:spTree>
    <p:extLst>
      <p:ext uri="{BB962C8B-B14F-4D97-AF65-F5344CB8AC3E}">
        <p14:creationId xmlns:p14="http://schemas.microsoft.com/office/powerpoint/2010/main" val="3783275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27/03/2017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
        <p:nvSpPr>
          <p:cNvPr id="7" name="Title 1"/>
          <p:cNvSpPr txBox="1">
            <a:spLocks/>
          </p:cNvSpPr>
          <p:nvPr userDrawn="1"/>
        </p:nvSpPr>
        <p:spPr>
          <a:xfrm>
            <a:off x="0" y="-23408"/>
            <a:ext cx="8121080" cy="356065"/>
          </a:xfrm>
          <a:prstGeom prst="rect">
            <a:avLst/>
          </a:prstGeom>
        </p:spPr>
        <p:txBody>
          <a:bodyPr vert="horz" lIns="91411" tIns="45705" rIns="91411" bIns="45705"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en-US" sz="1200" i="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1"/>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05"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15B4FD-92E0-4978-907F-923BCA868FE5}" type="datetimeFigureOut">
              <a:rPr lang="id-ID" smtClean="0"/>
              <a:t>27/03/2017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t>27/03/2017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6" y="2244970"/>
            <a:ext cx="4041775"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815B4FD-92E0-4978-907F-923BCA868FE5}" type="datetimeFigureOut">
              <a:rPr lang="id-ID" smtClean="0"/>
              <a:t>27/03/2017</a:t>
            </a:fld>
            <a:endParaRPr lang="id-ID"/>
          </a:p>
        </p:txBody>
      </p:sp>
      <p:sp>
        <p:nvSpPr>
          <p:cNvPr id="27" name="Slide Number Placeholder 26"/>
          <p:cNvSpPr>
            <a:spLocks noGrp="1"/>
          </p:cNvSpPr>
          <p:nvPr>
            <p:ph type="sldNum" sz="quarter" idx="11"/>
          </p:nvPr>
        </p:nvSpPr>
        <p:spPr/>
        <p:txBody>
          <a:bodyPr rtlCol="0"/>
          <a:lstStyle/>
          <a:p>
            <a:fld id="{0D71EAF9-DB67-464C-8987-984D7DE842F6}" type="slidenum">
              <a:rPr lang="id-ID" smtClean="0"/>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815B4FD-92E0-4978-907F-923BCA868FE5}" type="datetimeFigureOut">
              <a:rPr lang="id-ID" smtClean="0"/>
              <a:t>27/03/2017</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5B4FD-92E0-4978-907F-923BCA868FE5}" type="datetimeFigureOut">
              <a:rPr lang="id-ID" smtClean="0"/>
              <a:t>27/03/2017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1"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t>27/03/2017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1109161"/>
            <a:ext cx="586803" cy="4681637"/>
          </a:xfrm>
        </p:spPr>
        <p:txBody>
          <a:bodyPr vert="vert270" lIns="45705" tIns="0" rIns="45705"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9"/>
            <a:ext cx="2590800" cy="2516489"/>
          </a:xfrm>
        </p:spPr>
        <p:txBody>
          <a:bodyPr lIns="0" tIns="0" rIns="45705"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15B4FD-92E0-4978-907F-923BCA868FE5}" type="datetimeFigureOut">
              <a:rPr lang="id-ID" smtClean="0"/>
              <a:t>27/03/2017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9" name="Rectangle 28"/>
          <p:cNvSpPr/>
          <p:nvPr/>
        </p:nvSpPr>
        <p:spPr>
          <a:xfrm>
            <a:off x="0" y="0"/>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0" name="Rectangle 29"/>
          <p:cNvSpPr/>
          <p:nvPr/>
        </p:nvSpPr>
        <p:spPr>
          <a:xfrm>
            <a:off x="1" y="308277"/>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1" name="Rectangle 30"/>
          <p:cNvSpPr/>
          <p:nvPr/>
        </p:nvSpPr>
        <p:spPr>
          <a:xfrm flipV="1">
            <a:off x="5410182" y="360247"/>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2" name="Rectangle 31"/>
          <p:cNvSpPr/>
          <p:nvPr/>
        </p:nvSpPr>
        <p:spPr>
          <a:xfrm flipV="1">
            <a:off x="5410201" y="440113"/>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22" name="Title Placeholder 21"/>
          <p:cNvSpPr>
            <a:spLocks noGrp="1"/>
          </p:cNvSpPr>
          <p:nvPr>
            <p:ph type="title"/>
          </p:nvPr>
        </p:nvSpPr>
        <p:spPr>
          <a:xfrm>
            <a:off x="457200" y="836712"/>
            <a:ext cx="8229600" cy="1066800"/>
          </a:xfrm>
          <a:prstGeom prst="rect">
            <a:avLst/>
          </a:prstGeom>
        </p:spPr>
        <p:txBody>
          <a:bodyPr vert="horz" lIns="91411" tIns="45705" rIns="91411" bIns="45705"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943136"/>
            <a:ext cx="8229600" cy="4325112"/>
          </a:xfrm>
          <a:prstGeom prst="rect">
            <a:avLst/>
          </a:prstGeom>
        </p:spPr>
        <p:txBody>
          <a:bodyPr vert="horz" lIns="91411" tIns="45705" rIns="91411" bIns="45705">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lIns="91411" tIns="45705" rIns="91411" bIns="45705"/>
          <a:lstStyle>
            <a:lvl1pPr algn="l" eaLnBrk="1" latinLnBrk="0" hangingPunct="1">
              <a:defRPr kumimoji="0" sz="800">
                <a:solidFill>
                  <a:schemeClr val="accent2"/>
                </a:solidFill>
              </a:defRPr>
            </a:lvl1pPr>
          </a:lstStyle>
          <a:p>
            <a:fld id="{C815B4FD-92E0-4978-907F-923BCA868FE5}" type="datetimeFigureOut">
              <a:rPr lang="id-ID" smtClean="0"/>
              <a:t>27/03/2017</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lIns="91411" tIns="45705" rIns="91411" bIns="45705"/>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lIns="91411" tIns="45705" rIns="91411" bIns="45705" anchor="b"/>
          <a:lstStyle>
            <a:lvl1pPr algn="r" eaLnBrk="1" latinLnBrk="0" hangingPunct="1">
              <a:defRPr kumimoji="0" sz="1800">
                <a:solidFill>
                  <a:srgbClr val="FFFFFF"/>
                </a:solidFill>
              </a:defRPr>
            </a:lvl1pPr>
          </a:lstStyle>
          <a:p>
            <a:fld id="{0D71EAF9-DB67-464C-8987-984D7DE842F6}" type="slidenum">
              <a:rPr lang="id-ID" smtClean="0"/>
              <a:t>‹#›</a:t>
            </a:fld>
            <a:endParaRPr lang="id-ID"/>
          </a:p>
        </p:txBody>
      </p:sp>
      <p:pic>
        <p:nvPicPr>
          <p:cNvPr id="20" name="Picture 19"/>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244408" y="5949280"/>
            <a:ext cx="914400" cy="918972"/>
          </a:xfrm>
          <a:prstGeom prst="rect">
            <a:avLst/>
          </a:prstGeom>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3" r:id="rId12"/>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txStyles>
    <p:titleStyle>
      <a:lvl1pPr algn="l" rtl="0" eaLnBrk="1" latinLnBrk="0" hangingPunct="1">
        <a:spcBef>
          <a:spcPct val="0"/>
        </a:spcBef>
        <a:buNone/>
        <a:defRPr kumimoji="0" sz="4000" kern="1200">
          <a:solidFill>
            <a:srgbClr val="C00000"/>
          </a:solidFill>
          <a:latin typeface="+mj-lt"/>
          <a:ea typeface="+mj-ea"/>
          <a:cs typeface="+mj-cs"/>
        </a:defRPr>
      </a:lvl1pPr>
    </p:titleStyle>
    <p:bodyStyle>
      <a:lvl1pPr marL="365643" indent="-255950"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157" indent="-246809"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249" indent="-21938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198" indent="-201104"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443" indent="-182821"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8829" indent="-182821"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215" indent="-182821"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318" indent="-182821"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39563" indent="-182821"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054" algn="l" rtl="0" eaLnBrk="1" latinLnBrk="0" hangingPunct="1">
        <a:defRPr kumimoji="0" kern="1200">
          <a:solidFill>
            <a:schemeClr val="tx1"/>
          </a:solidFill>
          <a:latin typeface="+mn-lt"/>
          <a:ea typeface="+mn-ea"/>
          <a:cs typeface="+mn-cs"/>
        </a:defRPr>
      </a:lvl2pPr>
      <a:lvl3pPr marL="914107" algn="l" rtl="0" eaLnBrk="1" latinLnBrk="0" hangingPunct="1">
        <a:defRPr kumimoji="0" kern="1200">
          <a:solidFill>
            <a:schemeClr val="tx1"/>
          </a:solidFill>
          <a:latin typeface="+mn-lt"/>
          <a:ea typeface="+mn-ea"/>
          <a:cs typeface="+mn-cs"/>
        </a:defRPr>
      </a:lvl3pPr>
      <a:lvl4pPr marL="1371161" algn="l" rtl="0" eaLnBrk="1" latinLnBrk="0" hangingPunct="1">
        <a:defRPr kumimoji="0" kern="1200">
          <a:solidFill>
            <a:schemeClr val="tx1"/>
          </a:solidFill>
          <a:latin typeface="+mn-lt"/>
          <a:ea typeface="+mn-ea"/>
          <a:cs typeface="+mn-cs"/>
        </a:defRPr>
      </a:lvl4pPr>
      <a:lvl5pPr marL="1828215" algn="l" rtl="0" eaLnBrk="1" latinLnBrk="0" hangingPunct="1">
        <a:defRPr kumimoji="0" kern="1200">
          <a:solidFill>
            <a:schemeClr val="tx1"/>
          </a:solidFill>
          <a:latin typeface="+mn-lt"/>
          <a:ea typeface="+mn-ea"/>
          <a:cs typeface="+mn-cs"/>
        </a:defRPr>
      </a:lvl5pPr>
      <a:lvl6pPr marL="2285268" algn="l" rtl="0" eaLnBrk="1" latinLnBrk="0" hangingPunct="1">
        <a:defRPr kumimoji="0" kern="1200">
          <a:solidFill>
            <a:schemeClr val="tx1"/>
          </a:solidFill>
          <a:latin typeface="+mn-lt"/>
          <a:ea typeface="+mn-ea"/>
          <a:cs typeface="+mn-cs"/>
        </a:defRPr>
      </a:lvl6pPr>
      <a:lvl7pPr marL="2742322" algn="l" rtl="0" eaLnBrk="1" latinLnBrk="0" hangingPunct="1">
        <a:defRPr kumimoji="0" kern="1200">
          <a:solidFill>
            <a:schemeClr val="tx1"/>
          </a:solidFill>
          <a:latin typeface="+mn-lt"/>
          <a:ea typeface="+mn-ea"/>
          <a:cs typeface="+mn-cs"/>
        </a:defRPr>
      </a:lvl7pPr>
      <a:lvl8pPr marL="3199376" algn="l" rtl="0" eaLnBrk="1" latinLnBrk="0" hangingPunct="1">
        <a:defRPr kumimoji="0" kern="1200">
          <a:solidFill>
            <a:schemeClr val="tx1"/>
          </a:solidFill>
          <a:latin typeface="+mn-lt"/>
          <a:ea typeface="+mn-ea"/>
          <a:cs typeface="+mn-cs"/>
        </a:defRPr>
      </a:lvl8pPr>
      <a:lvl9pPr marL="365643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err="1" smtClean="0">
                <a:effectLst>
                  <a:outerShdw blurRad="38100" dist="38100" dir="2700000" algn="tl">
                    <a:srgbClr val="000000">
                      <a:alpha val="43137"/>
                    </a:srgbClr>
                  </a:outerShdw>
                </a:effectLst>
              </a:rPr>
              <a:t>Manajemen</a:t>
            </a:r>
            <a:r>
              <a:rPr lang="en-US" sz="4800" dirty="0" smtClean="0">
                <a:effectLst>
                  <a:outerShdw blurRad="38100" dist="38100" dir="2700000" algn="tl">
                    <a:srgbClr val="000000">
                      <a:alpha val="43137"/>
                    </a:srgbClr>
                  </a:outerShdw>
                </a:effectLst>
              </a:rPr>
              <a:t> </a:t>
            </a:r>
            <a:r>
              <a:rPr lang="en-US" sz="4800" dirty="0" err="1" smtClean="0">
                <a:effectLst>
                  <a:outerShdw blurRad="38100" dist="38100" dir="2700000" algn="tl">
                    <a:srgbClr val="000000">
                      <a:alpha val="43137"/>
                    </a:srgbClr>
                  </a:outerShdw>
                </a:effectLst>
              </a:rPr>
              <a:t>Bisnis</a:t>
            </a:r>
            <a:endParaRPr lang="id-ID" sz="48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dirty="0" smtClean="0"/>
              <a:t>Week </a:t>
            </a:r>
            <a:r>
              <a:rPr lang="en-US" dirty="0" smtClean="0"/>
              <a:t>8 </a:t>
            </a:r>
            <a:r>
              <a:rPr lang="en-US" dirty="0" smtClean="0"/>
              <a:t>– </a:t>
            </a:r>
            <a:r>
              <a:rPr lang="en-US" dirty="0" smtClean="0"/>
              <a:t>Marketing</a:t>
            </a:r>
            <a:endParaRPr lang="id-ID" dirty="0"/>
          </a:p>
        </p:txBody>
      </p:sp>
      <p:sp>
        <p:nvSpPr>
          <p:cNvPr id="4" name="TextBox 3"/>
          <p:cNvSpPr txBox="1"/>
          <p:nvPr/>
        </p:nvSpPr>
        <p:spPr>
          <a:xfrm>
            <a:off x="457200" y="5085184"/>
            <a:ext cx="2964273" cy="369332"/>
          </a:xfrm>
          <a:prstGeom prst="rect">
            <a:avLst/>
          </a:prstGeom>
          <a:noFill/>
        </p:spPr>
        <p:txBody>
          <a:bodyPr wrap="none" rtlCol="0">
            <a:spAutoFit/>
          </a:bodyPr>
          <a:lstStyle/>
          <a:p>
            <a:r>
              <a:rPr lang="en-US" i="1" dirty="0" err="1" smtClean="0">
                <a:solidFill>
                  <a:schemeClr val="tx2"/>
                </a:solidFill>
              </a:rPr>
              <a:t>Oleh</a:t>
            </a:r>
            <a:r>
              <a:rPr lang="en-US" i="1" dirty="0" smtClean="0">
                <a:solidFill>
                  <a:schemeClr val="tx2"/>
                </a:solidFill>
              </a:rPr>
              <a:t>: </a:t>
            </a:r>
            <a:r>
              <a:rPr lang="en-US" i="1" dirty="0" err="1" smtClean="0">
                <a:solidFill>
                  <a:schemeClr val="tx2"/>
                </a:solidFill>
              </a:rPr>
              <a:t>Chaerul</a:t>
            </a:r>
            <a:r>
              <a:rPr lang="en-US" i="1" dirty="0" smtClean="0">
                <a:solidFill>
                  <a:schemeClr val="tx2"/>
                </a:solidFill>
              </a:rPr>
              <a:t> Anwar, MTI</a:t>
            </a:r>
            <a:endParaRPr lang="id-ID" i="1" dirty="0">
              <a:solidFill>
                <a:schemeClr val="tx2"/>
              </a:solidFill>
            </a:endParaRPr>
          </a:p>
        </p:txBody>
      </p:sp>
    </p:spTree>
    <p:extLst>
      <p:ext uri="{BB962C8B-B14F-4D97-AF65-F5344CB8AC3E}">
        <p14:creationId xmlns:p14="http://schemas.microsoft.com/office/powerpoint/2010/main" val="327457741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idx="4294967295"/>
          </p:nvPr>
        </p:nvSpPr>
        <p:spPr>
          <a:xfrm>
            <a:off x="0" y="838200"/>
            <a:ext cx="7772400" cy="533400"/>
          </a:xfrm>
        </p:spPr>
        <p:txBody>
          <a:bodyPr/>
          <a:lstStyle/>
          <a:p>
            <a:pPr eaLnBrk="1" hangingPunct="1">
              <a:defRPr/>
            </a:pPr>
            <a:r>
              <a:rPr lang="en-US" sz="2800" smtClean="0">
                <a:latin typeface="Comic Sans MS" pitchFamily="66" charset="0"/>
              </a:rPr>
              <a:t>Nilai, Kepuasan dan Mutu</a:t>
            </a:r>
          </a:p>
        </p:txBody>
      </p:sp>
      <p:sp>
        <p:nvSpPr>
          <p:cNvPr id="10243" name="Rectangle 3"/>
          <p:cNvSpPr>
            <a:spLocks noGrp="1" noChangeArrowheads="1"/>
          </p:cNvSpPr>
          <p:nvPr>
            <p:ph type="subTitle" idx="4294967295"/>
          </p:nvPr>
        </p:nvSpPr>
        <p:spPr>
          <a:xfrm>
            <a:off x="0" y="1447800"/>
            <a:ext cx="7315200" cy="5181600"/>
          </a:xfrm>
        </p:spPr>
        <p:txBody>
          <a:bodyPr/>
          <a:lstStyle/>
          <a:p>
            <a:pPr algn="l" eaLnBrk="1" hangingPunct="1">
              <a:buClr>
                <a:schemeClr val="tx1"/>
              </a:buClr>
              <a:buFont typeface="Wingdings" panose="05000000000000000000" pitchFamily="2" charset="2"/>
              <a:buChar char="Ø"/>
              <a:defRPr/>
            </a:pPr>
            <a:r>
              <a:rPr lang="en-US" sz="1800" dirty="0" smtClean="0"/>
              <a:t>  </a:t>
            </a:r>
            <a:r>
              <a:rPr lang="en-US" sz="1800" b="1" dirty="0" err="1" smtClean="0">
                <a:latin typeface="Comic Sans MS" pitchFamily="66" charset="0"/>
              </a:rPr>
              <a:t>Nilai</a:t>
            </a:r>
            <a:r>
              <a:rPr lang="en-US" sz="1800" b="1" dirty="0" smtClean="0">
                <a:latin typeface="Comic Sans MS" pitchFamily="66" charset="0"/>
              </a:rPr>
              <a:t> </a:t>
            </a:r>
            <a:r>
              <a:rPr lang="en-US" sz="1800" b="1" dirty="0" err="1" smtClean="0">
                <a:latin typeface="Comic Sans MS" pitchFamily="66" charset="0"/>
              </a:rPr>
              <a:t>Pelanggan</a:t>
            </a:r>
            <a:r>
              <a:rPr lang="en-US" sz="1800" b="1" dirty="0" smtClean="0">
                <a:latin typeface="Comic Sans MS" pitchFamily="66" charset="0"/>
              </a:rPr>
              <a:t> (Customer Value) :</a:t>
            </a:r>
          </a:p>
          <a:p>
            <a:pPr marL="109693" indent="0" algn="l" eaLnBrk="1" hangingPunct="1">
              <a:buClr>
                <a:schemeClr val="tx1"/>
              </a:buClr>
              <a:buNone/>
              <a:defRPr/>
            </a:pPr>
            <a:r>
              <a:rPr lang="en-US" sz="1800" dirty="0" smtClean="0">
                <a:latin typeface="Comic Sans MS" pitchFamily="66" charset="0"/>
              </a:rPr>
              <a:t>     </a:t>
            </a:r>
            <a:r>
              <a:rPr lang="en-US" sz="1800" dirty="0" err="1" smtClean="0">
                <a:latin typeface="Comic Sans MS" pitchFamily="66" charset="0"/>
              </a:rPr>
              <a:t>Selisih</a:t>
            </a:r>
            <a:r>
              <a:rPr lang="en-US" sz="1800" dirty="0" smtClean="0">
                <a:latin typeface="Comic Sans MS" pitchFamily="66" charset="0"/>
              </a:rPr>
              <a:t> </a:t>
            </a:r>
            <a:r>
              <a:rPr lang="en-US" sz="1800" dirty="0" err="1" smtClean="0">
                <a:latin typeface="Comic Sans MS" pitchFamily="66" charset="0"/>
              </a:rPr>
              <a:t>antara</a:t>
            </a:r>
            <a:r>
              <a:rPr lang="en-US" sz="1800" dirty="0" smtClean="0">
                <a:latin typeface="Comic Sans MS" pitchFamily="66" charset="0"/>
              </a:rPr>
              <a:t> </a:t>
            </a:r>
            <a:r>
              <a:rPr lang="en-US" sz="1800" dirty="0" err="1" smtClean="0">
                <a:latin typeface="Comic Sans MS" pitchFamily="66" charset="0"/>
              </a:rPr>
              <a:t>manfaat</a:t>
            </a:r>
            <a:r>
              <a:rPr lang="en-US" sz="1800" dirty="0" smtClean="0">
                <a:latin typeface="Comic Sans MS" pitchFamily="66" charset="0"/>
              </a:rPr>
              <a:t> yang </a:t>
            </a:r>
            <a:r>
              <a:rPr lang="en-US" sz="1800" dirty="0" err="1" smtClean="0">
                <a:latin typeface="Comic Sans MS" pitchFamily="66" charset="0"/>
              </a:rPr>
              <a:t>diperoleh</a:t>
            </a:r>
            <a:r>
              <a:rPr lang="en-US" sz="1800" dirty="0" smtClean="0">
                <a:latin typeface="Comic Sans MS" pitchFamily="66" charset="0"/>
              </a:rPr>
              <a:t> </a:t>
            </a:r>
            <a:r>
              <a:rPr lang="en-US" sz="1800" dirty="0" err="1" smtClean="0">
                <a:latin typeface="Comic Sans MS" pitchFamily="66" charset="0"/>
              </a:rPr>
              <a:t>pelanggan</a:t>
            </a:r>
            <a:r>
              <a:rPr lang="en-US" sz="1800" dirty="0" smtClean="0">
                <a:latin typeface="Comic Sans MS" pitchFamily="66" charset="0"/>
              </a:rPr>
              <a:t> </a:t>
            </a:r>
            <a:r>
              <a:rPr lang="en-US" sz="1800" dirty="0" err="1" smtClean="0">
                <a:latin typeface="Comic Sans MS" pitchFamily="66" charset="0"/>
              </a:rPr>
              <a:t>dengan</a:t>
            </a:r>
            <a:r>
              <a:rPr lang="en-US" sz="1800" dirty="0" smtClean="0">
                <a:latin typeface="Comic Sans MS" pitchFamily="66" charset="0"/>
              </a:rPr>
              <a:t> </a:t>
            </a:r>
          </a:p>
          <a:p>
            <a:pPr marL="109693" indent="0" algn="l" eaLnBrk="1" hangingPunct="1">
              <a:buClr>
                <a:schemeClr val="tx1"/>
              </a:buClr>
              <a:buNone/>
              <a:defRPr/>
            </a:pPr>
            <a:r>
              <a:rPr lang="en-US" sz="1800" dirty="0" smtClean="0">
                <a:latin typeface="Comic Sans MS" pitchFamily="66" charset="0"/>
              </a:rPr>
              <a:t>     </a:t>
            </a:r>
            <a:r>
              <a:rPr lang="en-US" sz="1800" dirty="0" err="1" smtClean="0">
                <a:latin typeface="Comic Sans MS" pitchFamily="66" charset="0"/>
              </a:rPr>
              <a:t>memiliki</a:t>
            </a:r>
            <a:r>
              <a:rPr lang="en-US" sz="1800" dirty="0" smtClean="0">
                <a:latin typeface="Comic Sans MS" pitchFamily="66" charset="0"/>
              </a:rPr>
              <a:t> </a:t>
            </a:r>
            <a:r>
              <a:rPr lang="en-US" sz="1800" dirty="0" err="1" smtClean="0">
                <a:latin typeface="Comic Sans MS" pitchFamily="66" charset="0"/>
              </a:rPr>
              <a:t>dan</a:t>
            </a:r>
            <a:r>
              <a:rPr lang="en-US" sz="1800" dirty="0" smtClean="0">
                <a:latin typeface="Comic Sans MS" pitchFamily="66" charset="0"/>
              </a:rPr>
              <a:t> </a:t>
            </a:r>
            <a:r>
              <a:rPr lang="en-US" sz="1800" dirty="0" err="1" smtClean="0">
                <a:latin typeface="Comic Sans MS" pitchFamily="66" charset="0"/>
              </a:rPr>
              <a:t>menggunakan</a:t>
            </a:r>
            <a:r>
              <a:rPr lang="en-US" sz="1800" dirty="0" smtClean="0">
                <a:latin typeface="Comic Sans MS" pitchFamily="66" charset="0"/>
              </a:rPr>
              <a:t> </a:t>
            </a:r>
            <a:r>
              <a:rPr lang="en-US" sz="1800" dirty="0" err="1" smtClean="0">
                <a:latin typeface="Comic Sans MS" pitchFamily="66" charset="0"/>
              </a:rPr>
              <a:t>suatu</a:t>
            </a:r>
            <a:r>
              <a:rPr lang="en-US" sz="1800" dirty="0" smtClean="0">
                <a:latin typeface="Comic Sans MS" pitchFamily="66" charset="0"/>
              </a:rPr>
              <a:t> </a:t>
            </a:r>
            <a:r>
              <a:rPr lang="en-US" sz="1800" dirty="0" err="1" smtClean="0">
                <a:latin typeface="Comic Sans MS" pitchFamily="66" charset="0"/>
              </a:rPr>
              <a:t>produk</a:t>
            </a:r>
            <a:r>
              <a:rPr lang="en-US" sz="1800" dirty="0" smtClean="0">
                <a:latin typeface="Comic Sans MS" pitchFamily="66" charset="0"/>
              </a:rPr>
              <a:t> </a:t>
            </a:r>
            <a:r>
              <a:rPr lang="en-US" sz="1800" dirty="0" err="1" smtClean="0">
                <a:latin typeface="Comic Sans MS" pitchFamily="66" charset="0"/>
              </a:rPr>
              <a:t>dengan</a:t>
            </a:r>
            <a:r>
              <a:rPr lang="en-US" sz="1800" dirty="0" smtClean="0">
                <a:latin typeface="Comic Sans MS" pitchFamily="66" charset="0"/>
              </a:rPr>
              <a:t> </a:t>
            </a:r>
            <a:r>
              <a:rPr lang="en-US" sz="1800" dirty="0" err="1" smtClean="0">
                <a:latin typeface="Comic Sans MS" pitchFamily="66" charset="0"/>
              </a:rPr>
              <a:t>biaya</a:t>
            </a:r>
            <a:r>
              <a:rPr lang="en-US" sz="1800" dirty="0" smtClean="0">
                <a:latin typeface="Comic Sans MS" pitchFamily="66" charset="0"/>
              </a:rPr>
              <a:t> </a:t>
            </a:r>
          </a:p>
          <a:p>
            <a:pPr marL="109693" indent="0" algn="l" eaLnBrk="1" hangingPunct="1">
              <a:buClr>
                <a:schemeClr val="tx1"/>
              </a:buClr>
              <a:buNone/>
              <a:defRPr/>
            </a:pPr>
            <a:r>
              <a:rPr lang="en-US" sz="1800" dirty="0" smtClean="0">
                <a:latin typeface="Comic Sans MS" pitchFamily="66" charset="0"/>
              </a:rPr>
              <a:t>     yang </a:t>
            </a:r>
            <a:r>
              <a:rPr lang="en-US" sz="1800" dirty="0" err="1" smtClean="0">
                <a:latin typeface="Comic Sans MS" pitchFamily="66" charset="0"/>
              </a:rPr>
              <a:t>dikeluarkan</a:t>
            </a:r>
            <a:r>
              <a:rPr lang="en-US" sz="1800" dirty="0" smtClean="0">
                <a:latin typeface="Comic Sans MS" pitchFamily="66" charset="0"/>
              </a:rPr>
              <a:t> </a:t>
            </a:r>
            <a:r>
              <a:rPr lang="en-US" sz="1800" dirty="0" err="1" smtClean="0">
                <a:latin typeface="Comic Sans MS" pitchFamily="66" charset="0"/>
              </a:rPr>
              <a:t>untuk</a:t>
            </a:r>
            <a:r>
              <a:rPr lang="en-US" sz="1800" dirty="0" smtClean="0">
                <a:latin typeface="Comic Sans MS" pitchFamily="66" charset="0"/>
              </a:rPr>
              <a:t> </a:t>
            </a:r>
            <a:r>
              <a:rPr lang="en-US" sz="1800" dirty="0" err="1" smtClean="0">
                <a:latin typeface="Comic Sans MS" pitchFamily="66" charset="0"/>
              </a:rPr>
              <a:t>memperolehnya</a:t>
            </a:r>
            <a:r>
              <a:rPr lang="en-US" sz="1800" dirty="0" smtClean="0">
                <a:latin typeface="Comic Sans MS" pitchFamily="66" charset="0"/>
              </a:rPr>
              <a:t>. </a:t>
            </a:r>
          </a:p>
          <a:p>
            <a:pPr marL="109693" indent="0" algn="l" eaLnBrk="1" hangingPunct="1">
              <a:buClr>
                <a:schemeClr val="tx1"/>
              </a:buClr>
              <a:buNone/>
              <a:defRPr/>
            </a:pPr>
            <a:r>
              <a:rPr lang="en-US" sz="1800" dirty="0" smtClean="0"/>
              <a:t>                  </a:t>
            </a:r>
          </a:p>
          <a:p>
            <a:pPr marL="109693" indent="0" algn="l" eaLnBrk="1" hangingPunct="1">
              <a:buClr>
                <a:schemeClr val="tx1"/>
              </a:buClr>
              <a:buNone/>
              <a:defRPr/>
            </a:pPr>
            <a:r>
              <a:rPr lang="en-US" sz="1800" dirty="0" smtClean="0"/>
              <a:t>      </a:t>
            </a:r>
          </a:p>
          <a:p>
            <a:pPr marL="109693" indent="0" algn="l" eaLnBrk="1" hangingPunct="1">
              <a:buClr>
                <a:schemeClr val="tx1"/>
              </a:buClr>
              <a:buNone/>
              <a:defRPr/>
            </a:pPr>
            <a:r>
              <a:rPr lang="en-US" sz="1800" dirty="0" smtClean="0"/>
              <a:t>  </a:t>
            </a:r>
          </a:p>
          <a:p>
            <a:pPr algn="l" eaLnBrk="1" hangingPunct="1">
              <a:buClr>
                <a:schemeClr val="tx1"/>
              </a:buClr>
              <a:buFont typeface="Wingdings" panose="05000000000000000000" pitchFamily="2" charset="2"/>
              <a:buChar char="Ø"/>
              <a:defRPr/>
            </a:pPr>
            <a:r>
              <a:rPr lang="en-US" sz="1800" dirty="0" smtClean="0"/>
              <a:t>  </a:t>
            </a:r>
            <a:r>
              <a:rPr lang="en-US" sz="1800" dirty="0" err="1" smtClean="0">
                <a:latin typeface="Comic Sans MS" pitchFamily="66" charset="0"/>
              </a:rPr>
              <a:t>Manfaat</a:t>
            </a:r>
            <a:r>
              <a:rPr lang="en-US" sz="1800" dirty="0" smtClean="0">
                <a:latin typeface="Comic Sans MS" pitchFamily="66" charset="0"/>
              </a:rPr>
              <a:t>  :</a:t>
            </a:r>
          </a:p>
          <a:p>
            <a:pPr marL="109693" indent="0" algn="l" eaLnBrk="1" hangingPunct="1">
              <a:buClr>
                <a:schemeClr val="tx1"/>
              </a:buClr>
              <a:buNone/>
              <a:defRPr/>
            </a:pPr>
            <a:r>
              <a:rPr lang="en-US" sz="1800" dirty="0" smtClean="0">
                <a:latin typeface="Comic Sans MS" pitchFamily="66" charset="0"/>
              </a:rPr>
              <a:t>     </a:t>
            </a:r>
            <a:r>
              <a:rPr lang="en-US" sz="1800" dirty="0" err="1" smtClean="0">
                <a:latin typeface="Comic Sans MS" pitchFamily="66" charset="0"/>
              </a:rPr>
              <a:t>Perkiraan</a:t>
            </a:r>
            <a:r>
              <a:rPr lang="en-US" sz="1800" dirty="0" smtClean="0">
                <a:latin typeface="Comic Sans MS" pitchFamily="66" charset="0"/>
              </a:rPr>
              <a:t> </a:t>
            </a:r>
            <a:r>
              <a:rPr lang="en-US" sz="1800" dirty="0" err="1" smtClean="0">
                <a:latin typeface="Comic Sans MS" pitchFamily="66" charset="0"/>
              </a:rPr>
              <a:t>pelanggan</a:t>
            </a:r>
            <a:r>
              <a:rPr lang="en-US" sz="1800" dirty="0" smtClean="0">
                <a:latin typeface="Comic Sans MS" pitchFamily="66" charset="0"/>
              </a:rPr>
              <a:t> </a:t>
            </a:r>
            <a:r>
              <a:rPr lang="en-US" sz="1800" dirty="0" err="1" smtClean="0">
                <a:latin typeface="Comic Sans MS" pitchFamily="66" charset="0"/>
              </a:rPr>
              <a:t>tentang</a:t>
            </a:r>
            <a:r>
              <a:rPr lang="en-US" sz="1800" dirty="0" smtClean="0">
                <a:latin typeface="Comic Sans MS" pitchFamily="66" charset="0"/>
              </a:rPr>
              <a:t> </a:t>
            </a:r>
            <a:r>
              <a:rPr lang="en-US" sz="1800" dirty="0" err="1" smtClean="0">
                <a:latin typeface="Comic Sans MS" pitchFamily="66" charset="0"/>
              </a:rPr>
              <a:t>kemampuan</a:t>
            </a:r>
            <a:r>
              <a:rPr lang="en-US" sz="1800" dirty="0" smtClean="0">
                <a:latin typeface="Comic Sans MS" pitchFamily="66" charset="0"/>
              </a:rPr>
              <a:t> </a:t>
            </a:r>
            <a:r>
              <a:rPr lang="en-US" sz="1800" dirty="0" err="1" smtClean="0">
                <a:latin typeface="Comic Sans MS" pitchFamily="66" charset="0"/>
              </a:rPr>
              <a:t>produk</a:t>
            </a:r>
            <a:r>
              <a:rPr lang="en-US" sz="1800" dirty="0" smtClean="0">
                <a:latin typeface="Comic Sans MS" pitchFamily="66" charset="0"/>
              </a:rPr>
              <a:t> </a:t>
            </a:r>
            <a:r>
              <a:rPr lang="en-US" sz="1800" dirty="0" err="1" smtClean="0">
                <a:latin typeface="Comic Sans MS" pitchFamily="66" charset="0"/>
              </a:rPr>
              <a:t>untuk</a:t>
            </a:r>
            <a:r>
              <a:rPr lang="en-US" sz="1800" dirty="0" smtClean="0">
                <a:latin typeface="Comic Sans MS" pitchFamily="66" charset="0"/>
              </a:rPr>
              <a:t> </a:t>
            </a:r>
          </a:p>
          <a:p>
            <a:pPr marL="109693" indent="0" algn="l" eaLnBrk="1" hangingPunct="1">
              <a:buClr>
                <a:schemeClr val="tx1"/>
              </a:buClr>
              <a:buNone/>
              <a:defRPr/>
            </a:pPr>
            <a:r>
              <a:rPr lang="en-US" sz="1800" dirty="0" smtClean="0">
                <a:latin typeface="Comic Sans MS" pitchFamily="66" charset="0"/>
              </a:rPr>
              <a:t>     </a:t>
            </a:r>
            <a:r>
              <a:rPr lang="en-US" sz="1800" dirty="0" err="1" smtClean="0">
                <a:latin typeface="Comic Sans MS" pitchFamily="66" charset="0"/>
              </a:rPr>
              <a:t>memenuhi</a:t>
            </a:r>
            <a:r>
              <a:rPr lang="en-US" sz="1800" dirty="0" smtClean="0">
                <a:latin typeface="Comic Sans MS" pitchFamily="66" charset="0"/>
              </a:rPr>
              <a:t> </a:t>
            </a:r>
            <a:r>
              <a:rPr lang="en-US" sz="1800" dirty="0" err="1" smtClean="0">
                <a:latin typeface="Comic Sans MS" pitchFamily="66" charset="0"/>
              </a:rPr>
              <a:t>kebutuhan</a:t>
            </a:r>
            <a:r>
              <a:rPr lang="en-US" sz="1800" dirty="0" smtClean="0">
                <a:latin typeface="Comic Sans MS" pitchFamily="66" charset="0"/>
              </a:rPr>
              <a:t> </a:t>
            </a:r>
            <a:r>
              <a:rPr lang="en-US" sz="1800" dirty="0" err="1" smtClean="0">
                <a:latin typeface="Comic Sans MS" pitchFamily="66" charset="0"/>
              </a:rPr>
              <a:t>dan</a:t>
            </a:r>
            <a:r>
              <a:rPr lang="en-US" sz="1800" dirty="0" smtClean="0">
                <a:latin typeface="Comic Sans MS" pitchFamily="66" charset="0"/>
              </a:rPr>
              <a:t> </a:t>
            </a:r>
            <a:r>
              <a:rPr lang="en-US" sz="1800" dirty="0" err="1" smtClean="0">
                <a:latin typeface="Comic Sans MS" pitchFamily="66" charset="0"/>
              </a:rPr>
              <a:t>keinginan</a:t>
            </a:r>
            <a:r>
              <a:rPr lang="en-US" sz="1800" dirty="0" smtClean="0">
                <a:latin typeface="Comic Sans MS" pitchFamily="66" charset="0"/>
              </a:rPr>
              <a:t>.</a:t>
            </a:r>
          </a:p>
          <a:p>
            <a:pPr algn="l" eaLnBrk="1" hangingPunct="1">
              <a:buClr>
                <a:schemeClr val="tx1"/>
              </a:buClr>
              <a:buFont typeface="Wingdings" panose="05000000000000000000" pitchFamily="2" charset="2"/>
              <a:buChar char="Ø"/>
              <a:defRPr/>
            </a:pPr>
            <a:endParaRPr lang="en-US" sz="1800" dirty="0" smtClean="0">
              <a:latin typeface="Comic Sans MS" pitchFamily="66" charset="0"/>
            </a:endParaRPr>
          </a:p>
          <a:p>
            <a:pPr algn="l" eaLnBrk="1" hangingPunct="1">
              <a:buClr>
                <a:schemeClr val="tx1"/>
              </a:buClr>
              <a:buFont typeface="Wingdings" panose="05000000000000000000" pitchFamily="2" charset="2"/>
              <a:buChar char="Ø"/>
              <a:defRPr/>
            </a:pPr>
            <a:r>
              <a:rPr lang="en-US" sz="1800" b="1" dirty="0" smtClean="0">
                <a:latin typeface="Comic Sans MS" pitchFamily="66" charset="0"/>
              </a:rPr>
              <a:t>  </a:t>
            </a:r>
            <a:r>
              <a:rPr lang="en-US" sz="1800" b="1" dirty="0" err="1" smtClean="0">
                <a:latin typeface="Comic Sans MS" pitchFamily="66" charset="0"/>
              </a:rPr>
              <a:t>Biaya</a:t>
            </a:r>
            <a:r>
              <a:rPr lang="en-US" sz="1800" b="1" dirty="0" smtClean="0">
                <a:latin typeface="Comic Sans MS" pitchFamily="66" charset="0"/>
              </a:rPr>
              <a:t> (Cost) :</a:t>
            </a:r>
          </a:p>
          <a:p>
            <a:pPr marL="109693" indent="0" algn="l" eaLnBrk="1" hangingPunct="1">
              <a:buClr>
                <a:schemeClr val="tx1"/>
              </a:buClr>
              <a:buNone/>
              <a:defRPr/>
            </a:pPr>
            <a:r>
              <a:rPr lang="en-US" sz="1800" dirty="0" smtClean="0">
                <a:latin typeface="Comic Sans MS" pitchFamily="66" charset="0"/>
              </a:rPr>
              <a:t>     </a:t>
            </a:r>
            <a:r>
              <a:rPr lang="en-US" sz="1800" dirty="0" err="1" smtClean="0">
                <a:latin typeface="Comic Sans MS" pitchFamily="66" charset="0"/>
              </a:rPr>
              <a:t>Adalah</a:t>
            </a:r>
            <a:r>
              <a:rPr lang="en-US" sz="1800" dirty="0" smtClean="0">
                <a:latin typeface="Comic Sans MS" pitchFamily="66" charset="0"/>
              </a:rPr>
              <a:t> </a:t>
            </a:r>
            <a:r>
              <a:rPr lang="en-US" sz="1800" dirty="0" err="1" smtClean="0">
                <a:latin typeface="Comic Sans MS" pitchFamily="66" charset="0"/>
              </a:rPr>
              <a:t>pengorbanan</a:t>
            </a:r>
            <a:r>
              <a:rPr lang="en-US" sz="1800" dirty="0" smtClean="0">
                <a:latin typeface="Comic Sans MS" pitchFamily="66" charset="0"/>
              </a:rPr>
              <a:t> (</a:t>
            </a:r>
            <a:r>
              <a:rPr lang="en-US" sz="1800" dirty="0" err="1" smtClean="0">
                <a:latin typeface="Comic Sans MS" pitchFamily="66" charset="0"/>
              </a:rPr>
              <a:t>Rp</a:t>
            </a:r>
            <a:r>
              <a:rPr lang="en-US" sz="1800" dirty="0" smtClean="0">
                <a:latin typeface="Comic Sans MS" pitchFamily="66" charset="0"/>
              </a:rPr>
              <a:t> </a:t>
            </a:r>
            <a:r>
              <a:rPr lang="en-US" sz="1800" dirty="0" err="1" smtClean="0">
                <a:latin typeface="Comic Sans MS" pitchFamily="66" charset="0"/>
              </a:rPr>
              <a:t>atau</a:t>
            </a:r>
            <a:r>
              <a:rPr lang="en-US" sz="1800" dirty="0" smtClean="0">
                <a:latin typeface="Comic Sans MS" pitchFamily="66" charset="0"/>
              </a:rPr>
              <a:t> </a:t>
            </a:r>
            <a:r>
              <a:rPr lang="en-US" sz="1800" dirty="0" err="1" smtClean="0">
                <a:latin typeface="Comic Sans MS" pitchFamily="66" charset="0"/>
              </a:rPr>
              <a:t>waktu</a:t>
            </a:r>
            <a:r>
              <a:rPr lang="en-US" sz="1800" dirty="0" smtClean="0">
                <a:latin typeface="Comic Sans MS" pitchFamily="66" charset="0"/>
              </a:rPr>
              <a:t>) </a:t>
            </a:r>
            <a:r>
              <a:rPr lang="en-US" sz="1800" dirty="0" err="1" smtClean="0">
                <a:latin typeface="Comic Sans MS" pitchFamily="66" charset="0"/>
              </a:rPr>
              <a:t>untuk</a:t>
            </a:r>
            <a:r>
              <a:rPr lang="en-US" sz="1800" dirty="0" smtClean="0">
                <a:latin typeface="Comic Sans MS" pitchFamily="66" charset="0"/>
              </a:rPr>
              <a:t> </a:t>
            </a:r>
            <a:r>
              <a:rPr lang="en-US" sz="1800" dirty="0" err="1" smtClean="0">
                <a:latin typeface="Comic Sans MS" pitchFamily="66" charset="0"/>
              </a:rPr>
              <a:t>mendapatkan</a:t>
            </a:r>
            <a:r>
              <a:rPr lang="en-US" sz="1800" dirty="0" smtClean="0">
                <a:latin typeface="Comic Sans MS" pitchFamily="66" charset="0"/>
              </a:rPr>
              <a:t> </a:t>
            </a:r>
            <a:r>
              <a:rPr lang="en-US" sz="1800" dirty="0" err="1" smtClean="0">
                <a:latin typeface="Comic Sans MS" pitchFamily="66" charset="0"/>
              </a:rPr>
              <a:t>produk</a:t>
            </a:r>
            <a:endParaRPr lang="en-US" sz="1800" dirty="0" smtClean="0">
              <a:latin typeface="Comic Sans MS" pitchFamily="66" charset="0"/>
            </a:endParaRPr>
          </a:p>
          <a:p>
            <a:pPr algn="l" eaLnBrk="1" hangingPunct="1">
              <a:buClr>
                <a:schemeClr val="tx1"/>
              </a:buClr>
              <a:defRPr/>
            </a:pPr>
            <a:endParaRPr lang="en-US" sz="1800" dirty="0" smtClean="0">
              <a:latin typeface="Comic Sans MS" pitchFamily="66" charset="0"/>
            </a:endParaRPr>
          </a:p>
          <a:p>
            <a:pPr algn="l" eaLnBrk="1" hangingPunct="1">
              <a:buClr>
                <a:schemeClr val="tx1"/>
              </a:buClr>
              <a:defRPr/>
            </a:pPr>
            <a:endParaRPr lang="en-US" sz="1800" dirty="0" smtClean="0">
              <a:latin typeface="Comic Sans MS" pitchFamily="66" charset="0"/>
            </a:endParaRPr>
          </a:p>
        </p:txBody>
      </p:sp>
      <p:sp>
        <p:nvSpPr>
          <p:cNvPr id="10244" name="Rectangle 4"/>
          <p:cNvSpPr>
            <a:spLocks noChangeArrowheads="1"/>
          </p:cNvSpPr>
          <p:nvPr/>
        </p:nvSpPr>
        <p:spPr bwMode="auto">
          <a:xfrm>
            <a:off x="2895600" y="3048000"/>
            <a:ext cx="3733800" cy="609600"/>
          </a:xfrm>
          <a:prstGeom prst="rect">
            <a:avLst/>
          </a:prstGeom>
          <a:solidFill>
            <a:schemeClr val="accent1"/>
          </a:solidFill>
          <a:ln w="9525">
            <a:solidFill>
              <a:schemeClr val="tx1"/>
            </a:solidFill>
            <a:miter lim="800000"/>
            <a:headEnd/>
            <a:tailEnd/>
          </a:ln>
          <a:effectLst>
            <a:outerShdw dist="107763" dir="18900000" algn="ctr" rotWithShape="0">
              <a:schemeClr val="bg2"/>
            </a:outerShdw>
          </a:effectLst>
        </p:spPr>
        <p:txBody>
          <a:bodyPr wrap="none" anchor="ctr"/>
          <a:lstStyle/>
          <a:p>
            <a:pPr algn="ctr" eaLnBrk="1" hangingPunct="1">
              <a:defRPr/>
            </a:pPr>
            <a:endParaRPr lang="en-US">
              <a:latin typeface="Times New Roman" pitchFamily="18" charset="0"/>
            </a:endParaRPr>
          </a:p>
          <a:p>
            <a:pPr algn="ctr" eaLnBrk="1" hangingPunct="1">
              <a:defRPr/>
            </a:pPr>
            <a:r>
              <a:rPr lang="en-US">
                <a:latin typeface="Times New Roman" pitchFamily="18" charset="0"/>
              </a:rPr>
              <a:t>Nilai = Total Manfaat – Total Biaya</a:t>
            </a:r>
          </a:p>
          <a:p>
            <a:pPr algn="ctr" eaLnBrk="1" hangingPunct="1">
              <a:defRPr/>
            </a:pPr>
            <a:endParaRPr lang="en-US">
              <a:latin typeface="Times New Roman" pitchFamily="18" charset="0"/>
            </a:endParaRPr>
          </a:p>
        </p:txBody>
      </p:sp>
    </p:spTree>
    <p:extLst>
      <p:ext uri="{BB962C8B-B14F-4D97-AF65-F5344CB8AC3E}">
        <p14:creationId xmlns:p14="http://schemas.microsoft.com/office/powerpoint/2010/main" val="42493375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idx="4294967295"/>
          </p:nvPr>
        </p:nvSpPr>
        <p:spPr>
          <a:xfrm>
            <a:off x="1371600" y="838200"/>
            <a:ext cx="7772400" cy="609600"/>
          </a:xfrm>
        </p:spPr>
        <p:txBody>
          <a:bodyPr/>
          <a:lstStyle/>
          <a:p>
            <a:pPr eaLnBrk="1" hangingPunct="1">
              <a:defRPr/>
            </a:pPr>
            <a:r>
              <a:rPr lang="en-US" sz="3200" smtClean="0"/>
              <a:t>Nilai, Kepuasan dan Mutu</a:t>
            </a:r>
          </a:p>
        </p:txBody>
      </p:sp>
      <p:sp>
        <p:nvSpPr>
          <p:cNvPr id="11267" name="Rectangle 3"/>
          <p:cNvSpPr>
            <a:spLocks noGrp="1" noChangeArrowheads="1"/>
          </p:cNvSpPr>
          <p:nvPr>
            <p:ph type="subTitle" idx="4294967295"/>
          </p:nvPr>
        </p:nvSpPr>
        <p:spPr>
          <a:xfrm>
            <a:off x="0" y="1676400"/>
            <a:ext cx="7162800" cy="4343400"/>
          </a:xfrm>
        </p:spPr>
        <p:txBody>
          <a:bodyPr/>
          <a:lstStyle/>
          <a:p>
            <a:pPr algn="l" eaLnBrk="1" hangingPunct="1">
              <a:buClr>
                <a:schemeClr val="tx1"/>
              </a:buClr>
              <a:buFont typeface="Wingdings" panose="05000000000000000000" pitchFamily="2" charset="2"/>
              <a:buChar char="Ø"/>
              <a:defRPr/>
            </a:pPr>
            <a:r>
              <a:rPr lang="en-US" sz="2000" b="1" smtClean="0"/>
              <a:t>  Kepuasan Pelanggan (Customer Satisfaction) :</a:t>
            </a:r>
          </a:p>
          <a:p>
            <a:pPr algn="l" eaLnBrk="1" hangingPunct="1">
              <a:buClr>
                <a:schemeClr val="tx1"/>
              </a:buClr>
              <a:defRPr/>
            </a:pPr>
            <a:r>
              <a:rPr lang="en-US" sz="2000" smtClean="0"/>
              <a:t>     Suatu tingkatan dimana perkiraan kinerja produk sesuai</a:t>
            </a:r>
          </a:p>
          <a:p>
            <a:pPr algn="l" eaLnBrk="1" hangingPunct="1">
              <a:buClr>
                <a:schemeClr val="tx1"/>
              </a:buClr>
              <a:defRPr/>
            </a:pPr>
            <a:r>
              <a:rPr lang="en-US" sz="2000" smtClean="0"/>
              <a:t>    dengan harapan pembeli, </a:t>
            </a:r>
            <a:r>
              <a:rPr lang="en-US" sz="2000" i="1" smtClean="0"/>
              <a:t>atau</a:t>
            </a:r>
          </a:p>
          <a:p>
            <a:pPr algn="l" eaLnBrk="1" hangingPunct="1">
              <a:buClr>
                <a:schemeClr val="tx1"/>
              </a:buClr>
              <a:defRPr/>
            </a:pPr>
            <a:r>
              <a:rPr lang="en-US" sz="2000" smtClean="0"/>
              <a:t>     Perbandingan antara kenyataan dan harapan</a:t>
            </a:r>
          </a:p>
          <a:p>
            <a:pPr algn="l" eaLnBrk="1" hangingPunct="1">
              <a:buClr>
                <a:schemeClr val="tx1"/>
              </a:buClr>
              <a:defRPr/>
            </a:pPr>
            <a:r>
              <a:rPr lang="en-US" sz="2000" smtClean="0"/>
              <a:t>     </a:t>
            </a:r>
          </a:p>
          <a:p>
            <a:pPr algn="l" eaLnBrk="1" hangingPunct="1">
              <a:defRPr/>
            </a:pPr>
            <a:endParaRPr lang="en-US" sz="1800" smtClean="0"/>
          </a:p>
        </p:txBody>
      </p:sp>
      <p:sp>
        <p:nvSpPr>
          <p:cNvPr id="11268" name="Oval 4"/>
          <p:cNvSpPr>
            <a:spLocks noChangeArrowheads="1"/>
          </p:cNvSpPr>
          <p:nvPr/>
        </p:nvSpPr>
        <p:spPr bwMode="auto">
          <a:xfrm>
            <a:off x="1600200" y="3505200"/>
            <a:ext cx="2362200" cy="533400"/>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Kenyataan = harapan</a:t>
            </a:r>
          </a:p>
        </p:txBody>
      </p:sp>
      <p:sp>
        <p:nvSpPr>
          <p:cNvPr id="11269" name="Oval 5"/>
          <p:cNvSpPr>
            <a:spLocks noChangeArrowheads="1"/>
          </p:cNvSpPr>
          <p:nvPr/>
        </p:nvSpPr>
        <p:spPr bwMode="auto">
          <a:xfrm>
            <a:off x="1600200" y="4267200"/>
            <a:ext cx="2362200" cy="533400"/>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Kenyataan &gt; harapan</a:t>
            </a:r>
          </a:p>
        </p:txBody>
      </p:sp>
      <p:sp>
        <p:nvSpPr>
          <p:cNvPr id="11270" name="Oval 6"/>
          <p:cNvSpPr>
            <a:spLocks noChangeArrowheads="1"/>
          </p:cNvSpPr>
          <p:nvPr/>
        </p:nvSpPr>
        <p:spPr bwMode="auto">
          <a:xfrm>
            <a:off x="1676400" y="5029200"/>
            <a:ext cx="2362200" cy="533400"/>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Kenyataan &lt; harapan</a:t>
            </a:r>
          </a:p>
        </p:txBody>
      </p:sp>
      <p:sp>
        <p:nvSpPr>
          <p:cNvPr id="11271" name="Rectangle 7"/>
          <p:cNvSpPr>
            <a:spLocks noChangeArrowheads="1"/>
          </p:cNvSpPr>
          <p:nvPr/>
        </p:nvSpPr>
        <p:spPr bwMode="auto">
          <a:xfrm>
            <a:off x="5486400" y="3505200"/>
            <a:ext cx="2133600" cy="5334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PELANGGAN PUAS</a:t>
            </a:r>
          </a:p>
        </p:txBody>
      </p:sp>
      <p:sp>
        <p:nvSpPr>
          <p:cNvPr id="11272" name="Rectangle 8"/>
          <p:cNvSpPr>
            <a:spLocks noChangeArrowheads="1"/>
          </p:cNvSpPr>
          <p:nvPr/>
        </p:nvSpPr>
        <p:spPr bwMode="auto">
          <a:xfrm>
            <a:off x="5486400" y="4267200"/>
            <a:ext cx="2133600" cy="5334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PELANGGAN SANGAT </a:t>
            </a:r>
          </a:p>
          <a:p>
            <a:pPr algn="ctr" eaLnBrk="1" hangingPunct="1"/>
            <a:r>
              <a:rPr lang="en-US" altLang="en-US" sz="1600">
                <a:latin typeface="Times New Roman" panose="02020603050405020304" pitchFamily="18" charset="0"/>
              </a:rPr>
              <a:t>PUAS</a:t>
            </a:r>
          </a:p>
        </p:txBody>
      </p:sp>
      <p:sp>
        <p:nvSpPr>
          <p:cNvPr id="11273" name="Rectangle 9"/>
          <p:cNvSpPr>
            <a:spLocks noChangeArrowheads="1"/>
          </p:cNvSpPr>
          <p:nvPr/>
        </p:nvSpPr>
        <p:spPr bwMode="auto">
          <a:xfrm>
            <a:off x="5562600" y="5029200"/>
            <a:ext cx="2133600" cy="5334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PELANGGAN</a:t>
            </a:r>
          </a:p>
          <a:p>
            <a:pPr algn="ctr" eaLnBrk="1" hangingPunct="1"/>
            <a:r>
              <a:rPr lang="en-US" altLang="en-US" sz="1600">
                <a:latin typeface="Times New Roman" panose="02020603050405020304" pitchFamily="18" charset="0"/>
              </a:rPr>
              <a:t>KECEWA</a:t>
            </a:r>
          </a:p>
        </p:txBody>
      </p:sp>
      <p:sp>
        <p:nvSpPr>
          <p:cNvPr id="11274" name="AutoShape 10"/>
          <p:cNvSpPr>
            <a:spLocks noChangeArrowheads="1"/>
          </p:cNvSpPr>
          <p:nvPr/>
        </p:nvSpPr>
        <p:spPr bwMode="auto">
          <a:xfrm>
            <a:off x="4419600" y="3733800"/>
            <a:ext cx="609600" cy="3048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1275" name="AutoShape 11"/>
          <p:cNvSpPr>
            <a:spLocks noChangeArrowheads="1"/>
          </p:cNvSpPr>
          <p:nvPr/>
        </p:nvSpPr>
        <p:spPr bwMode="auto">
          <a:xfrm>
            <a:off x="4419600" y="4419600"/>
            <a:ext cx="609600" cy="3048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1276" name="AutoShape 12"/>
          <p:cNvSpPr>
            <a:spLocks noChangeArrowheads="1"/>
          </p:cNvSpPr>
          <p:nvPr/>
        </p:nvSpPr>
        <p:spPr bwMode="auto">
          <a:xfrm>
            <a:off x="4419600" y="5105400"/>
            <a:ext cx="609600" cy="3048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extLst>
      <p:ext uri="{BB962C8B-B14F-4D97-AF65-F5344CB8AC3E}">
        <p14:creationId xmlns:p14="http://schemas.microsoft.com/office/powerpoint/2010/main" val="18586318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idx="4294967295"/>
          </p:nvPr>
        </p:nvSpPr>
        <p:spPr>
          <a:xfrm>
            <a:off x="0" y="609600"/>
            <a:ext cx="7772400" cy="762000"/>
          </a:xfrm>
        </p:spPr>
        <p:txBody>
          <a:bodyPr/>
          <a:lstStyle/>
          <a:p>
            <a:pPr eaLnBrk="1" hangingPunct="1">
              <a:defRPr/>
            </a:pPr>
            <a:r>
              <a:rPr lang="en-US" sz="2800" smtClean="0">
                <a:latin typeface="Comic Sans MS" pitchFamily="66" charset="0"/>
              </a:rPr>
              <a:t>Nilai, Kepuasan dan Mutu</a:t>
            </a:r>
          </a:p>
        </p:txBody>
      </p:sp>
      <p:sp>
        <p:nvSpPr>
          <p:cNvPr id="12291" name="Rectangle 3"/>
          <p:cNvSpPr>
            <a:spLocks noGrp="1" noChangeArrowheads="1"/>
          </p:cNvSpPr>
          <p:nvPr>
            <p:ph type="subTitle" idx="4294967295"/>
          </p:nvPr>
        </p:nvSpPr>
        <p:spPr>
          <a:xfrm>
            <a:off x="0" y="1828800"/>
            <a:ext cx="7010400" cy="3810000"/>
          </a:xfrm>
        </p:spPr>
        <p:txBody>
          <a:bodyPr/>
          <a:lstStyle/>
          <a:p>
            <a:pPr marL="342900" indent="-342900" algn="l" eaLnBrk="1" hangingPunct="1">
              <a:buClr>
                <a:schemeClr val="tx1"/>
              </a:buClr>
              <a:buFont typeface="Wingdings" panose="05000000000000000000" pitchFamily="2" charset="2"/>
              <a:buChar char="Ø"/>
              <a:defRPr/>
            </a:pPr>
            <a:r>
              <a:rPr lang="en-US" sz="2000" smtClean="0"/>
              <a:t> </a:t>
            </a:r>
            <a:r>
              <a:rPr lang="en-US" sz="2000" b="1" smtClean="0">
                <a:latin typeface="Comic Sans MS" pitchFamily="66" charset="0"/>
              </a:rPr>
              <a:t>Mutu :</a:t>
            </a:r>
          </a:p>
          <a:p>
            <a:pPr marL="342900" indent="-342900" algn="l" eaLnBrk="1" hangingPunct="1">
              <a:buClr>
                <a:schemeClr val="tx1"/>
              </a:buClr>
              <a:defRPr/>
            </a:pPr>
            <a:r>
              <a:rPr lang="en-US" sz="2000" smtClean="0">
                <a:latin typeface="Comic Sans MS" pitchFamily="66" charset="0"/>
              </a:rPr>
              <a:t>     adalah sifat dan karakteristik total dari suatu produk/jasa yang berhubungan dengan kemampuannya memuaskan kebutuhan pelanggan.</a:t>
            </a:r>
          </a:p>
          <a:p>
            <a:pPr marL="342900" indent="-342900" algn="l" eaLnBrk="1" hangingPunct="1">
              <a:buClr>
                <a:schemeClr val="tx1"/>
              </a:buClr>
              <a:defRPr/>
            </a:pPr>
            <a:endParaRPr lang="en-US" sz="2000" smtClean="0">
              <a:latin typeface="Comic Sans MS" pitchFamily="66" charset="0"/>
            </a:endParaRPr>
          </a:p>
          <a:p>
            <a:pPr marL="342900" indent="-342900" algn="l" eaLnBrk="1" hangingPunct="1">
              <a:buClr>
                <a:schemeClr val="tx1"/>
              </a:buClr>
              <a:buFont typeface="Wingdings" panose="05000000000000000000" pitchFamily="2" charset="2"/>
              <a:buChar char="Ø"/>
              <a:defRPr/>
            </a:pPr>
            <a:r>
              <a:rPr lang="en-US" sz="2000" b="1" smtClean="0">
                <a:latin typeface="Comic Sans MS" pitchFamily="66" charset="0"/>
              </a:rPr>
              <a:t>Manajemen Mutu Total (Total Quality Management / TQM) :</a:t>
            </a:r>
          </a:p>
          <a:p>
            <a:pPr marL="342900" indent="-342900" algn="l" eaLnBrk="1" hangingPunct="1">
              <a:buClr>
                <a:schemeClr val="tx1"/>
              </a:buClr>
              <a:defRPr/>
            </a:pPr>
            <a:r>
              <a:rPr lang="en-US" sz="2000" smtClean="0">
                <a:latin typeface="Comic Sans MS" pitchFamily="66" charset="0"/>
              </a:rPr>
              <a:t>     Program yang dirancang untuk memperbaiki mutu produk, jasa dan proses pemasaran secara terus menerus.</a:t>
            </a:r>
          </a:p>
        </p:txBody>
      </p:sp>
    </p:spTree>
    <p:extLst>
      <p:ext uri="{BB962C8B-B14F-4D97-AF65-F5344CB8AC3E}">
        <p14:creationId xmlns:p14="http://schemas.microsoft.com/office/powerpoint/2010/main" val="6678987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548680"/>
            <a:ext cx="8229600" cy="1066800"/>
          </a:xfrm>
        </p:spPr>
        <p:txBody>
          <a:bodyPr>
            <a:normAutofit/>
          </a:bodyPr>
          <a:lstStyle/>
          <a:p>
            <a:pPr eaLnBrk="1" hangingPunct="1">
              <a:defRPr/>
            </a:pPr>
            <a:r>
              <a:rPr lang="en-US" sz="2800" dirty="0" err="1" smtClean="0"/>
              <a:t>Pertukaran</a:t>
            </a:r>
            <a:r>
              <a:rPr lang="en-US" sz="2800" dirty="0" smtClean="0"/>
              <a:t>, </a:t>
            </a:r>
            <a:r>
              <a:rPr lang="en-US" sz="2800" dirty="0" err="1" smtClean="0"/>
              <a:t>Transaksi</a:t>
            </a:r>
            <a:r>
              <a:rPr lang="en-US" sz="2800" dirty="0" smtClean="0"/>
              <a:t> Dan </a:t>
            </a:r>
            <a:r>
              <a:rPr lang="en-US" sz="2800" dirty="0" err="1" smtClean="0"/>
              <a:t>Hubungan</a:t>
            </a:r>
            <a:endParaRPr lang="en-US" sz="2800" dirty="0" smtClean="0"/>
          </a:p>
        </p:txBody>
      </p:sp>
      <p:sp>
        <p:nvSpPr>
          <p:cNvPr id="13315" name="Rectangle 3"/>
          <p:cNvSpPr>
            <a:spLocks noGrp="1" noChangeArrowheads="1"/>
          </p:cNvSpPr>
          <p:nvPr>
            <p:ph type="body" sz="half" idx="1"/>
          </p:nvPr>
        </p:nvSpPr>
        <p:spPr>
          <a:xfrm>
            <a:off x="179512" y="1844824"/>
            <a:ext cx="4038600" cy="4525963"/>
          </a:xfrm>
        </p:spPr>
        <p:txBody>
          <a:bodyPr/>
          <a:lstStyle/>
          <a:p>
            <a:pPr eaLnBrk="1" hangingPunct="1">
              <a:lnSpc>
                <a:spcPct val="80000"/>
              </a:lnSpc>
              <a:buClr>
                <a:schemeClr val="tx1"/>
              </a:buClr>
              <a:defRPr/>
            </a:pPr>
            <a:r>
              <a:rPr lang="en-US" sz="2000" dirty="0" err="1" smtClean="0">
                <a:latin typeface="Comic Sans MS" pitchFamily="66" charset="0"/>
              </a:rPr>
              <a:t>Pertukaran</a:t>
            </a:r>
            <a:r>
              <a:rPr lang="en-US" sz="2000" dirty="0" smtClean="0">
                <a:latin typeface="Comic Sans MS" pitchFamily="66" charset="0"/>
              </a:rPr>
              <a:t> :</a:t>
            </a:r>
          </a:p>
          <a:p>
            <a:pPr eaLnBrk="1" hangingPunct="1">
              <a:lnSpc>
                <a:spcPct val="80000"/>
              </a:lnSpc>
              <a:buClr>
                <a:schemeClr val="tx1"/>
              </a:buClr>
              <a:buFont typeface="Wingdings" panose="05000000000000000000" pitchFamily="2" charset="2"/>
              <a:buNone/>
              <a:defRPr/>
            </a:pPr>
            <a:r>
              <a:rPr lang="en-US" sz="2000" dirty="0" smtClean="0">
                <a:latin typeface="Comic Sans MS" pitchFamily="66" charset="0"/>
              </a:rPr>
              <a:t>	</a:t>
            </a:r>
            <a:r>
              <a:rPr lang="en-US" sz="2000" dirty="0" err="1" smtClean="0">
                <a:latin typeface="Comic Sans MS" pitchFamily="66" charset="0"/>
              </a:rPr>
              <a:t>Tindakan</a:t>
            </a:r>
            <a:r>
              <a:rPr lang="en-US" sz="2000" dirty="0" smtClean="0">
                <a:latin typeface="Comic Sans MS" pitchFamily="66" charset="0"/>
              </a:rPr>
              <a:t> </a:t>
            </a:r>
            <a:r>
              <a:rPr lang="en-US" sz="2000" dirty="0" err="1" smtClean="0">
                <a:latin typeface="Comic Sans MS" pitchFamily="66" charset="0"/>
              </a:rPr>
              <a:t>untuk</a:t>
            </a:r>
            <a:r>
              <a:rPr lang="en-US" sz="2000" dirty="0" smtClean="0">
                <a:latin typeface="Comic Sans MS" pitchFamily="66" charset="0"/>
              </a:rPr>
              <a:t> </a:t>
            </a:r>
            <a:r>
              <a:rPr lang="en-US" sz="2000" dirty="0" err="1" smtClean="0">
                <a:latin typeface="Comic Sans MS" pitchFamily="66" charset="0"/>
              </a:rPr>
              <a:t>memperoleh</a:t>
            </a:r>
            <a:r>
              <a:rPr lang="en-US" sz="2000" dirty="0" smtClean="0">
                <a:latin typeface="Comic Sans MS" pitchFamily="66" charset="0"/>
              </a:rPr>
              <a:t> </a:t>
            </a:r>
            <a:r>
              <a:rPr lang="en-US" sz="2000" dirty="0" err="1" smtClean="0">
                <a:latin typeface="Comic Sans MS" pitchFamily="66" charset="0"/>
              </a:rPr>
              <a:t>obyek</a:t>
            </a:r>
            <a:r>
              <a:rPr lang="en-US" sz="2000" dirty="0" smtClean="0">
                <a:latin typeface="Comic Sans MS" pitchFamily="66" charset="0"/>
              </a:rPr>
              <a:t> (</a:t>
            </a:r>
            <a:r>
              <a:rPr lang="en-US" sz="2000" dirty="0" err="1" smtClean="0">
                <a:latin typeface="Comic Sans MS" pitchFamily="66" charset="0"/>
              </a:rPr>
              <a:t>produk</a:t>
            </a:r>
            <a:r>
              <a:rPr lang="en-US" sz="2000" dirty="0" smtClean="0">
                <a:latin typeface="Comic Sans MS" pitchFamily="66" charset="0"/>
              </a:rPr>
              <a:t>) yang </a:t>
            </a:r>
            <a:r>
              <a:rPr lang="en-US" sz="2000" dirty="0" err="1" smtClean="0">
                <a:latin typeface="Comic Sans MS" pitchFamily="66" charset="0"/>
              </a:rPr>
              <a:t>diharapkan</a:t>
            </a:r>
            <a:r>
              <a:rPr lang="en-US" sz="2000" dirty="0" smtClean="0">
                <a:latin typeface="Comic Sans MS" pitchFamily="66" charset="0"/>
              </a:rPr>
              <a:t> </a:t>
            </a:r>
            <a:r>
              <a:rPr lang="en-US" sz="2000" dirty="0" err="1" smtClean="0">
                <a:latin typeface="Comic Sans MS" pitchFamily="66" charset="0"/>
              </a:rPr>
              <a:t>dari</a:t>
            </a:r>
            <a:r>
              <a:rPr lang="en-US" sz="2000" dirty="0" smtClean="0">
                <a:latin typeface="Comic Sans MS" pitchFamily="66" charset="0"/>
              </a:rPr>
              <a:t> </a:t>
            </a:r>
            <a:r>
              <a:rPr lang="en-US" sz="2000" dirty="0" err="1" smtClean="0">
                <a:latin typeface="Comic Sans MS" pitchFamily="66" charset="0"/>
              </a:rPr>
              <a:t>seseorang</a:t>
            </a:r>
            <a:r>
              <a:rPr lang="en-US" sz="2000" dirty="0" smtClean="0">
                <a:latin typeface="Comic Sans MS" pitchFamily="66" charset="0"/>
              </a:rPr>
              <a:t> </a:t>
            </a:r>
            <a:r>
              <a:rPr lang="en-US" sz="2000" dirty="0" err="1" smtClean="0">
                <a:latin typeface="Comic Sans MS" pitchFamily="66" charset="0"/>
              </a:rPr>
              <a:t>dengan</a:t>
            </a:r>
            <a:r>
              <a:rPr lang="en-US" sz="2000" dirty="0" smtClean="0">
                <a:latin typeface="Comic Sans MS" pitchFamily="66" charset="0"/>
              </a:rPr>
              <a:t> </a:t>
            </a:r>
            <a:r>
              <a:rPr lang="en-US" sz="2000" dirty="0" err="1" smtClean="0">
                <a:latin typeface="Comic Sans MS" pitchFamily="66" charset="0"/>
              </a:rPr>
              <a:t>menawarkan</a:t>
            </a:r>
            <a:r>
              <a:rPr lang="en-US" sz="2000" dirty="0" smtClean="0">
                <a:latin typeface="Comic Sans MS" pitchFamily="66" charset="0"/>
              </a:rPr>
              <a:t> </a:t>
            </a:r>
            <a:r>
              <a:rPr lang="en-US" sz="2000" dirty="0" err="1" smtClean="0">
                <a:latin typeface="Comic Sans MS" pitchFamily="66" charset="0"/>
              </a:rPr>
              <a:t>sesuatu</a:t>
            </a:r>
            <a:r>
              <a:rPr lang="en-US" sz="2000" dirty="0" smtClean="0">
                <a:latin typeface="Comic Sans MS" pitchFamily="66" charset="0"/>
              </a:rPr>
              <a:t> </a:t>
            </a:r>
            <a:r>
              <a:rPr lang="en-US" sz="2000" dirty="0" err="1" smtClean="0">
                <a:latin typeface="Comic Sans MS" pitchFamily="66" charset="0"/>
              </a:rPr>
              <a:t>sebagai</a:t>
            </a:r>
            <a:r>
              <a:rPr lang="en-US" sz="2000" dirty="0" smtClean="0">
                <a:latin typeface="Comic Sans MS" pitchFamily="66" charset="0"/>
              </a:rPr>
              <a:t> </a:t>
            </a:r>
            <a:r>
              <a:rPr lang="en-US" sz="2000" dirty="0" err="1" smtClean="0">
                <a:latin typeface="Comic Sans MS" pitchFamily="66" charset="0"/>
              </a:rPr>
              <a:t>pengganti</a:t>
            </a:r>
            <a:r>
              <a:rPr lang="en-US" sz="2000" dirty="0" smtClean="0">
                <a:latin typeface="Comic Sans MS" pitchFamily="66" charset="0"/>
              </a:rPr>
              <a:t>.</a:t>
            </a:r>
          </a:p>
          <a:p>
            <a:pPr eaLnBrk="1" hangingPunct="1">
              <a:lnSpc>
                <a:spcPct val="80000"/>
              </a:lnSpc>
              <a:buClr>
                <a:schemeClr val="tx1"/>
              </a:buClr>
              <a:buFont typeface="Wingdings" panose="05000000000000000000" pitchFamily="2" charset="2"/>
              <a:buNone/>
              <a:defRPr/>
            </a:pPr>
            <a:endParaRPr lang="en-US" sz="2000" dirty="0" smtClean="0">
              <a:latin typeface="Comic Sans MS" pitchFamily="66" charset="0"/>
            </a:endParaRPr>
          </a:p>
          <a:p>
            <a:pPr eaLnBrk="1" hangingPunct="1">
              <a:lnSpc>
                <a:spcPct val="80000"/>
              </a:lnSpc>
              <a:buClr>
                <a:schemeClr val="tx1"/>
              </a:buClr>
              <a:defRPr/>
            </a:pPr>
            <a:r>
              <a:rPr lang="en-US" sz="2000" dirty="0" err="1" smtClean="0">
                <a:latin typeface="Comic Sans MS" pitchFamily="66" charset="0"/>
              </a:rPr>
              <a:t>Pemasaran</a:t>
            </a:r>
            <a:r>
              <a:rPr lang="en-US" sz="2000" dirty="0" smtClean="0">
                <a:latin typeface="Comic Sans MS" pitchFamily="66" charset="0"/>
              </a:rPr>
              <a:t> </a:t>
            </a:r>
            <a:r>
              <a:rPr lang="en-US" sz="2000" dirty="0" err="1" smtClean="0">
                <a:latin typeface="Comic Sans MS" pitchFamily="66" charset="0"/>
              </a:rPr>
              <a:t>terjadi</a:t>
            </a:r>
            <a:r>
              <a:rPr lang="en-US" sz="2000" dirty="0" smtClean="0">
                <a:latin typeface="Comic Sans MS" pitchFamily="66" charset="0"/>
              </a:rPr>
              <a:t> </a:t>
            </a:r>
            <a:r>
              <a:rPr lang="en-US" sz="2000" dirty="0" err="1" smtClean="0">
                <a:latin typeface="Comic Sans MS" pitchFamily="66" charset="0"/>
              </a:rPr>
              <a:t>saat</a:t>
            </a:r>
            <a:r>
              <a:rPr lang="en-US" sz="2000" dirty="0" smtClean="0">
                <a:latin typeface="Comic Sans MS" pitchFamily="66" charset="0"/>
              </a:rPr>
              <a:t> </a:t>
            </a:r>
            <a:r>
              <a:rPr lang="en-US" sz="2000" dirty="0" err="1" smtClean="0">
                <a:latin typeface="Comic Sans MS" pitchFamily="66" charset="0"/>
              </a:rPr>
              <a:t>manusia</a:t>
            </a:r>
            <a:r>
              <a:rPr lang="en-US" sz="2000" dirty="0" smtClean="0">
                <a:latin typeface="Comic Sans MS" pitchFamily="66" charset="0"/>
              </a:rPr>
              <a:t> </a:t>
            </a:r>
            <a:r>
              <a:rPr lang="en-US" sz="2000" dirty="0" err="1" smtClean="0">
                <a:latin typeface="Comic Sans MS" pitchFamily="66" charset="0"/>
              </a:rPr>
              <a:t>memutuskan</a:t>
            </a:r>
            <a:r>
              <a:rPr lang="en-US" sz="2000" dirty="0" smtClean="0">
                <a:latin typeface="Comic Sans MS" pitchFamily="66" charset="0"/>
              </a:rPr>
              <a:t> </a:t>
            </a:r>
            <a:r>
              <a:rPr lang="en-US" sz="2000" dirty="0" err="1" smtClean="0">
                <a:latin typeface="Comic Sans MS" pitchFamily="66" charset="0"/>
              </a:rPr>
              <a:t>untuk</a:t>
            </a:r>
            <a:r>
              <a:rPr lang="en-US" sz="2000" dirty="0" smtClean="0">
                <a:latin typeface="Comic Sans MS" pitchFamily="66" charset="0"/>
              </a:rPr>
              <a:t> </a:t>
            </a:r>
            <a:r>
              <a:rPr lang="en-US" sz="2000" dirty="0" err="1" smtClean="0">
                <a:latin typeface="Comic Sans MS" pitchFamily="66" charset="0"/>
              </a:rPr>
              <a:t>memuaskan</a:t>
            </a:r>
            <a:r>
              <a:rPr lang="en-US" sz="2000" dirty="0" smtClean="0">
                <a:latin typeface="Comic Sans MS" pitchFamily="66" charset="0"/>
              </a:rPr>
              <a:t> </a:t>
            </a:r>
            <a:r>
              <a:rPr lang="en-US" sz="2000" dirty="0" err="1" smtClean="0">
                <a:latin typeface="Comic Sans MS" pitchFamily="66" charset="0"/>
              </a:rPr>
              <a:t>kebutuhan</a:t>
            </a:r>
            <a:r>
              <a:rPr lang="en-US" sz="2000" dirty="0" smtClean="0">
                <a:latin typeface="Comic Sans MS" pitchFamily="66" charset="0"/>
              </a:rPr>
              <a:t> </a:t>
            </a:r>
            <a:r>
              <a:rPr lang="en-US" sz="2000" dirty="0" err="1" smtClean="0">
                <a:latin typeface="Comic Sans MS" pitchFamily="66" charset="0"/>
              </a:rPr>
              <a:t>dan</a:t>
            </a:r>
            <a:r>
              <a:rPr lang="en-US" sz="2000" dirty="0" smtClean="0">
                <a:latin typeface="Comic Sans MS" pitchFamily="66" charset="0"/>
              </a:rPr>
              <a:t> </a:t>
            </a:r>
            <a:r>
              <a:rPr lang="en-US" sz="2000" dirty="0" err="1" smtClean="0">
                <a:latin typeface="Comic Sans MS" pitchFamily="66" charset="0"/>
              </a:rPr>
              <a:t>keinginan</a:t>
            </a:r>
            <a:r>
              <a:rPr lang="en-US" sz="2000" dirty="0" smtClean="0">
                <a:latin typeface="Comic Sans MS" pitchFamily="66" charset="0"/>
              </a:rPr>
              <a:t> </a:t>
            </a:r>
            <a:r>
              <a:rPr lang="en-US" sz="2000" dirty="0" err="1" smtClean="0">
                <a:latin typeface="Comic Sans MS" pitchFamily="66" charset="0"/>
              </a:rPr>
              <a:t>melalui</a:t>
            </a:r>
            <a:r>
              <a:rPr lang="en-US" sz="2000" dirty="0" smtClean="0">
                <a:latin typeface="Comic Sans MS" pitchFamily="66" charset="0"/>
              </a:rPr>
              <a:t> </a:t>
            </a:r>
            <a:r>
              <a:rPr lang="en-US" sz="2000" dirty="0" err="1" smtClean="0">
                <a:latin typeface="Comic Sans MS" pitchFamily="66" charset="0"/>
              </a:rPr>
              <a:t>pertukaran</a:t>
            </a:r>
            <a:r>
              <a:rPr lang="en-US" sz="2000" dirty="0" smtClean="0">
                <a:latin typeface="Comic Sans MS" pitchFamily="66" charset="0"/>
              </a:rPr>
              <a:t>.</a:t>
            </a:r>
          </a:p>
          <a:p>
            <a:pPr eaLnBrk="1" hangingPunct="1">
              <a:lnSpc>
                <a:spcPct val="80000"/>
              </a:lnSpc>
              <a:buClr>
                <a:schemeClr val="tx1"/>
              </a:buClr>
              <a:defRPr/>
            </a:pPr>
            <a:endParaRPr lang="en-US" sz="2000" dirty="0" smtClean="0">
              <a:latin typeface="Comic Sans MS" pitchFamily="66" charset="0"/>
            </a:endParaRPr>
          </a:p>
          <a:p>
            <a:pPr eaLnBrk="1" hangingPunct="1">
              <a:lnSpc>
                <a:spcPct val="80000"/>
              </a:lnSpc>
              <a:buClr>
                <a:schemeClr val="tx1"/>
              </a:buClr>
              <a:buFont typeface="Wingdings" panose="05000000000000000000" pitchFamily="2" charset="2"/>
              <a:buNone/>
              <a:defRPr/>
            </a:pPr>
            <a:r>
              <a:rPr lang="en-US" sz="1800" dirty="0" smtClean="0"/>
              <a:t>   </a:t>
            </a:r>
          </a:p>
        </p:txBody>
      </p:sp>
      <p:sp>
        <p:nvSpPr>
          <p:cNvPr id="13316" name="Rectangle 4"/>
          <p:cNvSpPr>
            <a:spLocks noGrp="1" noChangeArrowheads="1"/>
          </p:cNvSpPr>
          <p:nvPr>
            <p:ph type="body" sz="half" idx="2"/>
          </p:nvPr>
        </p:nvSpPr>
        <p:spPr>
          <a:xfrm>
            <a:off x="4716016" y="1634927"/>
            <a:ext cx="4038600" cy="4525963"/>
          </a:xfrm>
        </p:spPr>
        <p:txBody>
          <a:bodyPr/>
          <a:lstStyle/>
          <a:p>
            <a:pPr eaLnBrk="1" hangingPunct="1">
              <a:lnSpc>
                <a:spcPct val="80000"/>
              </a:lnSpc>
              <a:buClr>
                <a:schemeClr val="tx1"/>
              </a:buClr>
              <a:defRPr/>
            </a:pPr>
            <a:r>
              <a:rPr lang="en-US" sz="2000" dirty="0" err="1" smtClean="0">
                <a:latin typeface="Comic Sans MS" pitchFamily="66" charset="0"/>
              </a:rPr>
              <a:t>Syarat</a:t>
            </a:r>
            <a:r>
              <a:rPr lang="en-US" sz="2000" dirty="0" smtClean="0">
                <a:latin typeface="Comic Sans MS" pitchFamily="66" charset="0"/>
              </a:rPr>
              <a:t> </a:t>
            </a:r>
            <a:r>
              <a:rPr lang="en-US" sz="2000" dirty="0" err="1" smtClean="0">
                <a:latin typeface="Comic Sans MS" pitchFamily="66" charset="0"/>
              </a:rPr>
              <a:t>Terjadinya</a:t>
            </a:r>
            <a:r>
              <a:rPr lang="en-US" sz="2000" dirty="0" smtClean="0">
                <a:latin typeface="Comic Sans MS" pitchFamily="66" charset="0"/>
              </a:rPr>
              <a:t> </a:t>
            </a:r>
            <a:r>
              <a:rPr lang="en-US" sz="2000" dirty="0" err="1" smtClean="0">
                <a:latin typeface="Comic Sans MS" pitchFamily="66" charset="0"/>
              </a:rPr>
              <a:t>Pertukaran</a:t>
            </a:r>
            <a:r>
              <a:rPr lang="en-US" sz="2000" dirty="0" smtClean="0">
                <a:latin typeface="Comic Sans MS" pitchFamily="66" charset="0"/>
              </a:rPr>
              <a:t> :</a:t>
            </a:r>
          </a:p>
          <a:p>
            <a:pPr lvl="1" eaLnBrk="1" hangingPunct="1">
              <a:lnSpc>
                <a:spcPct val="80000"/>
              </a:lnSpc>
              <a:buClr>
                <a:schemeClr val="tx1"/>
              </a:buClr>
              <a:defRPr/>
            </a:pPr>
            <a:r>
              <a:rPr lang="en-US" sz="2000" dirty="0" err="1" smtClean="0">
                <a:latin typeface="Comic Sans MS" pitchFamily="66" charset="0"/>
              </a:rPr>
              <a:t>Terdapat</a:t>
            </a:r>
            <a:r>
              <a:rPr lang="en-US" sz="2000" dirty="0" smtClean="0">
                <a:latin typeface="Comic Sans MS" pitchFamily="66" charset="0"/>
              </a:rPr>
              <a:t> </a:t>
            </a:r>
            <a:r>
              <a:rPr lang="en-US" sz="2000" dirty="0" err="1" smtClean="0">
                <a:latin typeface="Comic Sans MS" pitchFamily="66" charset="0"/>
              </a:rPr>
              <a:t>sedikitnya</a:t>
            </a:r>
            <a:r>
              <a:rPr lang="en-US" sz="2000" dirty="0" smtClean="0">
                <a:latin typeface="Comic Sans MS" pitchFamily="66" charset="0"/>
              </a:rPr>
              <a:t> </a:t>
            </a:r>
            <a:r>
              <a:rPr lang="en-US" sz="2000" dirty="0" err="1" smtClean="0">
                <a:latin typeface="Comic Sans MS" pitchFamily="66" charset="0"/>
              </a:rPr>
              <a:t>dua</a:t>
            </a:r>
            <a:r>
              <a:rPr lang="en-US" sz="2000" dirty="0" smtClean="0">
                <a:latin typeface="Comic Sans MS" pitchFamily="66" charset="0"/>
              </a:rPr>
              <a:t> </a:t>
            </a:r>
            <a:r>
              <a:rPr lang="en-US" sz="2000" dirty="0" err="1" smtClean="0">
                <a:latin typeface="Comic Sans MS" pitchFamily="66" charset="0"/>
              </a:rPr>
              <a:t>pihak</a:t>
            </a:r>
            <a:endParaRPr lang="en-US" sz="2000" dirty="0" smtClean="0">
              <a:latin typeface="Comic Sans MS" pitchFamily="66" charset="0"/>
            </a:endParaRPr>
          </a:p>
          <a:p>
            <a:pPr lvl="1" eaLnBrk="1" hangingPunct="1">
              <a:lnSpc>
                <a:spcPct val="80000"/>
              </a:lnSpc>
              <a:buClr>
                <a:schemeClr val="tx1"/>
              </a:buClr>
              <a:defRPr/>
            </a:pPr>
            <a:r>
              <a:rPr lang="en-US" sz="2000" dirty="0" err="1" smtClean="0">
                <a:latin typeface="Comic Sans MS" pitchFamily="66" charset="0"/>
              </a:rPr>
              <a:t>Masing-masing</a:t>
            </a:r>
            <a:r>
              <a:rPr lang="en-US" sz="2000" dirty="0" smtClean="0">
                <a:latin typeface="Comic Sans MS" pitchFamily="66" charset="0"/>
              </a:rPr>
              <a:t> </a:t>
            </a:r>
            <a:r>
              <a:rPr lang="en-US" sz="2000" dirty="0" err="1" smtClean="0">
                <a:latin typeface="Comic Sans MS" pitchFamily="66" charset="0"/>
              </a:rPr>
              <a:t>pihak</a:t>
            </a:r>
            <a:r>
              <a:rPr lang="en-US" sz="2000" dirty="0" smtClean="0">
                <a:latin typeface="Comic Sans MS" pitchFamily="66" charset="0"/>
              </a:rPr>
              <a:t> </a:t>
            </a:r>
            <a:r>
              <a:rPr lang="en-US" sz="2000" dirty="0" err="1" smtClean="0">
                <a:latin typeface="Comic Sans MS" pitchFamily="66" charset="0"/>
              </a:rPr>
              <a:t>memiliki</a:t>
            </a:r>
            <a:r>
              <a:rPr lang="en-US" sz="2000" dirty="0" smtClean="0">
                <a:latin typeface="Comic Sans MS" pitchFamily="66" charset="0"/>
              </a:rPr>
              <a:t> </a:t>
            </a:r>
            <a:r>
              <a:rPr lang="en-US" sz="2000" dirty="0" err="1" smtClean="0">
                <a:latin typeface="Comic Sans MS" pitchFamily="66" charset="0"/>
              </a:rPr>
              <a:t>sesuatu</a:t>
            </a:r>
            <a:r>
              <a:rPr lang="en-US" sz="2000" dirty="0" smtClean="0">
                <a:latin typeface="Comic Sans MS" pitchFamily="66" charset="0"/>
              </a:rPr>
              <a:t> yang </a:t>
            </a:r>
            <a:r>
              <a:rPr lang="en-US" sz="2000" dirty="0" err="1" smtClean="0">
                <a:latin typeface="Comic Sans MS" pitchFamily="66" charset="0"/>
              </a:rPr>
              <a:t>berharga</a:t>
            </a:r>
            <a:r>
              <a:rPr lang="en-US" sz="2000" dirty="0" smtClean="0">
                <a:latin typeface="Comic Sans MS" pitchFamily="66" charset="0"/>
              </a:rPr>
              <a:t> </a:t>
            </a:r>
            <a:r>
              <a:rPr lang="en-US" sz="2000" dirty="0" err="1" smtClean="0">
                <a:latin typeface="Comic Sans MS" pitchFamily="66" charset="0"/>
              </a:rPr>
              <a:t>bagi</a:t>
            </a:r>
            <a:r>
              <a:rPr lang="en-US" sz="2000" dirty="0" smtClean="0">
                <a:latin typeface="Comic Sans MS" pitchFamily="66" charset="0"/>
              </a:rPr>
              <a:t> </a:t>
            </a:r>
            <a:r>
              <a:rPr lang="en-US" sz="2000" dirty="0" err="1" smtClean="0">
                <a:latin typeface="Comic Sans MS" pitchFamily="66" charset="0"/>
              </a:rPr>
              <a:t>pihak</a:t>
            </a:r>
            <a:r>
              <a:rPr lang="en-US" sz="2000" dirty="0" smtClean="0">
                <a:latin typeface="Comic Sans MS" pitchFamily="66" charset="0"/>
              </a:rPr>
              <a:t>  lain</a:t>
            </a:r>
          </a:p>
          <a:p>
            <a:pPr lvl="1" eaLnBrk="1" hangingPunct="1">
              <a:lnSpc>
                <a:spcPct val="80000"/>
              </a:lnSpc>
              <a:buClr>
                <a:schemeClr val="tx1"/>
              </a:buClr>
              <a:defRPr/>
            </a:pPr>
            <a:r>
              <a:rPr lang="en-US" sz="2000" dirty="0" err="1" smtClean="0">
                <a:latin typeface="Comic Sans MS" pitchFamily="66" charset="0"/>
              </a:rPr>
              <a:t>Masing-masing</a:t>
            </a:r>
            <a:r>
              <a:rPr lang="en-US" sz="2000" dirty="0" smtClean="0">
                <a:latin typeface="Comic Sans MS" pitchFamily="66" charset="0"/>
              </a:rPr>
              <a:t> </a:t>
            </a:r>
            <a:r>
              <a:rPr lang="en-US" sz="2000" dirty="0" err="1" smtClean="0">
                <a:latin typeface="Comic Sans MS" pitchFamily="66" charset="0"/>
              </a:rPr>
              <a:t>pihak</a:t>
            </a:r>
            <a:r>
              <a:rPr lang="en-US" sz="2000" dirty="0" smtClean="0">
                <a:latin typeface="Comic Sans MS" pitchFamily="66" charset="0"/>
              </a:rPr>
              <a:t> </a:t>
            </a:r>
            <a:r>
              <a:rPr lang="en-US" sz="2000" dirty="0" err="1" smtClean="0">
                <a:latin typeface="Comic Sans MS" pitchFamily="66" charset="0"/>
              </a:rPr>
              <a:t>bebas</a:t>
            </a:r>
            <a:r>
              <a:rPr lang="en-US" sz="2000" dirty="0" smtClean="0">
                <a:latin typeface="Comic Sans MS" pitchFamily="66" charset="0"/>
              </a:rPr>
              <a:t> </a:t>
            </a:r>
            <a:r>
              <a:rPr lang="en-US" sz="2000" dirty="0" err="1" smtClean="0">
                <a:latin typeface="Comic Sans MS" pitchFamily="66" charset="0"/>
              </a:rPr>
              <a:t>menerima</a:t>
            </a:r>
            <a:r>
              <a:rPr lang="en-US" sz="2000" dirty="0" smtClean="0">
                <a:latin typeface="Comic Sans MS" pitchFamily="66" charset="0"/>
              </a:rPr>
              <a:t> </a:t>
            </a:r>
            <a:r>
              <a:rPr lang="en-US" sz="2000" dirty="0" err="1" smtClean="0">
                <a:latin typeface="Comic Sans MS" pitchFamily="66" charset="0"/>
              </a:rPr>
              <a:t>atau</a:t>
            </a:r>
            <a:r>
              <a:rPr lang="en-US" sz="2000" dirty="0" smtClean="0">
                <a:latin typeface="Comic Sans MS" pitchFamily="66" charset="0"/>
              </a:rPr>
              <a:t> </a:t>
            </a:r>
            <a:r>
              <a:rPr lang="en-US" sz="2000" dirty="0" err="1" smtClean="0">
                <a:latin typeface="Comic Sans MS" pitchFamily="66" charset="0"/>
              </a:rPr>
              <a:t>menolak</a:t>
            </a:r>
            <a:r>
              <a:rPr lang="en-US" sz="2000" dirty="0" smtClean="0">
                <a:latin typeface="Comic Sans MS" pitchFamily="66" charset="0"/>
              </a:rPr>
              <a:t> </a:t>
            </a:r>
            <a:r>
              <a:rPr lang="en-US" sz="2000" dirty="0" err="1" smtClean="0">
                <a:latin typeface="Comic Sans MS" pitchFamily="66" charset="0"/>
              </a:rPr>
              <a:t>tawaran</a:t>
            </a:r>
            <a:r>
              <a:rPr lang="en-US" sz="2000" dirty="0" smtClean="0">
                <a:latin typeface="Comic Sans MS" pitchFamily="66" charset="0"/>
              </a:rPr>
              <a:t> </a:t>
            </a:r>
            <a:r>
              <a:rPr lang="en-US" sz="2000" dirty="0" err="1" smtClean="0">
                <a:latin typeface="Comic Sans MS" pitchFamily="66" charset="0"/>
              </a:rPr>
              <a:t>pertukaran</a:t>
            </a:r>
            <a:endParaRPr lang="en-US" sz="2000" dirty="0" smtClean="0">
              <a:latin typeface="Comic Sans MS" pitchFamily="66" charset="0"/>
            </a:endParaRPr>
          </a:p>
          <a:p>
            <a:pPr lvl="1" eaLnBrk="1" hangingPunct="1">
              <a:lnSpc>
                <a:spcPct val="80000"/>
              </a:lnSpc>
              <a:buClr>
                <a:schemeClr val="tx1"/>
              </a:buClr>
              <a:defRPr/>
            </a:pPr>
            <a:r>
              <a:rPr lang="en-US" sz="2000" dirty="0" err="1" smtClean="0">
                <a:latin typeface="Comic Sans MS" pitchFamily="66" charset="0"/>
              </a:rPr>
              <a:t>Kedua</a:t>
            </a:r>
            <a:r>
              <a:rPr lang="en-US" sz="2000" dirty="0" smtClean="0">
                <a:latin typeface="Comic Sans MS" pitchFamily="66" charset="0"/>
              </a:rPr>
              <a:t> </a:t>
            </a:r>
            <a:r>
              <a:rPr lang="en-US" sz="2000" dirty="0" err="1" smtClean="0">
                <a:latin typeface="Comic Sans MS" pitchFamily="66" charset="0"/>
              </a:rPr>
              <a:t>belah</a:t>
            </a:r>
            <a:r>
              <a:rPr lang="en-US" sz="2000" dirty="0" smtClean="0">
                <a:latin typeface="Comic Sans MS" pitchFamily="66" charset="0"/>
              </a:rPr>
              <a:t> </a:t>
            </a:r>
            <a:r>
              <a:rPr lang="en-US" sz="2000" dirty="0" err="1" smtClean="0">
                <a:latin typeface="Comic Sans MS" pitchFamily="66" charset="0"/>
              </a:rPr>
              <a:t>pihak</a:t>
            </a:r>
            <a:r>
              <a:rPr lang="en-US" sz="2000" dirty="0" smtClean="0">
                <a:latin typeface="Comic Sans MS" pitchFamily="66" charset="0"/>
              </a:rPr>
              <a:t> </a:t>
            </a:r>
            <a:r>
              <a:rPr lang="en-US" sz="2000" dirty="0" err="1" smtClean="0">
                <a:latin typeface="Comic Sans MS" pitchFamily="66" charset="0"/>
              </a:rPr>
              <a:t>dapat</a:t>
            </a:r>
            <a:r>
              <a:rPr lang="en-US" sz="2000" dirty="0" smtClean="0">
                <a:latin typeface="Comic Sans MS" pitchFamily="66" charset="0"/>
              </a:rPr>
              <a:t> </a:t>
            </a:r>
            <a:r>
              <a:rPr lang="en-US" sz="2000" dirty="0" err="1" smtClean="0">
                <a:latin typeface="Comic Sans MS" pitchFamily="66" charset="0"/>
              </a:rPr>
              <a:t>berkomunikasi</a:t>
            </a:r>
            <a:r>
              <a:rPr lang="en-US" sz="2000" dirty="0" smtClean="0">
                <a:latin typeface="Comic Sans MS" pitchFamily="66" charset="0"/>
              </a:rPr>
              <a:t> </a:t>
            </a:r>
            <a:r>
              <a:rPr lang="en-US" sz="2000" dirty="0" err="1" smtClean="0">
                <a:latin typeface="Comic Sans MS" pitchFamily="66" charset="0"/>
              </a:rPr>
              <a:t>dan</a:t>
            </a:r>
            <a:r>
              <a:rPr lang="en-US" sz="2000" dirty="0" smtClean="0">
                <a:latin typeface="Comic Sans MS" pitchFamily="66" charset="0"/>
              </a:rPr>
              <a:t> </a:t>
            </a:r>
            <a:r>
              <a:rPr lang="en-US" sz="2000" dirty="0" err="1" smtClean="0">
                <a:latin typeface="Comic Sans MS" pitchFamily="66" charset="0"/>
              </a:rPr>
              <a:t>menyerahkan</a:t>
            </a:r>
            <a:r>
              <a:rPr lang="en-US" sz="2000" dirty="0" smtClean="0">
                <a:latin typeface="Comic Sans MS" pitchFamily="66" charset="0"/>
              </a:rPr>
              <a:t> </a:t>
            </a:r>
            <a:r>
              <a:rPr lang="en-US" sz="2000" dirty="0" err="1" smtClean="0">
                <a:latin typeface="Comic Sans MS" pitchFamily="66" charset="0"/>
              </a:rPr>
              <a:t>barang</a:t>
            </a:r>
            <a:r>
              <a:rPr lang="en-US" sz="2000" dirty="0" smtClean="0">
                <a:latin typeface="Comic Sans MS" pitchFamily="66" charset="0"/>
              </a:rPr>
              <a:t> </a:t>
            </a:r>
          </a:p>
          <a:p>
            <a:pPr lvl="1" eaLnBrk="1" hangingPunct="1">
              <a:lnSpc>
                <a:spcPct val="80000"/>
              </a:lnSpc>
              <a:defRPr/>
            </a:pPr>
            <a:endParaRPr lang="en-US" sz="2000" dirty="0" smtClean="0">
              <a:latin typeface="Comic Sans MS" pitchFamily="66" charset="0"/>
            </a:endParaRPr>
          </a:p>
        </p:txBody>
      </p:sp>
    </p:spTree>
    <p:extLst>
      <p:ext uri="{BB962C8B-B14F-4D97-AF65-F5344CB8AC3E}">
        <p14:creationId xmlns:p14="http://schemas.microsoft.com/office/powerpoint/2010/main" val="2631780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idx="4294967295"/>
          </p:nvPr>
        </p:nvSpPr>
        <p:spPr>
          <a:xfrm>
            <a:off x="16594" y="620688"/>
            <a:ext cx="7543800" cy="838200"/>
          </a:xfrm>
        </p:spPr>
        <p:txBody>
          <a:bodyPr/>
          <a:lstStyle/>
          <a:p>
            <a:pPr eaLnBrk="1" hangingPunct="1">
              <a:defRPr/>
            </a:pPr>
            <a:r>
              <a:rPr lang="en-US" sz="3200" dirty="0" err="1" smtClean="0">
                <a:latin typeface="Comic Sans MS" pitchFamily="66" charset="0"/>
              </a:rPr>
              <a:t>Pertukaran</a:t>
            </a:r>
            <a:r>
              <a:rPr lang="en-US" sz="3200" dirty="0" smtClean="0">
                <a:latin typeface="Comic Sans MS" pitchFamily="66" charset="0"/>
              </a:rPr>
              <a:t>, </a:t>
            </a:r>
            <a:r>
              <a:rPr lang="en-US" sz="3200" dirty="0" err="1" smtClean="0">
                <a:latin typeface="Comic Sans MS" pitchFamily="66" charset="0"/>
              </a:rPr>
              <a:t>Transaksi</a:t>
            </a:r>
            <a:r>
              <a:rPr lang="en-US" sz="3200" dirty="0" smtClean="0">
                <a:latin typeface="Comic Sans MS" pitchFamily="66" charset="0"/>
              </a:rPr>
              <a:t> Dan </a:t>
            </a:r>
            <a:r>
              <a:rPr lang="en-US" sz="3200" dirty="0" err="1" smtClean="0">
                <a:latin typeface="Comic Sans MS" pitchFamily="66" charset="0"/>
              </a:rPr>
              <a:t>Hubungan</a:t>
            </a:r>
            <a:endParaRPr lang="en-US" sz="3200" dirty="0" smtClean="0">
              <a:latin typeface="Comic Sans MS" pitchFamily="66" charset="0"/>
            </a:endParaRPr>
          </a:p>
        </p:txBody>
      </p:sp>
      <p:sp>
        <p:nvSpPr>
          <p:cNvPr id="14339" name="Rectangle 3"/>
          <p:cNvSpPr>
            <a:spLocks noGrp="1" noChangeArrowheads="1"/>
          </p:cNvSpPr>
          <p:nvPr>
            <p:ph type="subTitle" idx="4294967295"/>
          </p:nvPr>
        </p:nvSpPr>
        <p:spPr>
          <a:xfrm>
            <a:off x="0" y="1752600"/>
            <a:ext cx="7467600" cy="4419600"/>
          </a:xfrm>
        </p:spPr>
        <p:txBody>
          <a:bodyPr/>
          <a:lstStyle/>
          <a:p>
            <a:pPr marL="342900" indent="-342900" algn="l" eaLnBrk="1" hangingPunct="1">
              <a:buClr>
                <a:schemeClr val="tx1"/>
              </a:buClr>
              <a:buFont typeface="Wingdings" panose="05000000000000000000" pitchFamily="2" charset="2"/>
              <a:buChar char="Ø"/>
              <a:defRPr/>
            </a:pPr>
            <a:r>
              <a:rPr lang="en-US" sz="2000" b="1" smtClean="0">
                <a:latin typeface="Comic Sans MS" pitchFamily="66" charset="0"/>
              </a:rPr>
              <a:t>Transaksi :</a:t>
            </a:r>
          </a:p>
          <a:p>
            <a:pPr marL="342900" indent="-342900" algn="l" eaLnBrk="1" hangingPunct="1">
              <a:buClr>
                <a:schemeClr val="tx1"/>
              </a:buClr>
              <a:defRPr/>
            </a:pPr>
            <a:r>
              <a:rPr lang="en-US" sz="2000" smtClean="0">
                <a:latin typeface="Comic Sans MS" pitchFamily="66" charset="0"/>
              </a:rPr>
              <a:t>    Perdagangan antara dua pihak yang melibatkan paling sedikit dua  bentuk nilai, persetujuan mengenai kondisi, persetujuan mengenai waktu dan persetujuan mengenai tempat</a:t>
            </a:r>
          </a:p>
          <a:p>
            <a:pPr marL="342900" indent="-342900" algn="l" eaLnBrk="1" hangingPunct="1">
              <a:buClr>
                <a:schemeClr val="tx1"/>
              </a:buClr>
              <a:defRPr/>
            </a:pPr>
            <a:endParaRPr lang="en-US" sz="2000" smtClean="0">
              <a:latin typeface="Comic Sans MS" pitchFamily="66" charset="0"/>
            </a:endParaRPr>
          </a:p>
          <a:p>
            <a:pPr marL="342900" indent="-342900" algn="l" eaLnBrk="1" hangingPunct="1">
              <a:buClr>
                <a:schemeClr val="tx1"/>
              </a:buClr>
              <a:buFont typeface="Wingdings" panose="05000000000000000000" pitchFamily="2" charset="2"/>
              <a:buChar char="Ø"/>
              <a:defRPr/>
            </a:pPr>
            <a:r>
              <a:rPr lang="en-US" sz="2000" b="1" smtClean="0">
                <a:latin typeface="Comic Sans MS" pitchFamily="66" charset="0"/>
              </a:rPr>
              <a:t>Hubungan Pemasaran (Relationship Marketing) :</a:t>
            </a:r>
          </a:p>
          <a:p>
            <a:pPr marL="342900" indent="-342900" algn="l" eaLnBrk="1" hangingPunct="1">
              <a:buClr>
                <a:schemeClr val="tx1"/>
              </a:buClr>
              <a:defRPr/>
            </a:pPr>
            <a:r>
              <a:rPr lang="en-US" sz="2000" smtClean="0">
                <a:latin typeface="Comic Sans MS" pitchFamily="66" charset="0"/>
              </a:rPr>
              <a:t>    Proses menciptakan, memelihara dan meningkatkahubungan </a:t>
            </a:r>
          </a:p>
          <a:p>
            <a:pPr marL="342900" indent="-342900" algn="l" eaLnBrk="1" hangingPunct="1">
              <a:buClr>
                <a:schemeClr val="tx1"/>
              </a:buClr>
              <a:defRPr/>
            </a:pPr>
            <a:r>
              <a:rPr lang="en-US" sz="2000" smtClean="0">
                <a:latin typeface="Comic Sans MS" pitchFamily="66" charset="0"/>
              </a:rPr>
              <a:t>    timbal balik dengan pelanggan dan pihak lain yang berkepentingan.</a:t>
            </a:r>
          </a:p>
          <a:p>
            <a:pPr marL="342900" indent="-342900" algn="l" eaLnBrk="1" hangingPunct="1">
              <a:buClr>
                <a:schemeClr val="tx1"/>
              </a:buClr>
              <a:defRPr/>
            </a:pPr>
            <a:endParaRPr lang="en-US" sz="2000" smtClean="0">
              <a:latin typeface="Comic Sans MS" pitchFamily="66" charset="0"/>
            </a:endParaRPr>
          </a:p>
        </p:txBody>
      </p:sp>
      <p:sp>
        <p:nvSpPr>
          <p:cNvPr id="14340" name="Line 4"/>
          <p:cNvSpPr>
            <a:spLocks noChangeShapeType="1"/>
          </p:cNvSpPr>
          <p:nvPr/>
        </p:nvSpPr>
        <p:spPr bwMode="auto">
          <a:xfrm>
            <a:off x="2362200" y="4267200"/>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881324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idx="4294967295"/>
          </p:nvPr>
        </p:nvSpPr>
        <p:spPr>
          <a:xfrm>
            <a:off x="0" y="762000"/>
            <a:ext cx="7772400" cy="533400"/>
          </a:xfrm>
        </p:spPr>
        <p:txBody>
          <a:bodyPr>
            <a:normAutofit fontScale="90000"/>
          </a:bodyPr>
          <a:lstStyle/>
          <a:p>
            <a:pPr eaLnBrk="1" hangingPunct="1">
              <a:defRPr/>
            </a:pPr>
            <a:r>
              <a:rPr lang="en-US" sz="3200" smtClean="0"/>
              <a:t>Pasar Dan Pemasar</a:t>
            </a:r>
          </a:p>
        </p:txBody>
      </p:sp>
      <p:sp>
        <p:nvSpPr>
          <p:cNvPr id="15363" name="Rectangle 3"/>
          <p:cNvSpPr>
            <a:spLocks noGrp="1" noChangeArrowheads="1"/>
          </p:cNvSpPr>
          <p:nvPr>
            <p:ph type="subTitle" idx="4294967295"/>
          </p:nvPr>
        </p:nvSpPr>
        <p:spPr>
          <a:xfrm>
            <a:off x="0" y="1524000"/>
            <a:ext cx="8820472" cy="5029200"/>
          </a:xfrm>
        </p:spPr>
        <p:txBody>
          <a:bodyPr/>
          <a:lstStyle/>
          <a:p>
            <a:pPr marL="228600" indent="-228600" algn="l" eaLnBrk="1" hangingPunct="1">
              <a:buClr>
                <a:schemeClr val="tx1"/>
              </a:buClr>
              <a:buFont typeface="Wingdings" panose="05000000000000000000" pitchFamily="2" charset="2"/>
              <a:buChar char="Ø"/>
              <a:defRPr/>
            </a:pPr>
            <a:r>
              <a:rPr lang="en-US" sz="1800" dirty="0" smtClean="0"/>
              <a:t> </a:t>
            </a:r>
            <a:r>
              <a:rPr lang="en-US" sz="2400" b="1" dirty="0" err="1" smtClean="0">
                <a:latin typeface="Comic Sans MS" pitchFamily="66" charset="0"/>
              </a:rPr>
              <a:t>Pasar</a:t>
            </a:r>
            <a:r>
              <a:rPr lang="en-US" sz="2400" b="1" dirty="0" smtClean="0">
                <a:latin typeface="Comic Sans MS" pitchFamily="66" charset="0"/>
              </a:rPr>
              <a:t> :</a:t>
            </a:r>
          </a:p>
          <a:p>
            <a:pPr marL="228600" indent="-228600" algn="l" eaLnBrk="1" hangingPunct="1">
              <a:buClr>
                <a:schemeClr val="tx1"/>
              </a:buClr>
              <a:defRPr/>
            </a:pPr>
            <a:r>
              <a:rPr lang="en-US" sz="2000" dirty="0" smtClean="0">
                <a:latin typeface="Comic Sans MS" pitchFamily="66" charset="0"/>
              </a:rPr>
              <a:t>   </a:t>
            </a:r>
            <a:r>
              <a:rPr lang="en-US" sz="2000" dirty="0" err="1" smtClean="0">
                <a:latin typeface="Comic Sans MS" pitchFamily="66" charset="0"/>
              </a:rPr>
              <a:t>Sekelompok</a:t>
            </a:r>
            <a:r>
              <a:rPr lang="en-US" sz="2000" dirty="0" smtClean="0">
                <a:latin typeface="Comic Sans MS" pitchFamily="66" charset="0"/>
              </a:rPr>
              <a:t> </a:t>
            </a:r>
            <a:r>
              <a:rPr lang="en-US" sz="2000" dirty="0" err="1" smtClean="0">
                <a:latin typeface="Comic Sans MS" pitchFamily="66" charset="0"/>
              </a:rPr>
              <a:t>pembeli</a:t>
            </a:r>
            <a:r>
              <a:rPr lang="en-US" sz="2000" dirty="0" smtClean="0">
                <a:latin typeface="Comic Sans MS" pitchFamily="66" charset="0"/>
              </a:rPr>
              <a:t> </a:t>
            </a:r>
            <a:r>
              <a:rPr lang="en-US" sz="2000" dirty="0" err="1" smtClean="0">
                <a:latin typeface="Comic Sans MS" pitchFamily="66" charset="0"/>
              </a:rPr>
              <a:t>aktual</a:t>
            </a:r>
            <a:r>
              <a:rPr lang="en-US" sz="2000" dirty="0" smtClean="0">
                <a:latin typeface="Comic Sans MS" pitchFamily="66" charset="0"/>
              </a:rPr>
              <a:t> </a:t>
            </a:r>
            <a:r>
              <a:rPr lang="en-US" sz="2000" dirty="0" err="1" smtClean="0">
                <a:latin typeface="Comic Sans MS" pitchFamily="66" charset="0"/>
              </a:rPr>
              <a:t>dan</a:t>
            </a:r>
            <a:r>
              <a:rPr lang="en-US" sz="2000" dirty="0" smtClean="0">
                <a:latin typeface="Comic Sans MS" pitchFamily="66" charset="0"/>
              </a:rPr>
              <a:t> </a:t>
            </a:r>
            <a:r>
              <a:rPr lang="en-US" sz="2000" dirty="0" err="1" smtClean="0">
                <a:latin typeface="Comic Sans MS" pitchFamily="66" charset="0"/>
              </a:rPr>
              <a:t>potensial</a:t>
            </a:r>
            <a:r>
              <a:rPr lang="en-US" sz="2000" dirty="0" smtClean="0">
                <a:latin typeface="Comic Sans MS" pitchFamily="66" charset="0"/>
              </a:rPr>
              <a:t> </a:t>
            </a:r>
            <a:r>
              <a:rPr lang="en-US" sz="2000" dirty="0" err="1" smtClean="0">
                <a:latin typeface="Comic Sans MS" pitchFamily="66" charset="0"/>
              </a:rPr>
              <a:t>dari</a:t>
            </a:r>
            <a:r>
              <a:rPr lang="en-US" sz="2000" dirty="0" smtClean="0">
                <a:latin typeface="Comic Sans MS" pitchFamily="66" charset="0"/>
              </a:rPr>
              <a:t> </a:t>
            </a:r>
            <a:r>
              <a:rPr lang="en-US" sz="2000" dirty="0" err="1" smtClean="0">
                <a:latin typeface="Comic Sans MS" pitchFamily="66" charset="0"/>
              </a:rPr>
              <a:t>suatu</a:t>
            </a:r>
            <a:r>
              <a:rPr lang="en-US" sz="2000" dirty="0" smtClean="0">
                <a:latin typeface="Comic Sans MS" pitchFamily="66" charset="0"/>
              </a:rPr>
              <a:t> </a:t>
            </a:r>
            <a:r>
              <a:rPr lang="en-US" sz="2000" dirty="0" err="1" smtClean="0">
                <a:latin typeface="Comic Sans MS" pitchFamily="66" charset="0"/>
              </a:rPr>
              <a:t>produk</a:t>
            </a:r>
            <a:r>
              <a:rPr lang="en-US" sz="2000" dirty="0" smtClean="0">
                <a:latin typeface="Comic Sans MS" pitchFamily="66" charset="0"/>
              </a:rPr>
              <a:t> </a:t>
            </a:r>
            <a:r>
              <a:rPr lang="en-US" sz="2000" dirty="0" err="1" smtClean="0">
                <a:latin typeface="Comic Sans MS" pitchFamily="66" charset="0"/>
              </a:rPr>
              <a:t>atau</a:t>
            </a:r>
            <a:r>
              <a:rPr lang="en-US" sz="2000" dirty="0" smtClean="0">
                <a:latin typeface="Comic Sans MS" pitchFamily="66" charset="0"/>
              </a:rPr>
              <a:t>  </a:t>
            </a:r>
            <a:r>
              <a:rPr lang="en-US" sz="2000" dirty="0" err="1" smtClean="0">
                <a:latin typeface="Comic Sans MS" pitchFamily="66" charset="0"/>
              </a:rPr>
              <a:t>jasa</a:t>
            </a:r>
            <a:endParaRPr lang="en-US" sz="2000" dirty="0" smtClean="0">
              <a:latin typeface="Comic Sans MS" pitchFamily="66" charset="0"/>
            </a:endParaRPr>
          </a:p>
          <a:p>
            <a:pPr marL="0" indent="0" algn="l" eaLnBrk="1" hangingPunct="1">
              <a:buClr>
                <a:schemeClr val="tx1"/>
              </a:buClr>
              <a:buNone/>
              <a:defRPr/>
            </a:pPr>
            <a:endParaRPr lang="en-US" sz="2000" dirty="0" smtClean="0">
              <a:latin typeface="Comic Sans MS" pitchFamily="66" charset="0"/>
            </a:endParaRPr>
          </a:p>
          <a:p>
            <a:pPr marL="228600" indent="-228600" algn="l" eaLnBrk="1" hangingPunct="1">
              <a:buClr>
                <a:schemeClr val="tx1"/>
              </a:buClr>
              <a:buFont typeface="Wingdings" panose="05000000000000000000" pitchFamily="2" charset="2"/>
              <a:buChar char="Ø"/>
              <a:defRPr/>
            </a:pPr>
            <a:r>
              <a:rPr lang="en-US" sz="2400" b="1" dirty="0" err="1" smtClean="0">
                <a:latin typeface="Comic Sans MS" pitchFamily="66" charset="0"/>
              </a:rPr>
              <a:t>Pemasar</a:t>
            </a:r>
            <a:r>
              <a:rPr lang="en-US" sz="2400" b="1" dirty="0" smtClean="0">
                <a:latin typeface="Comic Sans MS" pitchFamily="66" charset="0"/>
              </a:rPr>
              <a:t> :</a:t>
            </a:r>
          </a:p>
          <a:p>
            <a:pPr marL="228600" indent="-228600" algn="l" eaLnBrk="1" hangingPunct="1">
              <a:buClr>
                <a:schemeClr val="tx1"/>
              </a:buClr>
              <a:defRPr/>
            </a:pPr>
            <a:r>
              <a:rPr lang="en-US" sz="2000" dirty="0" smtClean="0">
                <a:latin typeface="Comic Sans MS" pitchFamily="66" charset="0"/>
              </a:rPr>
              <a:t>   </a:t>
            </a:r>
            <a:r>
              <a:rPr lang="en-US" sz="2000" dirty="0" err="1" smtClean="0">
                <a:latin typeface="Comic Sans MS" pitchFamily="66" charset="0"/>
              </a:rPr>
              <a:t>Penjual</a:t>
            </a:r>
            <a:r>
              <a:rPr lang="en-US" sz="2000" dirty="0" smtClean="0">
                <a:latin typeface="Comic Sans MS" pitchFamily="66" charset="0"/>
              </a:rPr>
              <a:t> yang </a:t>
            </a:r>
            <a:r>
              <a:rPr lang="en-US" sz="2000" dirty="0" err="1" smtClean="0">
                <a:latin typeface="Comic Sans MS" pitchFamily="66" charset="0"/>
              </a:rPr>
              <a:t>memahami</a:t>
            </a:r>
            <a:r>
              <a:rPr lang="en-US" sz="2000" dirty="0" smtClean="0">
                <a:latin typeface="Comic Sans MS" pitchFamily="66" charset="0"/>
              </a:rPr>
              <a:t> </a:t>
            </a:r>
            <a:r>
              <a:rPr lang="en-US" sz="2000" dirty="0" err="1" smtClean="0">
                <a:latin typeface="Comic Sans MS" pitchFamily="66" charset="0"/>
              </a:rPr>
              <a:t>kebutuhan</a:t>
            </a:r>
            <a:r>
              <a:rPr lang="en-US" sz="2000" dirty="0" smtClean="0">
                <a:latin typeface="Comic Sans MS" pitchFamily="66" charset="0"/>
              </a:rPr>
              <a:t> </a:t>
            </a:r>
            <a:r>
              <a:rPr lang="en-US" sz="2000" dirty="0" err="1" smtClean="0">
                <a:latin typeface="Comic Sans MS" pitchFamily="66" charset="0"/>
              </a:rPr>
              <a:t>dan</a:t>
            </a:r>
            <a:r>
              <a:rPr lang="en-US" sz="2000" dirty="0" smtClean="0">
                <a:latin typeface="Comic Sans MS" pitchFamily="66" charset="0"/>
              </a:rPr>
              <a:t> </a:t>
            </a:r>
            <a:r>
              <a:rPr lang="en-US" sz="2000" dirty="0" err="1" smtClean="0">
                <a:latin typeface="Comic Sans MS" pitchFamily="66" charset="0"/>
              </a:rPr>
              <a:t>keinginan</a:t>
            </a:r>
            <a:r>
              <a:rPr lang="en-US" sz="2000" dirty="0" smtClean="0">
                <a:latin typeface="Comic Sans MS" pitchFamily="66" charset="0"/>
              </a:rPr>
              <a:t> </a:t>
            </a:r>
            <a:r>
              <a:rPr lang="en-US" sz="2000" dirty="0" err="1" smtClean="0">
                <a:latin typeface="Comic Sans MS" pitchFamily="66" charset="0"/>
              </a:rPr>
              <a:t>suatu</a:t>
            </a:r>
            <a:r>
              <a:rPr lang="en-US" sz="2000" dirty="0" smtClean="0">
                <a:latin typeface="Comic Sans MS" pitchFamily="66" charset="0"/>
              </a:rPr>
              <a:t> </a:t>
            </a:r>
            <a:r>
              <a:rPr lang="en-US" sz="2000" dirty="0" err="1" smtClean="0">
                <a:latin typeface="Comic Sans MS" pitchFamily="66" charset="0"/>
              </a:rPr>
              <a:t>pasar</a:t>
            </a:r>
            <a:r>
              <a:rPr lang="en-US" sz="2000" dirty="0" smtClean="0">
                <a:latin typeface="Comic Sans MS" pitchFamily="66" charset="0"/>
              </a:rPr>
              <a:t> </a:t>
            </a:r>
            <a:r>
              <a:rPr lang="en-US" sz="2000" dirty="0" err="1" smtClean="0">
                <a:latin typeface="Comic Sans MS" pitchFamily="66" charset="0"/>
              </a:rPr>
              <a:t>tertentu</a:t>
            </a:r>
            <a:r>
              <a:rPr lang="en-US" sz="2000" dirty="0" smtClean="0">
                <a:latin typeface="Comic Sans MS" pitchFamily="66" charset="0"/>
              </a:rPr>
              <a:t>    </a:t>
            </a:r>
            <a:r>
              <a:rPr lang="en-US" sz="2000" dirty="0" err="1" smtClean="0">
                <a:latin typeface="Comic Sans MS" pitchFamily="66" charset="0"/>
              </a:rPr>
              <a:t>dan</a:t>
            </a:r>
            <a:r>
              <a:rPr lang="en-US" sz="2000" dirty="0" smtClean="0">
                <a:latin typeface="Comic Sans MS" pitchFamily="66" charset="0"/>
              </a:rPr>
              <a:t> </a:t>
            </a:r>
            <a:r>
              <a:rPr lang="en-US" sz="2000" dirty="0" err="1" smtClean="0">
                <a:latin typeface="Comic Sans MS" pitchFamily="66" charset="0"/>
              </a:rPr>
              <a:t>memilih</a:t>
            </a:r>
            <a:r>
              <a:rPr lang="en-US" sz="2000" dirty="0" smtClean="0">
                <a:latin typeface="Comic Sans MS" pitchFamily="66" charset="0"/>
              </a:rPr>
              <a:t> </a:t>
            </a:r>
            <a:r>
              <a:rPr lang="en-US" sz="2000" dirty="0" err="1" smtClean="0">
                <a:latin typeface="Comic Sans MS" pitchFamily="66" charset="0"/>
              </a:rPr>
              <a:t>pasar</a:t>
            </a:r>
            <a:r>
              <a:rPr lang="en-US" sz="2000" dirty="0" smtClean="0">
                <a:latin typeface="Comic Sans MS" pitchFamily="66" charset="0"/>
              </a:rPr>
              <a:t> yang paling </a:t>
            </a:r>
            <a:r>
              <a:rPr lang="en-US" sz="2000" dirty="0" err="1" smtClean="0">
                <a:latin typeface="Comic Sans MS" pitchFamily="66" charset="0"/>
              </a:rPr>
              <a:t>dapat</a:t>
            </a:r>
            <a:r>
              <a:rPr lang="en-US" sz="2000" dirty="0" smtClean="0">
                <a:latin typeface="Comic Sans MS" pitchFamily="66" charset="0"/>
              </a:rPr>
              <a:t> </a:t>
            </a:r>
            <a:r>
              <a:rPr lang="en-US" sz="2000" dirty="0" err="1" smtClean="0">
                <a:latin typeface="Comic Sans MS" pitchFamily="66" charset="0"/>
              </a:rPr>
              <a:t>dilayani</a:t>
            </a:r>
            <a:r>
              <a:rPr lang="en-US" sz="2000" dirty="0" smtClean="0">
                <a:latin typeface="Comic Sans MS" pitchFamily="66" charset="0"/>
              </a:rPr>
              <a:t> </a:t>
            </a:r>
            <a:r>
              <a:rPr lang="en-US" sz="2000" dirty="0" err="1" smtClean="0">
                <a:latin typeface="Comic Sans MS" pitchFamily="66" charset="0"/>
              </a:rPr>
              <a:t>dengan</a:t>
            </a:r>
            <a:r>
              <a:rPr lang="en-US" sz="2000" dirty="0" smtClean="0">
                <a:latin typeface="Comic Sans MS" pitchFamily="66" charset="0"/>
              </a:rPr>
              <a:t> </a:t>
            </a:r>
            <a:r>
              <a:rPr lang="en-US" sz="2000" dirty="0" err="1" smtClean="0">
                <a:latin typeface="Comic Sans MS" pitchFamily="66" charset="0"/>
              </a:rPr>
              <a:t>baik</a:t>
            </a:r>
            <a:r>
              <a:rPr lang="en-US" sz="2000" dirty="0" smtClean="0">
                <a:latin typeface="Comic Sans MS" pitchFamily="66" charset="0"/>
              </a:rPr>
              <a:t>  </a:t>
            </a:r>
          </a:p>
        </p:txBody>
      </p:sp>
    </p:spTree>
    <p:extLst>
      <p:ext uri="{BB962C8B-B14F-4D97-AF65-F5344CB8AC3E}">
        <p14:creationId xmlns:p14="http://schemas.microsoft.com/office/powerpoint/2010/main" val="29059378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ChangeArrowheads="1"/>
          </p:cNvSpPr>
          <p:nvPr/>
        </p:nvSpPr>
        <p:spPr bwMode="auto">
          <a:xfrm>
            <a:off x="5867400" y="3352800"/>
            <a:ext cx="1371600" cy="914400"/>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eaLnBrk="1" hangingPunct="1">
              <a:defRPr/>
            </a:pPr>
            <a:r>
              <a:rPr lang="en-US" sz="1600">
                <a:solidFill>
                  <a:schemeClr val="tx2"/>
                </a:solidFill>
                <a:latin typeface="Times New Roman" pitchFamily="18" charset="0"/>
              </a:rPr>
              <a:t>PASAR</a:t>
            </a:r>
          </a:p>
          <a:p>
            <a:pPr algn="ctr" eaLnBrk="1" hangingPunct="1">
              <a:defRPr/>
            </a:pPr>
            <a:r>
              <a:rPr lang="en-US" sz="1600">
                <a:solidFill>
                  <a:schemeClr val="tx2"/>
                </a:solidFill>
                <a:latin typeface="Times New Roman" pitchFamily="18" charset="0"/>
              </a:rPr>
              <a:t>(Sekelompok</a:t>
            </a:r>
          </a:p>
          <a:p>
            <a:pPr algn="ctr" eaLnBrk="1" hangingPunct="1">
              <a:defRPr/>
            </a:pPr>
            <a:r>
              <a:rPr lang="en-US" sz="1600">
                <a:solidFill>
                  <a:schemeClr val="tx2"/>
                </a:solidFill>
                <a:latin typeface="Times New Roman" pitchFamily="18" charset="0"/>
              </a:rPr>
              <a:t>Pembeli)</a:t>
            </a:r>
          </a:p>
        </p:txBody>
      </p:sp>
      <p:sp>
        <p:nvSpPr>
          <p:cNvPr id="16387" name="Line 5"/>
          <p:cNvSpPr>
            <a:spLocks noChangeShapeType="1"/>
          </p:cNvSpPr>
          <p:nvPr/>
        </p:nvSpPr>
        <p:spPr bwMode="auto">
          <a:xfrm>
            <a:off x="3200400" y="4038600"/>
            <a:ext cx="259080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6388" name="Line 6"/>
          <p:cNvSpPr>
            <a:spLocks noChangeShapeType="1"/>
          </p:cNvSpPr>
          <p:nvPr/>
        </p:nvSpPr>
        <p:spPr bwMode="auto">
          <a:xfrm>
            <a:off x="3276600" y="3657600"/>
            <a:ext cx="2514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89" name="Line 7"/>
          <p:cNvSpPr>
            <a:spLocks noChangeShapeType="1"/>
          </p:cNvSpPr>
          <p:nvPr/>
        </p:nvSpPr>
        <p:spPr bwMode="auto">
          <a:xfrm flipV="1">
            <a:off x="2438400" y="26670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0" name="Line 8"/>
          <p:cNvSpPr>
            <a:spLocks noChangeShapeType="1"/>
          </p:cNvSpPr>
          <p:nvPr/>
        </p:nvSpPr>
        <p:spPr bwMode="auto">
          <a:xfrm>
            <a:off x="2438400" y="2667000"/>
            <a:ext cx="411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1" name="Line 9"/>
          <p:cNvSpPr>
            <a:spLocks noChangeShapeType="1"/>
          </p:cNvSpPr>
          <p:nvPr/>
        </p:nvSpPr>
        <p:spPr bwMode="auto">
          <a:xfrm>
            <a:off x="6553200" y="2667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2" name="Line 10"/>
          <p:cNvSpPr>
            <a:spLocks noChangeShapeType="1"/>
          </p:cNvSpPr>
          <p:nvPr/>
        </p:nvSpPr>
        <p:spPr bwMode="auto">
          <a:xfrm>
            <a:off x="6553200" y="4267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3" name="Line 11"/>
          <p:cNvSpPr>
            <a:spLocks noChangeShapeType="1"/>
          </p:cNvSpPr>
          <p:nvPr/>
        </p:nvSpPr>
        <p:spPr bwMode="auto">
          <a:xfrm>
            <a:off x="2438400" y="4572000"/>
            <a:ext cx="411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4" name="Line 12"/>
          <p:cNvSpPr>
            <a:spLocks noChangeShapeType="1"/>
          </p:cNvSpPr>
          <p:nvPr/>
        </p:nvSpPr>
        <p:spPr bwMode="auto">
          <a:xfrm flipV="1">
            <a:off x="2438400" y="41148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5" name="Rectangle 13"/>
          <p:cNvSpPr>
            <a:spLocks noChangeArrowheads="1"/>
          </p:cNvSpPr>
          <p:nvPr/>
        </p:nvSpPr>
        <p:spPr bwMode="auto">
          <a:xfrm>
            <a:off x="3733800" y="3352800"/>
            <a:ext cx="1676400" cy="2286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Produk/Jasa</a:t>
            </a:r>
          </a:p>
        </p:txBody>
      </p:sp>
      <p:sp>
        <p:nvSpPr>
          <p:cNvPr id="16396" name="Rectangle 14"/>
          <p:cNvSpPr>
            <a:spLocks noChangeArrowheads="1"/>
          </p:cNvSpPr>
          <p:nvPr/>
        </p:nvSpPr>
        <p:spPr bwMode="auto">
          <a:xfrm>
            <a:off x="4114800" y="4114800"/>
            <a:ext cx="838200" cy="2286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Uang</a:t>
            </a:r>
          </a:p>
        </p:txBody>
      </p:sp>
      <p:sp>
        <p:nvSpPr>
          <p:cNvPr id="16397" name="Rectangle 15"/>
          <p:cNvSpPr>
            <a:spLocks noChangeArrowheads="1"/>
          </p:cNvSpPr>
          <p:nvPr/>
        </p:nvSpPr>
        <p:spPr bwMode="auto">
          <a:xfrm>
            <a:off x="4038600" y="4800600"/>
            <a:ext cx="1219200" cy="3810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Informasi</a:t>
            </a:r>
          </a:p>
        </p:txBody>
      </p:sp>
      <p:sp>
        <p:nvSpPr>
          <p:cNvPr id="66577" name="Rectangle 17"/>
          <p:cNvSpPr>
            <a:spLocks noGrp="1" noChangeArrowheads="1"/>
          </p:cNvSpPr>
          <p:nvPr>
            <p:ph type="body" idx="1"/>
          </p:nvPr>
        </p:nvSpPr>
        <p:spPr>
          <a:xfrm>
            <a:off x="1524000" y="3200400"/>
            <a:ext cx="1752600" cy="914400"/>
          </a:xfrm>
          <a:solidFill>
            <a:schemeClr val="accent1"/>
          </a:solidFill>
          <a:ln>
            <a:solidFill>
              <a:schemeClr val="tx1"/>
            </a:solidFill>
          </a:ln>
          <a:effectLst>
            <a:outerShdw dist="35921" dir="2700000" algn="ctr" rotWithShape="0">
              <a:schemeClr val="bg2"/>
            </a:outerShdw>
          </a:effectLst>
        </p:spPr>
        <p:txBody>
          <a:bodyPr/>
          <a:lstStyle/>
          <a:p>
            <a:pPr eaLnBrk="1" hangingPunct="1">
              <a:defRPr/>
            </a:pPr>
            <a:r>
              <a:rPr lang="en-US" sz="1400" smtClean="0">
                <a:effectLst/>
              </a:rPr>
              <a:t>INDUSTRI</a:t>
            </a:r>
          </a:p>
          <a:p>
            <a:pPr eaLnBrk="1" hangingPunct="1">
              <a:defRPr/>
            </a:pPr>
            <a:r>
              <a:rPr lang="en-US" sz="1400" smtClean="0">
                <a:effectLst/>
              </a:rPr>
              <a:t>(Sekelompok</a:t>
            </a:r>
          </a:p>
          <a:p>
            <a:pPr eaLnBrk="1" hangingPunct="1">
              <a:defRPr/>
            </a:pPr>
            <a:r>
              <a:rPr lang="en-US" sz="1400" smtClean="0">
                <a:effectLst/>
              </a:rPr>
              <a:t>Penjual)</a:t>
            </a:r>
          </a:p>
        </p:txBody>
      </p:sp>
      <p:sp>
        <p:nvSpPr>
          <p:cNvPr id="16399" name="Rectangle 18"/>
          <p:cNvSpPr>
            <a:spLocks noChangeArrowheads="1"/>
          </p:cNvSpPr>
          <p:nvPr/>
        </p:nvSpPr>
        <p:spPr bwMode="auto">
          <a:xfrm>
            <a:off x="3962400" y="2286000"/>
            <a:ext cx="1371600" cy="2286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Komunikasi</a:t>
            </a:r>
          </a:p>
        </p:txBody>
      </p:sp>
      <p:sp>
        <p:nvSpPr>
          <p:cNvPr id="16400" name="Rectangle 19"/>
          <p:cNvSpPr>
            <a:spLocks noChangeArrowheads="1"/>
          </p:cNvSpPr>
          <p:nvPr>
            <p:ph type="title"/>
          </p:nvPr>
        </p:nvSpPr>
        <p:spPr>
          <a:solidFill>
            <a:schemeClr val="accent1"/>
          </a:solidFill>
          <a:ln>
            <a:solidFill>
              <a:schemeClr val="bg1"/>
            </a:solidFill>
          </a:ln>
        </p:spPr>
        <p:txBody>
          <a:bodyPr/>
          <a:lstStyle/>
          <a:p>
            <a:pPr eaLnBrk="1" hangingPunct="1"/>
            <a:r>
              <a:rPr lang="en-US" altLang="en-US" smtClean="0">
                <a:effectLst/>
              </a:rPr>
              <a:t>Sistem Pemasaran Sederhana</a:t>
            </a:r>
          </a:p>
        </p:txBody>
      </p:sp>
    </p:spTree>
    <p:extLst>
      <p:ext uri="{BB962C8B-B14F-4D97-AF65-F5344CB8AC3E}">
        <p14:creationId xmlns:p14="http://schemas.microsoft.com/office/powerpoint/2010/main" val="37569317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z="2400" smtClean="0"/>
              <a:t>Pelaku Dan Kekuatan Utama Dalam Sistem Pemasaran Modern</a:t>
            </a:r>
          </a:p>
        </p:txBody>
      </p:sp>
      <p:sp>
        <p:nvSpPr>
          <p:cNvPr id="17411" name="Rectangle 4"/>
          <p:cNvSpPr>
            <a:spLocks noChangeArrowheads="1"/>
          </p:cNvSpPr>
          <p:nvPr/>
        </p:nvSpPr>
        <p:spPr bwMode="auto">
          <a:xfrm>
            <a:off x="1295400" y="2514600"/>
            <a:ext cx="990600" cy="15240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Times New Roman" panose="02020603050405020304" pitchFamily="18" charset="0"/>
              </a:rPr>
              <a:t>Pemasok</a:t>
            </a:r>
          </a:p>
        </p:txBody>
      </p:sp>
      <p:sp>
        <p:nvSpPr>
          <p:cNvPr id="17412" name="Rectangle 5"/>
          <p:cNvSpPr>
            <a:spLocks noChangeArrowheads="1"/>
          </p:cNvSpPr>
          <p:nvPr/>
        </p:nvSpPr>
        <p:spPr bwMode="auto">
          <a:xfrm>
            <a:off x="3048000" y="2590800"/>
            <a:ext cx="1295400" cy="6096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Perusahaan</a:t>
            </a:r>
          </a:p>
          <a:p>
            <a:pPr algn="ctr" eaLnBrk="1" hangingPunct="1"/>
            <a:r>
              <a:rPr lang="en-US" altLang="en-US" sz="1600">
                <a:latin typeface="Times New Roman" panose="02020603050405020304" pitchFamily="18" charset="0"/>
              </a:rPr>
              <a:t>(Pemasar)</a:t>
            </a:r>
          </a:p>
        </p:txBody>
      </p:sp>
      <p:sp>
        <p:nvSpPr>
          <p:cNvPr id="17413" name="Rectangle 6"/>
          <p:cNvSpPr>
            <a:spLocks noChangeArrowheads="1"/>
          </p:cNvSpPr>
          <p:nvPr/>
        </p:nvSpPr>
        <p:spPr bwMode="auto">
          <a:xfrm>
            <a:off x="3048000" y="3352800"/>
            <a:ext cx="1295400" cy="6096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Pesaing</a:t>
            </a:r>
          </a:p>
        </p:txBody>
      </p:sp>
      <p:sp>
        <p:nvSpPr>
          <p:cNvPr id="17414" name="Rectangle 7"/>
          <p:cNvSpPr>
            <a:spLocks noChangeArrowheads="1"/>
          </p:cNvSpPr>
          <p:nvPr/>
        </p:nvSpPr>
        <p:spPr bwMode="auto">
          <a:xfrm>
            <a:off x="5029200" y="2895600"/>
            <a:ext cx="1295400" cy="8382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Perantara</a:t>
            </a:r>
          </a:p>
          <a:p>
            <a:pPr algn="ctr" eaLnBrk="1" hangingPunct="1"/>
            <a:r>
              <a:rPr lang="en-US" altLang="en-US" sz="1600">
                <a:latin typeface="Times New Roman" panose="02020603050405020304" pitchFamily="18" charset="0"/>
              </a:rPr>
              <a:t>Pemasaran</a:t>
            </a:r>
          </a:p>
        </p:txBody>
      </p:sp>
      <p:sp>
        <p:nvSpPr>
          <p:cNvPr id="17415" name="Rectangle 8"/>
          <p:cNvSpPr>
            <a:spLocks noChangeArrowheads="1"/>
          </p:cNvSpPr>
          <p:nvPr/>
        </p:nvSpPr>
        <p:spPr bwMode="auto">
          <a:xfrm>
            <a:off x="6858000" y="2895600"/>
            <a:ext cx="1295400" cy="8382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Times New Roman" panose="02020603050405020304" pitchFamily="18" charset="0"/>
              </a:rPr>
              <a:t>Pasar</a:t>
            </a:r>
          </a:p>
          <a:p>
            <a:pPr algn="ctr" eaLnBrk="1" hangingPunct="1"/>
            <a:r>
              <a:rPr lang="en-US" altLang="en-US" sz="1600">
                <a:latin typeface="Times New Roman" panose="02020603050405020304" pitchFamily="18" charset="0"/>
              </a:rPr>
              <a:t>Pengguna </a:t>
            </a:r>
          </a:p>
          <a:p>
            <a:pPr algn="ctr" eaLnBrk="1" hangingPunct="1"/>
            <a:r>
              <a:rPr lang="en-US" altLang="en-US" sz="1600">
                <a:latin typeface="Times New Roman" panose="02020603050405020304" pitchFamily="18" charset="0"/>
              </a:rPr>
              <a:t>Akhir</a:t>
            </a:r>
          </a:p>
        </p:txBody>
      </p:sp>
      <p:sp>
        <p:nvSpPr>
          <p:cNvPr id="17416" name="Line 9"/>
          <p:cNvSpPr>
            <a:spLocks noChangeShapeType="1"/>
          </p:cNvSpPr>
          <p:nvPr/>
        </p:nvSpPr>
        <p:spPr bwMode="auto">
          <a:xfrm>
            <a:off x="2286000" y="28956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7" name="Line 10"/>
          <p:cNvSpPr>
            <a:spLocks noChangeShapeType="1"/>
          </p:cNvSpPr>
          <p:nvPr/>
        </p:nvSpPr>
        <p:spPr bwMode="auto">
          <a:xfrm>
            <a:off x="2286000" y="36576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8" name="Line 11"/>
          <p:cNvSpPr>
            <a:spLocks noChangeShapeType="1"/>
          </p:cNvSpPr>
          <p:nvPr/>
        </p:nvSpPr>
        <p:spPr bwMode="auto">
          <a:xfrm>
            <a:off x="4343400" y="35814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9" name="Line 12"/>
          <p:cNvSpPr>
            <a:spLocks noChangeShapeType="1"/>
          </p:cNvSpPr>
          <p:nvPr/>
        </p:nvSpPr>
        <p:spPr bwMode="auto">
          <a:xfrm>
            <a:off x="4343400" y="30480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0" name="Line 13"/>
          <p:cNvSpPr>
            <a:spLocks noChangeShapeType="1"/>
          </p:cNvSpPr>
          <p:nvPr/>
        </p:nvSpPr>
        <p:spPr bwMode="auto">
          <a:xfrm>
            <a:off x="6324600" y="33528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1" name="Line 14"/>
          <p:cNvSpPr>
            <a:spLocks noChangeShapeType="1"/>
          </p:cNvSpPr>
          <p:nvPr/>
        </p:nvSpPr>
        <p:spPr bwMode="auto">
          <a:xfrm>
            <a:off x="4343400" y="2667000"/>
            <a:ext cx="3200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2" name="Line 16"/>
          <p:cNvSpPr>
            <a:spLocks noChangeShapeType="1"/>
          </p:cNvSpPr>
          <p:nvPr/>
        </p:nvSpPr>
        <p:spPr bwMode="auto">
          <a:xfrm>
            <a:off x="7543800" y="26670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3" name="Line 17"/>
          <p:cNvSpPr>
            <a:spLocks noChangeShapeType="1"/>
          </p:cNvSpPr>
          <p:nvPr/>
        </p:nvSpPr>
        <p:spPr bwMode="auto">
          <a:xfrm>
            <a:off x="4343400" y="3886200"/>
            <a:ext cx="3200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4" name="Line 18"/>
          <p:cNvSpPr>
            <a:spLocks noChangeShapeType="1"/>
          </p:cNvSpPr>
          <p:nvPr/>
        </p:nvSpPr>
        <p:spPr bwMode="auto">
          <a:xfrm flipV="1">
            <a:off x="7543800" y="37338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5" name="Rectangle 19"/>
          <p:cNvSpPr>
            <a:spLocks noChangeArrowheads="1"/>
          </p:cNvSpPr>
          <p:nvPr/>
        </p:nvSpPr>
        <p:spPr bwMode="auto">
          <a:xfrm>
            <a:off x="4876800" y="4114800"/>
            <a:ext cx="2057400" cy="2286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Lingkungan</a:t>
            </a:r>
          </a:p>
        </p:txBody>
      </p:sp>
    </p:spTree>
    <p:extLst>
      <p:ext uri="{BB962C8B-B14F-4D97-AF65-F5344CB8AC3E}">
        <p14:creationId xmlns:p14="http://schemas.microsoft.com/office/powerpoint/2010/main" val="39760568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0" y="457200"/>
            <a:ext cx="7772400" cy="457200"/>
          </a:xfrm>
        </p:spPr>
        <p:txBody>
          <a:bodyPr>
            <a:normAutofit fontScale="90000"/>
          </a:bodyPr>
          <a:lstStyle/>
          <a:p>
            <a:pPr eaLnBrk="1" hangingPunct="1">
              <a:defRPr/>
            </a:pPr>
            <a:r>
              <a:rPr lang="en-US" sz="3200" smtClean="0"/>
              <a:t>MANAJEMEN PEMASARAN</a:t>
            </a:r>
          </a:p>
        </p:txBody>
      </p:sp>
      <p:sp>
        <p:nvSpPr>
          <p:cNvPr id="17411" name="Rectangle 3"/>
          <p:cNvSpPr>
            <a:spLocks noGrp="1" noChangeArrowheads="1"/>
          </p:cNvSpPr>
          <p:nvPr>
            <p:ph type="subTitle" idx="4294967295"/>
          </p:nvPr>
        </p:nvSpPr>
        <p:spPr>
          <a:xfrm>
            <a:off x="0" y="1295400"/>
            <a:ext cx="7391400" cy="5105400"/>
          </a:xfrm>
        </p:spPr>
        <p:txBody>
          <a:bodyPr/>
          <a:lstStyle/>
          <a:p>
            <a:pPr marL="228600" indent="-228600" algn="l" eaLnBrk="1" hangingPunct="1">
              <a:defRPr/>
            </a:pPr>
            <a:r>
              <a:rPr lang="en-US" sz="2000" b="1" smtClean="0">
                <a:latin typeface="Comic Sans MS" pitchFamily="66" charset="0"/>
              </a:rPr>
              <a:t>Manajemen Pemasaran</a:t>
            </a:r>
            <a:r>
              <a:rPr lang="en-US" sz="2000" smtClean="0">
                <a:latin typeface="Comic Sans MS" pitchFamily="66" charset="0"/>
              </a:rPr>
              <a:t> adalah analisis, perencanaan dan pengendalian dari program-program yang dirancang untuk menciptakan,membangun dan memelihara pertukaran yang menguntungkan dengan pembeli sasaran untuk mencapai tujuan perusahaan.</a:t>
            </a:r>
          </a:p>
          <a:p>
            <a:pPr marL="228600" indent="-228600" algn="l" eaLnBrk="1" hangingPunct="1">
              <a:defRPr/>
            </a:pPr>
            <a:endParaRPr lang="en-US" sz="2000" smtClean="0">
              <a:latin typeface="Comic Sans MS" pitchFamily="66" charset="0"/>
            </a:endParaRPr>
          </a:p>
          <a:p>
            <a:pPr marL="228600" indent="-228600" algn="l" eaLnBrk="1" hangingPunct="1">
              <a:defRPr/>
            </a:pPr>
            <a:r>
              <a:rPr lang="en-US" sz="2000" b="1" smtClean="0">
                <a:latin typeface="Comic Sans MS" pitchFamily="66" charset="0"/>
              </a:rPr>
              <a:t>Demarketing :</a:t>
            </a:r>
          </a:p>
          <a:p>
            <a:pPr marL="228600" indent="-228600" algn="l" eaLnBrk="1" hangingPunct="1">
              <a:buClr>
                <a:schemeClr val="tx1"/>
              </a:buClr>
              <a:defRPr/>
            </a:pPr>
            <a:r>
              <a:rPr lang="en-US" sz="2000" smtClean="0">
                <a:latin typeface="Comic Sans MS" pitchFamily="66" charset="0"/>
              </a:rPr>
              <a:t>   Pemasaran yang bertujuan mengurangi permintaan, baik </a:t>
            </a:r>
          </a:p>
          <a:p>
            <a:pPr marL="228600" indent="-228600" algn="l" eaLnBrk="1" hangingPunct="1">
              <a:buClr>
                <a:schemeClr val="tx1"/>
              </a:buClr>
              <a:defRPr/>
            </a:pPr>
            <a:r>
              <a:rPr lang="en-US" sz="2000" smtClean="0">
                <a:latin typeface="Comic Sans MS" pitchFamily="66" charset="0"/>
              </a:rPr>
              <a:t>   sementara  maupun selamanya. Tujuannya bukan untuk </a:t>
            </a:r>
          </a:p>
          <a:p>
            <a:pPr marL="228600" indent="-228600" algn="l" eaLnBrk="1" hangingPunct="1">
              <a:buClr>
                <a:schemeClr val="tx1"/>
              </a:buClr>
              <a:defRPr/>
            </a:pPr>
            <a:r>
              <a:rPr lang="en-US" sz="2000" smtClean="0">
                <a:latin typeface="Comic Sans MS" pitchFamily="66" charset="0"/>
              </a:rPr>
              <a:t>   menghilangkan permintaan tetapi mengurangi atau memindahkan. </a:t>
            </a:r>
          </a:p>
        </p:txBody>
      </p:sp>
    </p:spTree>
    <p:extLst>
      <p:ext uri="{BB962C8B-B14F-4D97-AF65-F5344CB8AC3E}">
        <p14:creationId xmlns:p14="http://schemas.microsoft.com/office/powerpoint/2010/main" val="288455815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z="2400" smtClean="0">
                <a:latin typeface="Comic Sans MS" pitchFamily="66" charset="0"/>
              </a:rPr>
              <a:t>FALSAFAH MANAJEMEN PEMASARAN</a:t>
            </a:r>
          </a:p>
        </p:txBody>
      </p:sp>
      <p:sp>
        <p:nvSpPr>
          <p:cNvPr id="18435" name="Rectangle 3"/>
          <p:cNvSpPr>
            <a:spLocks noGrp="1" noChangeArrowheads="1"/>
          </p:cNvSpPr>
          <p:nvPr>
            <p:ph type="body" sz="half" idx="1"/>
          </p:nvPr>
        </p:nvSpPr>
        <p:spPr>
          <a:xfrm>
            <a:off x="457200" y="1600200"/>
            <a:ext cx="4840288" cy="4525963"/>
          </a:xfrm>
        </p:spPr>
        <p:txBody>
          <a:bodyPr/>
          <a:lstStyle/>
          <a:p>
            <a:pPr eaLnBrk="1" hangingPunct="1">
              <a:defRPr/>
            </a:pPr>
            <a:r>
              <a:rPr lang="en-US" sz="2000" smtClean="0">
                <a:latin typeface="Comic Sans MS" pitchFamily="66" charset="0"/>
              </a:rPr>
              <a:t>Konsep Produksi (Production Concept)</a:t>
            </a:r>
          </a:p>
          <a:p>
            <a:pPr eaLnBrk="1" hangingPunct="1">
              <a:defRPr/>
            </a:pPr>
            <a:r>
              <a:rPr lang="en-US" sz="2000" smtClean="0">
                <a:latin typeface="Comic Sans MS" pitchFamily="66" charset="0"/>
              </a:rPr>
              <a:t>Konsep Produk (Product concept)</a:t>
            </a:r>
          </a:p>
          <a:p>
            <a:pPr eaLnBrk="1" hangingPunct="1">
              <a:defRPr/>
            </a:pPr>
            <a:r>
              <a:rPr lang="en-US" sz="2000" smtClean="0">
                <a:latin typeface="Comic Sans MS" pitchFamily="66" charset="0"/>
              </a:rPr>
              <a:t>Konsep Penjualan (Selling Concept)</a:t>
            </a:r>
          </a:p>
          <a:p>
            <a:pPr eaLnBrk="1" hangingPunct="1">
              <a:defRPr/>
            </a:pPr>
            <a:r>
              <a:rPr lang="en-US" sz="2000" smtClean="0">
                <a:latin typeface="Comic Sans MS" pitchFamily="66" charset="0"/>
              </a:rPr>
              <a:t>Konsep Pemasaran (Marketing Concept)</a:t>
            </a:r>
          </a:p>
          <a:p>
            <a:pPr eaLnBrk="1" hangingPunct="1">
              <a:defRPr/>
            </a:pPr>
            <a:r>
              <a:rPr lang="en-US" sz="2000" smtClean="0">
                <a:latin typeface="Comic Sans MS" pitchFamily="66" charset="0"/>
              </a:rPr>
              <a:t>Konsep Pemasaran Berwawasan Sosial (Societal Marketing Concept)</a:t>
            </a:r>
          </a:p>
        </p:txBody>
      </p:sp>
      <p:pic>
        <p:nvPicPr>
          <p:cNvPr id="19460" name="Picture 5" descr="BS00554_"/>
          <p:cNvPicPr>
            <a:picLocks noGrp="1" noChangeAspect="1" noChangeArrowheads="1"/>
          </p:cNvPicPr>
          <p:nvPr>
            <p:ph type="clipArt" sz="half" idx="2"/>
          </p:nvPr>
        </p:nvPicPr>
        <p:blipFill>
          <a:blip r:embed="rId2" cstate="print">
            <a:extLst>
              <a:ext uri="{28A0092B-C50C-407E-A947-70E740481C1C}">
                <a14:useLocalDpi xmlns:a14="http://schemas.microsoft.com/office/drawing/2010/main" val="0"/>
              </a:ext>
            </a:extLst>
          </a:blip>
          <a:srcRect/>
          <a:stretch>
            <a:fillRect/>
          </a:stretch>
        </p:blipFill>
        <p:spPr>
          <a:xfrm>
            <a:off x="5638800" y="1981200"/>
            <a:ext cx="2963863" cy="3048000"/>
          </a:xfrm>
        </p:spPr>
      </p:pic>
    </p:spTree>
    <p:extLst>
      <p:ext uri="{BB962C8B-B14F-4D97-AF65-F5344CB8AC3E}">
        <p14:creationId xmlns:p14="http://schemas.microsoft.com/office/powerpoint/2010/main" val="1210372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lnSpcReduction="10000"/>
          </a:bodyPr>
          <a:lstStyle/>
          <a:p>
            <a:r>
              <a:rPr lang="en-US" dirty="0"/>
              <a:t>1</a:t>
            </a:r>
            <a:r>
              <a:rPr lang="en-US" dirty="0" smtClean="0"/>
              <a:t>. </a:t>
            </a:r>
            <a:r>
              <a:rPr lang="en-US" dirty="0" err="1" smtClean="0"/>
              <a:t>Mahasiswa</a:t>
            </a:r>
            <a:r>
              <a:rPr lang="en-US" dirty="0" smtClean="0"/>
              <a:t> </a:t>
            </a:r>
            <a:r>
              <a:rPr lang="en-US" dirty="0" err="1"/>
              <a:t>dapat</a:t>
            </a:r>
            <a:r>
              <a:rPr lang="en-US" dirty="0"/>
              <a:t> </a:t>
            </a:r>
            <a:r>
              <a:rPr lang="en-US" dirty="0" err="1"/>
              <a:t>menjelaskan</a:t>
            </a:r>
            <a:r>
              <a:rPr lang="en-US" dirty="0"/>
              <a:t> </a:t>
            </a:r>
            <a:r>
              <a:rPr lang="en-US" dirty="0" smtClean="0"/>
              <a:t> </a:t>
            </a:r>
            <a:r>
              <a:rPr lang="en-US" dirty="0" err="1" smtClean="0"/>
              <a:t>definisi</a:t>
            </a:r>
            <a:r>
              <a:rPr lang="en-US" dirty="0" smtClean="0"/>
              <a:t> </a:t>
            </a:r>
            <a:r>
              <a:rPr lang="en-US" dirty="0" smtClean="0"/>
              <a:t>Marketing</a:t>
            </a:r>
            <a:endParaRPr lang="en-US" dirty="0"/>
          </a:p>
          <a:p>
            <a:r>
              <a:rPr lang="en-US" dirty="0"/>
              <a:t>2</a:t>
            </a:r>
            <a:r>
              <a:rPr lang="en-US" dirty="0" smtClean="0"/>
              <a:t>. </a:t>
            </a:r>
            <a:r>
              <a:rPr lang="en-US" dirty="0" err="1" smtClean="0"/>
              <a:t>Mahasiswa</a:t>
            </a:r>
            <a:r>
              <a:rPr lang="en-US" dirty="0" smtClean="0"/>
              <a:t> </a:t>
            </a:r>
            <a:r>
              <a:rPr lang="en-US" dirty="0" err="1"/>
              <a:t>dapat</a:t>
            </a:r>
            <a:r>
              <a:rPr lang="en-US" dirty="0"/>
              <a:t> </a:t>
            </a:r>
            <a:r>
              <a:rPr lang="en-US" dirty="0" err="1"/>
              <a:t>menjelaskan</a:t>
            </a:r>
            <a:r>
              <a:rPr lang="en-US" dirty="0"/>
              <a:t> </a:t>
            </a:r>
            <a:r>
              <a:rPr lang="en-US" dirty="0" err="1" smtClean="0"/>
              <a:t>konsep</a:t>
            </a:r>
            <a:r>
              <a:rPr lang="en-US" dirty="0" smtClean="0"/>
              <a:t> inti </a:t>
            </a:r>
            <a:r>
              <a:rPr lang="en-US" dirty="0" err="1" smtClean="0"/>
              <a:t>pemasaran</a:t>
            </a:r>
            <a:endParaRPr lang="en-US" dirty="0"/>
          </a:p>
          <a:p>
            <a:r>
              <a:rPr lang="en-US" dirty="0" smtClean="0"/>
              <a:t>3.Mahasiswa </a:t>
            </a:r>
            <a:r>
              <a:rPr lang="en-US" dirty="0" err="1"/>
              <a:t>dapat</a:t>
            </a:r>
            <a:r>
              <a:rPr lang="en-US" dirty="0"/>
              <a:t> </a:t>
            </a:r>
            <a:r>
              <a:rPr lang="en-US" dirty="0" err="1" smtClean="0"/>
              <a:t>menjelaskan</a:t>
            </a:r>
            <a:r>
              <a:rPr lang="en-US" dirty="0" smtClean="0"/>
              <a:t> </a:t>
            </a:r>
            <a:r>
              <a:rPr lang="en-US" dirty="0" err="1" smtClean="0"/>
              <a:t>Kebutuhan</a:t>
            </a:r>
            <a:r>
              <a:rPr lang="en-US" dirty="0" smtClean="0"/>
              <a:t> , </a:t>
            </a:r>
            <a:r>
              <a:rPr lang="en-US" dirty="0" err="1" smtClean="0"/>
              <a:t>keinginan</a:t>
            </a:r>
            <a:r>
              <a:rPr lang="en-US" dirty="0" smtClean="0"/>
              <a:t> </a:t>
            </a:r>
            <a:r>
              <a:rPr lang="en-US" dirty="0" err="1" smtClean="0"/>
              <a:t>dan</a:t>
            </a:r>
            <a:r>
              <a:rPr lang="en-US" dirty="0" smtClean="0"/>
              <a:t> </a:t>
            </a:r>
            <a:r>
              <a:rPr lang="en-US" dirty="0" err="1" smtClean="0"/>
              <a:t>permintaan</a:t>
            </a:r>
            <a:endParaRPr lang="en-US" dirty="0"/>
          </a:p>
          <a:p>
            <a:r>
              <a:rPr lang="en-US" dirty="0" smtClean="0"/>
              <a:t>4.Mahasiswa </a:t>
            </a:r>
            <a:r>
              <a:rPr lang="en-US" dirty="0" err="1"/>
              <a:t>dapat</a:t>
            </a:r>
            <a:r>
              <a:rPr lang="en-US" dirty="0"/>
              <a:t> </a:t>
            </a:r>
            <a:r>
              <a:rPr lang="en-US" dirty="0" err="1"/>
              <a:t>menjelaskan</a:t>
            </a:r>
            <a:r>
              <a:rPr lang="en-US" dirty="0"/>
              <a:t> </a:t>
            </a:r>
            <a:r>
              <a:rPr lang="en-US" dirty="0" err="1" smtClean="0"/>
              <a:t>Nilai</a:t>
            </a:r>
            <a:r>
              <a:rPr lang="en-US" dirty="0" smtClean="0"/>
              <a:t> </a:t>
            </a:r>
            <a:r>
              <a:rPr lang="en-US" dirty="0" err="1" smtClean="0"/>
              <a:t>Kepuasan</a:t>
            </a:r>
            <a:r>
              <a:rPr lang="en-US" dirty="0" smtClean="0"/>
              <a:t> </a:t>
            </a:r>
            <a:r>
              <a:rPr lang="en-US" dirty="0" err="1" smtClean="0"/>
              <a:t>dan</a:t>
            </a:r>
            <a:r>
              <a:rPr lang="en-US" dirty="0" smtClean="0"/>
              <a:t> </a:t>
            </a:r>
            <a:r>
              <a:rPr lang="en-US" dirty="0" err="1" smtClean="0"/>
              <a:t>Mutu</a:t>
            </a:r>
            <a:endParaRPr lang="en-US" dirty="0"/>
          </a:p>
          <a:p>
            <a:r>
              <a:rPr lang="en-US" dirty="0" smtClean="0"/>
              <a:t>5.Mahasiswa </a:t>
            </a:r>
            <a:r>
              <a:rPr lang="en-US" dirty="0" err="1"/>
              <a:t>dapat</a:t>
            </a:r>
            <a:r>
              <a:rPr lang="en-US" dirty="0"/>
              <a:t> </a:t>
            </a:r>
            <a:r>
              <a:rPr lang="en-US" dirty="0" err="1"/>
              <a:t>menjelaskan</a:t>
            </a:r>
            <a:r>
              <a:rPr lang="en-US" dirty="0"/>
              <a:t> </a:t>
            </a:r>
            <a:r>
              <a:rPr lang="en-US" dirty="0" err="1" smtClean="0"/>
              <a:t>Manajemen</a:t>
            </a:r>
            <a:r>
              <a:rPr lang="en-US" dirty="0" smtClean="0"/>
              <a:t> </a:t>
            </a:r>
            <a:r>
              <a:rPr lang="en-US" dirty="0" err="1" smtClean="0"/>
              <a:t>Pemasaran</a:t>
            </a:r>
            <a:endParaRPr lang="en-US" dirty="0"/>
          </a:p>
        </p:txBody>
      </p:sp>
    </p:spTree>
    <p:extLst>
      <p:ext uri="{BB962C8B-B14F-4D97-AF65-F5344CB8AC3E}">
        <p14:creationId xmlns:p14="http://schemas.microsoft.com/office/powerpoint/2010/main" val="6608172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idx="4294967295"/>
          </p:nvPr>
        </p:nvSpPr>
        <p:spPr>
          <a:xfrm>
            <a:off x="0" y="1219200"/>
            <a:ext cx="7772400" cy="533400"/>
          </a:xfrm>
        </p:spPr>
        <p:txBody>
          <a:bodyPr>
            <a:normAutofit fontScale="90000"/>
          </a:bodyPr>
          <a:lstStyle/>
          <a:p>
            <a:pPr eaLnBrk="1" hangingPunct="1">
              <a:defRPr/>
            </a:pPr>
            <a:r>
              <a:rPr lang="en-US" sz="2800" smtClean="0">
                <a:latin typeface="Comic Sans MS" pitchFamily="66" charset="0"/>
              </a:rPr>
              <a:t>KONSEP PRODUKSI (PRODUCTION CONCEPT)</a:t>
            </a:r>
          </a:p>
        </p:txBody>
      </p:sp>
      <p:sp>
        <p:nvSpPr>
          <p:cNvPr id="20483" name="Rectangle 3"/>
          <p:cNvSpPr>
            <a:spLocks noGrp="1" noChangeArrowheads="1"/>
          </p:cNvSpPr>
          <p:nvPr>
            <p:ph type="subTitle" idx="4294967295"/>
          </p:nvPr>
        </p:nvSpPr>
        <p:spPr>
          <a:xfrm>
            <a:off x="0" y="1981200"/>
            <a:ext cx="8892480" cy="3276600"/>
          </a:xfrm>
        </p:spPr>
        <p:txBody>
          <a:bodyPr>
            <a:noAutofit/>
          </a:bodyPr>
          <a:lstStyle/>
          <a:p>
            <a:pPr marL="609600" indent="-609600" algn="l" eaLnBrk="1" hangingPunct="1">
              <a:lnSpc>
                <a:spcPct val="80000"/>
              </a:lnSpc>
              <a:defRPr/>
            </a:pPr>
            <a:r>
              <a:rPr lang="en-US" sz="2400" dirty="0" err="1" smtClean="0">
                <a:latin typeface="Comic Sans MS" pitchFamily="66" charset="0"/>
              </a:rPr>
              <a:t>Falsafah</a:t>
            </a:r>
            <a:r>
              <a:rPr lang="en-US" sz="2400" dirty="0" smtClean="0">
                <a:latin typeface="Comic Sans MS" pitchFamily="66" charset="0"/>
              </a:rPr>
              <a:t> yang </a:t>
            </a:r>
            <a:r>
              <a:rPr lang="en-US" sz="2400" dirty="0" err="1" smtClean="0">
                <a:latin typeface="Comic Sans MS" pitchFamily="66" charset="0"/>
              </a:rPr>
              <a:t>menyatakan</a:t>
            </a:r>
            <a:r>
              <a:rPr lang="en-US" sz="2400" dirty="0" smtClean="0">
                <a:latin typeface="Comic Sans MS" pitchFamily="66" charset="0"/>
              </a:rPr>
              <a:t> </a:t>
            </a:r>
            <a:r>
              <a:rPr lang="en-US" sz="2400" dirty="0" err="1" smtClean="0">
                <a:latin typeface="Comic Sans MS" pitchFamily="66" charset="0"/>
              </a:rPr>
              <a:t>bahwa</a:t>
            </a:r>
            <a:r>
              <a:rPr lang="en-US" sz="2400" dirty="0" smtClean="0">
                <a:latin typeface="Comic Sans MS" pitchFamily="66" charset="0"/>
              </a:rPr>
              <a:t> </a:t>
            </a:r>
            <a:r>
              <a:rPr lang="en-US" sz="2400" dirty="0" err="1" smtClean="0">
                <a:latin typeface="Comic Sans MS" pitchFamily="66" charset="0"/>
              </a:rPr>
              <a:t>konsumen</a:t>
            </a:r>
            <a:r>
              <a:rPr lang="en-US" sz="2400" dirty="0" smtClean="0">
                <a:latin typeface="Comic Sans MS" pitchFamily="66" charset="0"/>
              </a:rPr>
              <a:t> </a:t>
            </a:r>
            <a:r>
              <a:rPr lang="en-US" sz="2400" dirty="0" err="1" smtClean="0">
                <a:latin typeface="Comic Sans MS" pitchFamily="66" charset="0"/>
              </a:rPr>
              <a:t>akan</a:t>
            </a:r>
            <a:r>
              <a:rPr lang="en-US" sz="2400" dirty="0" smtClean="0">
                <a:latin typeface="Comic Sans MS" pitchFamily="66" charset="0"/>
              </a:rPr>
              <a:t> </a:t>
            </a:r>
            <a:r>
              <a:rPr lang="en-US" sz="2400" dirty="0" err="1" smtClean="0">
                <a:latin typeface="Comic Sans MS" pitchFamily="66" charset="0"/>
              </a:rPr>
              <a:t>menyukai</a:t>
            </a:r>
            <a:r>
              <a:rPr lang="en-US" sz="2400" dirty="0" smtClean="0">
                <a:latin typeface="Comic Sans MS" pitchFamily="66" charset="0"/>
              </a:rPr>
              <a:t> </a:t>
            </a:r>
          </a:p>
          <a:p>
            <a:pPr marL="609600" indent="-609600" algn="l" eaLnBrk="1" hangingPunct="1">
              <a:lnSpc>
                <a:spcPct val="80000"/>
              </a:lnSpc>
              <a:defRPr/>
            </a:pPr>
            <a:r>
              <a:rPr lang="en-US" sz="2400" dirty="0" err="1" smtClean="0">
                <a:latin typeface="Comic Sans MS" pitchFamily="66" charset="0"/>
              </a:rPr>
              <a:t>produk</a:t>
            </a:r>
            <a:r>
              <a:rPr lang="en-US" sz="2400" dirty="0" smtClean="0">
                <a:latin typeface="Comic Sans MS" pitchFamily="66" charset="0"/>
              </a:rPr>
              <a:t> yang </a:t>
            </a:r>
            <a:r>
              <a:rPr lang="en-US" sz="2400" dirty="0" err="1" smtClean="0">
                <a:latin typeface="Comic Sans MS" pitchFamily="66" charset="0"/>
              </a:rPr>
              <a:t>gampang</a:t>
            </a:r>
            <a:r>
              <a:rPr lang="en-US" sz="2400" dirty="0" smtClean="0">
                <a:latin typeface="Comic Sans MS" pitchFamily="66" charset="0"/>
              </a:rPr>
              <a:t> </a:t>
            </a:r>
            <a:r>
              <a:rPr lang="en-US" sz="2400" dirty="0" err="1" smtClean="0">
                <a:latin typeface="Comic Sans MS" pitchFamily="66" charset="0"/>
              </a:rPr>
              <a:t>diperoleh</a:t>
            </a:r>
            <a:r>
              <a:rPr lang="en-US" sz="2400" dirty="0" smtClean="0">
                <a:latin typeface="Comic Sans MS" pitchFamily="66" charset="0"/>
              </a:rPr>
              <a:t> </a:t>
            </a:r>
            <a:r>
              <a:rPr lang="en-US" sz="2400" dirty="0" err="1" smtClean="0">
                <a:latin typeface="Comic Sans MS" pitchFamily="66" charset="0"/>
              </a:rPr>
              <a:t>dan</a:t>
            </a:r>
            <a:r>
              <a:rPr lang="en-US" sz="2400" dirty="0" smtClean="0">
                <a:latin typeface="Comic Sans MS" pitchFamily="66" charset="0"/>
              </a:rPr>
              <a:t> </a:t>
            </a:r>
            <a:r>
              <a:rPr lang="en-US" sz="2400" dirty="0" err="1" smtClean="0">
                <a:latin typeface="Comic Sans MS" pitchFamily="66" charset="0"/>
              </a:rPr>
              <a:t>sangat</a:t>
            </a:r>
            <a:r>
              <a:rPr lang="en-US" sz="2400" dirty="0" smtClean="0">
                <a:latin typeface="Comic Sans MS" pitchFamily="66" charset="0"/>
              </a:rPr>
              <a:t> </a:t>
            </a:r>
            <a:r>
              <a:rPr lang="en-US" sz="2400" dirty="0" err="1" smtClean="0">
                <a:latin typeface="Comic Sans MS" pitchFamily="66" charset="0"/>
              </a:rPr>
              <a:t>terjangkau</a:t>
            </a:r>
            <a:r>
              <a:rPr lang="en-US" sz="2400" dirty="0" smtClean="0">
                <a:latin typeface="Comic Sans MS" pitchFamily="66" charset="0"/>
              </a:rPr>
              <a:t>. </a:t>
            </a:r>
            <a:r>
              <a:rPr lang="en-US" sz="2400" dirty="0" err="1" smtClean="0">
                <a:latin typeface="Comic Sans MS" pitchFamily="66" charset="0"/>
              </a:rPr>
              <a:t>Oleh</a:t>
            </a:r>
            <a:endParaRPr lang="en-US" sz="2400" dirty="0" smtClean="0">
              <a:latin typeface="Comic Sans MS" pitchFamily="66" charset="0"/>
            </a:endParaRPr>
          </a:p>
          <a:p>
            <a:pPr marL="609600" indent="-609600" algn="l" eaLnBrk="1" hangingPunct="1">
              <a:lnSpc>
                <a:spcPct val="80000"/>
              </a:lnSpc>
              <a:defRPr/>
            </a:pPr>
            <a:r>
              <a:rPr lang="en-US" sz="2400" dirty="0" err="1" smtClean="0">
                <a:latin typeface="Comic Sans MS" pitchFamily="66" charset="0"/>
              </a:rPr>
              <a:t>karena</a:t>
            </a:r>
            <a:r>
              <a:rPr lang="en-US" sz="2400" dirty="0" smtClean="0">
                <a:latin typeface="Comic Sans MS" pitchFamily="66" charset="0"/>
              </a:rPr>
              <a:t> </a:t>
            </a:r>
            <a:r>
              <a:rPr lang="en-US" sz="2400" dirty="0" err="1" smtClean="0">
                <a:latin typeface="Comic Sans MS" pitchFamily="66" charset="0"/>
              </a:rPr>
              <a:t>itu</a:t>
            </a:r>
            <a:r>
              <a:rPr lang="en-US" sz="2400" dirty="0" smtClean="0">
                <a:latin typeface="Comic Sans MS" pitchFamily="66" charset="0"/>
              </a:rPr>
              <a:t> </a:t>
            </a:r>
            <a:r>
              <a:rPr lang="en-US" sz="2400" dirty="0" err="1" smtClean="0">
                <a:latin typeface="Comic Sans MS" pitchFamily="66" charset="0"/>
              </a:rPr>
              <a:t>manajemen</a:t>
            </a:r>
            <a:r>
              <a:rPr lang="en-US" sz="2400" dirty="0" smtClean="0">
                <a:latin typeface="Comic Sans MS" pitchFamily="66" charset="0"/>
              </a:rPr>
              <a:t> </a:t>
            </a:r>
            <a:r>
              <a:rPr lang="en-US" sz="2400" dirty="0" err="1" smtClean="0">
                <a:latin typeface="Comic Sans MS" pitchFamily="66" charset="0"/>
              </a:rPr>
              <a:t>harus</a:t>
            </a:r>
            <a:r>
              <a:rPr lang="en-US" sz="2400" dirty="0" smtClean="0">
                <a:latin typeface="Comic Sans MS" pitchFamily="66" charset="0"/>
              </a:rPr>
              <a:t> </a:t>
            </a:r>
            <a:r>
              <a:rPr lang="en-US" sz="2400" dirty="0" err="1" smtClean="0">
                <a:latin typeface="Comic Sans MS" pitchFamily="66" charset="0"/>
              </a:rPr>
              <a:t>fokus</a:t>
            </a:r>
            <a:r>
              <a:rPr lang="en-US" sz="2400" dirty="0" smtClean="0">
                <a:latin typeface="Comic Sans MS" pitchFamily="66" charset="0"/>
              </a:rPr>
              <a:t> </a:t>
            </a:r>
            <a:r>
              <a:rPr lang="en-US" sz="2400" dirty="0" err="1" smtClean="0">
                <a:latin typeface="Comic Sans MS" pitchFamily="66" charset="0"/>
              </a:rPr>
              <a:t>pada</a:t>
            </a:r>
            <a:r>
              <a:rPr lang="en-US" sz="2400" dirty="0" smtClean="0">
                <a:latin typeface="Comic Sans MS" pitchFamily="66" charset="0"/>
              </a:rPr>
              <a:t> </a:t>
            </a:r>
            <a:r>
              <a:rPr lang="en-US" sz="2400" dirty="0" err="1" smtClean="0">
                <a:latin typeface="Comic Sans MS" pitchFamily="66" charset="0"/>
              </a:rPr>
              <a:t>perbaikan</a:t>
            </a:r>
            <a:r>
              <a:rPr lang="en-US" sz="2400" dirty="0" smtClean="0">
                <a:latin typeface="Comic Sans MS" pitchFamily="66" charset="0"/>
              </a:rPr>
              <a:t> </a:t>
            </a:r>
            <a:r>
              <a:rPr lang="en-US" sz="2400" dirty="0" err="1" smtClean="0">
                <a:latin typeface="Comic Sans MS" pitchFamily="66" charset="0"/>
              </a:rPr>
              <a:t>efisiensi</a:t>
            </a:r>
            <a:endParaRPr lang="en-US" sz="2400" dirty="0" smtClean="0">
              <a:latin typeface="Comic Sans MS" pitchFamily="66" charset="0"/>
            </a:endParaRPr>
          </a:p>
          <a:p>
            <a:pPr marL="609600" indent="-609600" algn="l" eaLnBrk="1" hangingPunct="1">
              <a:lnSpc>
                <a:spcPct val="80000"/>
              </a:lnSpc>
              <a:defRPr/>
            </a:pPr>
            <a:r>
              <a:rPr lang="en-US" sz="2400" dirty="0" err="1" smtClean="0">
                <a:latin typeface="Comic Sans MS" pitchFamily="66" charset="0"/>
              </a:rPr>
              <a:t>produksi</a:t>
            </a:r>
            <a:r>
              <a:rPr lang="en-US" sz="2400" dirty="0" smtClean="0">
                <a:latin typeface="Comic Sans MS" pitchFamily="66" charset="0"/>
              </a:rPr>
              <a:t> </a:t>
            </a:r>
            <a:r>
              <a:rPr lang="en-US" sz="2400" dirty="0" err="1" smtClean="0">
                <a:latin typeface="Comic Sans MS" pitchFamily="66" charset="0"/>
              </a:rPr>
              <a:t>dan</a:t>
            </a:r>
            <a:r>
              <a:rPr lang="en-US" sz="2400" dirty="0" smtClean="0">
                <a:latin typeface="Comic Sans MS" pitchFamily="66" charset="0"/>
              </a:rPr>
              <a:t> </a:t>
            </a:r>
            <a:r>
              <a:rPr lang="en-US" sz="2400" dirty="0" err="1" smtClean="0">
                <a:latin typeface="Comic Sans MS" pitchFamily="66" charset="0"/>
              </a:rPr>
              <a:t>distribusi</a:t>
            </a:r>
            <a:r>
              <a:rPr lang="en-US" sz="2400" dirty="0" smtClean="0">
                <a:latin typeface="Comic Sans MS" pitchFamily="66" charset="0"/>
              </a:rPr>
              <a:t>.</a:t>
            </a:r>
          </a:p>
          <a:p>
            <a:pPr marL="609600" indent="-609600" algn="l" eaLnBrk="1" hangingPunct="1">
              <a:lnSpc>
                <a:spcPct val="80000"/>
              </a:lnSpc>
              <a:defRPr/>
            </a:pPr>
            <a:endParaRPr lang="en-US" sz="2400" dirty="0" smtClean="0">
              <a:latin typeface="Comic Sans MS" pitchFamily="66" charset="0"/>
            </a:endParaRPr>
          </a:p>
          <a:p>
            <a:pPr marL="609600" indent="-609600" algn="l" eaLnBrk="1" hangingPunct="1">
              <a:lnSpc>
                <a:spcPct val="80000"/>
              </a:lnSpc>
              <a:defRPr/>
            </a:pPr>
            <a:r>
              <a:rPr lang="en-US" sz="2400" dirty="0" err="1" smtClean="0">
                <a:latin typeface="Comic Sans MS" pitchFamily="66" charset="0"/>
              </a:rPr>
              <a:t>Konsep</a:t>
            </a:r>
            <a:r>
              <a:rPr lang="en-US" sz="2400" dirty="0" smtClean="0">
                <a:latin typeface="Comic Sans MS" pitchFamily="66" charset="0"/>
              </a:rPr>
              <a:t> </a:t>
            </a:r>
            <a:r>
              <a:rPr lang="en-US" sz="2400" dirty="0" err="1" smtClean="0">
                <a:latin typeface="Comic Sans MS" pitchFamily="66" charset="0"/>
              </a:rPr>
              <a:t>produksi</a:t>
            </a:r>
            <a:r>
              <a:rPr lang="en-US" sz="2400" dirty="0" smtClean="0">
                <a:latin typeface="Comic Sans MS" pitchFamily="66" charset="0"/>
              </a:rPr>
              <a:t> </a:t>
            </a:r>
            <a:r>
              <a:rPr lang="en-US" sz="2400" dirty="0" err="1" smtClean="0">
                <a:latin typeface="Comic Sans MS" pitchFamily="66" charset="0"/>
              </a:rPr>
              <a:t>dapat</a:t>
            </a:r>
            <a:r>
              <a:rPr lang="en-US" sz="2400" dirty="0" smtClean="0">
                <a:latin typeface="Comic Sans MS" pitchFamily="66" charset="0"/>
              </a:rPr>
              <a:t> </a:t>
            </a:r>
            <a:r>
              <a:rPr lang="en-US" sz="2400" dirty="0" err="1" smtClean="0">
                <a:latin typeface="Comic Sans MS" pitchFamily="66" charset="0"/>
              </a:rPr>
              <a:t>bermanfaat</a:t>
            </a:r>
            <a:r>
              <a:rPr lang="en-US" sz="2400" dirty="0" smtClean="0">
                <a:latin typeface="Comic Sans MS" pitchFamily="66" charset="0"/>
              </a:rPr>
              <a:t> </a:t>
            </a:r>
            <a:r>
              <a:rPr lang="en-US" sz="2400" dirty="0" err="1" smtClean="0">
                <a:latin typeface="Comic Sans MS" pitchFamily="66" charset="0"/>
              </a:rPr>
              <a:t>pada</a:t>
            </a:r>
            <a:r>
              <a:rPr lang="en-US" sz="2400" dirty="0" smtClean="0">
                <a:latin typeface="Comic Sans MS" pitchFamily="66" charset="0"/>
              </a:rPr>
              <a:t> </a:t>
            </a:r>
            <a:r>
              <a:rPr lang="en-US" sz="2400" dirty="0" err="1" smtClean="0">
                <a:latin typeface="Comic Sans MS" pitchFamily="66" charset="0"/>
              </a:rPr>
              <a:t>situasi</a:t>
            </a:r>
            <a:r>
              <a:rPr lang="en-US" sz="2400" dirty="0" smtClean="0">
                <a:latin typeface="Comic Sans MS" pitchFamily="66" charset="0"/>
              </a:rPr>
              <a:t> :</a:t>
            </a:r>
          </a:p>
          <a:p>
            <a:pPr marL="609600" indent="-609600" algn="l" eaLnBrk="1" hangingPunct="1">
              <a:lnSpc>
                <a:spcPct val="80000"/>
              </a:lnSpc>
              <a:buFontTx/>
              <a:buAutoNum type="arabicPeriod"/>
              <a:defRPr/>
            </a:pPr>
            <a:r>
              <a:rPr lang="en-US" sz="2400" dirty="0" err="1" smtClean="0">
                <a:latin typeface="Comic Sans MS" pitchFamily="66" charset="0"/>
              </a:rPr>
              <a:t>Ketika</a:t>
            </a:r>
            <a:r>
              <a:rPr lang="en-US" sz="2400" dirty="0" smtClean="0">
                <a:latin typeface="Comic Sans MS" pitchFamily="66" charset="0"/>
              </a:rPr>
              <a:t> </a:t>
            </a:r>
            <a:r>
              <a:rPr lang="en-US" sz="2400" dirty="0" err="1" smtClean="0">
                <a:latin typeface="Comic Sans MS" pitchFamily="66" charset="0"/>
              </a:rPr>
              <a:t>permintaan</a:t>
            </a:r>
            <a:r>
              <a:rPr lang="en-US" sz="2400" dirty="0" smtClean="0">
                <a:latin typeface="Comic Sans MS" pitchFamily="66" charset="0"/>
              </a:rPr>
              <a:t> </a:t>
            </a:r>
            <a:r>
              <a:rPr lang="en-US" sz="2400" dirty="0" err="1" smtClean="0">
                <a:latin typeface="Comic Sans MS" pitchFamily="66" charset="0"/>
              </a:rPr>
              <a:t>produk</a:t>
            </a:r>
            <a:r>
              <a:rPr lang="en-US" sz="2400" dirty="0" smtClean="0">
                <a:latin typeface="Comic Sans MS" pitchFamily="66" charset="0"/>
              </a:rPr>
              <a:t> </a:t>
            </a:r>
            <a:r>
              <a:rPr lang="en-US" sz="2400" dirty="0" err="1" smtClean="0">
                <a:latin typeface="Comic Sans MS" pitchFamily="66" charset="0"/>
              </a:rPr>
              <a:t>melebihi</a:t>
            </a:r>
            <a:r>
              <a:rPr lang="en-US" sz="2400" dirty="0" smtClean="0">
                <a:latin typeface="Comic Sans MS" pitchFamily="66" charset="0"/>
              </a:rPr>
              <a:t> </a:t>
            </a:r>
            <a:r>
              <a:rPr lang="en-US" sz="2400" dirty="0" err="1" smtClean="0">
                <a:latin typeface="Comic Sans MS" pitchFamily="66" charset="0"/>
              </a:rPr>
              <a:t>penawaran</a:t>
            </a:r>
            <a:r>
              <a:rPr lang="en-US" sz="2400" dirty="0" smtClean="0">
                <a:latin typeface="Comic Sans MS" pitchFamily="66" charset="0"/>
              </a:rPr>
              <a:t>, </a:t>
            </a:r>
            <a:r>
              <a:rPr lang="en-US" sz="2400" dirty="0" err="1" smtClean="0">
                <a:latin typeface="Comic Sans MS" pitchFamily="66" charset="0"/>
              </a:rPr>
              <a:t>manajemen</a:t>
            </a:r>
            <a:r>
              <a:rPr lang="en-US" sz="2400" dirty="0" smtClean="0">
                <a:latin typeface="Comic Sans MS" pitchFamily="66" charset="0"/>
              </a:rPr>
              <a:t> </a:t>
            </a:r>
            <a:r>
              <a:rPr lang="en-US" sz="2400" dirty="0" err="1" smtClean="0">
                <a:latin typeface="Comic Sans MS" pitchFamily="66" charset="0"/>
              </a:rPr>
              <a:t>harus</a:t>
            </a:r>
            <a:r>
              <a:rPr lang="en-US" sz="2400" dirty="0" smtClean="0">
                <a:latin typeface="Comic Sans MS" pitchFamily="66" charset="0"/>
              </a:rPr>
              <a:t> </a:t>
            </a:r>
            <a:r>
              <a:rPr lang="en-US" sz="2400" dirty="0" err="1" smtClean="0">
                <a:latin typeface="Comic Sans MS" pitchFamily="66" charset="0"/>
              </a:rPr>
              <a:t>mencari</a:t>
            </a:r>
            <a:r>
              <a:rPr lang="en-US" sz="2400" dirty="0" smtClean="0">
                <a:latin typeface="Comic Sans MS" pitchFamily="66" charset="0"/>
              </a:rPr>
              <a:t> </a:t>
            </a:r>
            <a:r>
              <a:rPr lang="en-US" sz="2400" dirty="0" err="1" smtClean="0">
                <a:latin typeface="Comic Sans MS" pitchFamily="66" charset="0"/>
              </a:rPr>
              <a:t>cara</a:t>
            </a:r>
            <a:r>
              <a:rPr lang="en-US" sz="2400" dirty="0" smtClean="0">
                <a:latin typeface="Comic Sans MS" pitchFamily="66" charset="0"/>
              </a:rPr>
              <a:t> </a:t>
            </a:r>
            <a:r>
              <a:rPr lang="en-US" sz="2400" dirty="0" err="1" smtClean="0">
                <a:latin typeface="Comic Sans MS" pitchFamily="66" charset="0"/>
              </a:rPr>
              <a:t>untuk</a:t>
            </a:r>
            <a:r>
              <a:rPr lang="en-US" sz="2400" dirty="0" smtClean="0">
                <a:latin typeface="Comic Sans MS" pitchFamily="66" charset="0"/>
              </a:rPr>
              <a:t> </a:t>
            </a:r>
            <a:r>
              <a:rPr lang="en-US" sz="2400" dirty="0" err="1" smtClean="0">
                <a:latin typeface="Comic Sans MS" pitchFamily="66" charset="0"/>
              </a:rPr>
              <a:t>meningkatkan</a:t>
            </a:r>
            <a:r>
              <a:rPr lang="en-US" sz="2400" dirty="0" smtClean="0">
                <a:latin typeface="Comic Sans MS" pitchFamily="66" charset="0"/>
              </a:rPr>
              <a:t> </a:t>
            </a:r>
            <a:r>
              <a:rPr lang="en-US" sz="2400" dirty="0" err="1" smtClean="0">
                <a:latin typeface="Comic Sans MS" pitchFamily="66" charset="0"/>
              </a:rPr>
              <a:t>produksi</a:t>
            </a:r>
            <a:r>
              <a:rPr lang="en-US" sz="2400" dirty="0" smtClean="0">
                <a:latin typeface="Comic Sans MS" pitchFamily="66" charset="0"/>
              </a:rPr>
              <a:t>.</a:t>
            </a:r>
          </a:p>
          <a:p>
            <a:pPr marL="609600" indent="-609600" algn="l" eaLnBrk="1" hangingPunct="1">
              <a:lnSpc>
                <a:spcPct val="80000"/>
              </a:lnSpc>
              <a:buFontTx/>
              <a:buAutoNum type="arabicPeriod"/>
              <a:defRPr/>
            </a:pPr>
            <a:r>
              <a:rPr lang="en-US" sz="2400" dirty="0" err="1" smtClean="0">
                <a:latin typeface="Comic Sans MS" pitchFamily="66" charset="0"/>
              </a:rPr>
              <a:t>Ketika</a:t>
            </a:r>
            <a:r>
              <a:rPr lang="en-US" sz="2400" dirty="0" smtClean="0">
                <a:latin typeface="Comic Sans MS" pitchFamily="66" charset="0"/>
              </a:rPr>
              <a:t> </a:t>
            </a:r>
            <a:r>
              <a:rPr lang="en-US" sz="2400" dirty="0" err="1" smtClean="0">
                <a:latin typeface="Comic Sans MS" pitchFamily="66" charset="0"/>
              </a:rPr>
              <a:t>biaya</a:t>
            </a:r>
            <a:r>
              <a:rPr lang="en-US" sz="2400" dirty="0" smtClean="0">
                <a:latin typeface="Comic Sans MS" pitchFamily="66" charset="0"/>
              </a:rPr>
              <a:t> </a:t>
            </a:r>
            <a:r>
              <a:rPr lang="en-US" sz="2400" dirty="0" err="1" smtClean="0">
                <a:latin typeface="Comic Sans MS" pitchFamily="66" charset="0"/>
              </a:rPr>
              <a:t>produk</a:t>
            </a:r>
            <a:r>
              <a:rPr lang="en-US" sz="2400" dirty="0" smtClean="0">
                <a:latin typeface="Comic Sans MS" pitchFamily="66" charset="0"/>
              </a:rPr>
              <a:t> </a:t>
            </a:r>
            <a:r>
              <a:rPr lang="en-US" sz="2400" dirty="0" err="1" smtClean="0">
                <a:latin typeface="Comic Sans MS" pitchFamily="66" charset="0"/>
              </a:rPr>
              <a:t>terlalu</a:t>
            </a:r>
            <a:r>
              <a:rPr lang="en-US" sz="2400" dirty="0" smtClean="0">
                <a:latin typeface="Comic Sans MS" pitchFamily="66" charset="0"/>
              </a:rPr>
              <a:t> </a:t>
            </a:r>
            <a:r>
              <a:rPr lang="en-US" sz="2400" dirty="0" err="1" smtClean="0">
                <a:latin typeface="Comic Sans MS" pitchFamily="66" charset="0"/>
              </a:rPr>
              <a:t>tinggi</a:t>
            </a:r>
            <a:r>
              <a:rPr lang="en-US" sz="2400" dirty="0" smtClean="0">
                <a:latin typeface="Comic Sans MS" pitchFamily="66" charset="0"/>
              </a:rPr>
              <a:t>, </a:t>
            </a:r>
            <a:r>
              <a:rPr lang="en-US" sz="2400" dirty="0" err="1" smtClean="0">
                <a:latin typeface="Comic Sans MS" pitchFamily="66" charset="0"/>
              </a:rPr>
              <a:t>perbaikan</a:t>
            </a:r>
            <a:r>
              <a:rPr lang="en-US" sz="2400" dirty="0" smtClean="0">
                <a:latin typeface="Comic Sans MS" pitchFamily="66" charset="0"/>
              </a:rPr>
              <a:t> </a:t>
            </a:r>
            <a:r>
              <a:rPr lang="en-US" sz="2400" dirty="0" err="1" smtClean="0">
                <a:latin typeface="Comic Sans MS" pitchFamily="66" charset="0"/>
              </a:rPr>
              <a:t>produktivitas</a:t>
            </a:r>
            <a:r>
              <a:rPr lang="en-US" sz="2400" dirty="0" smtClean="0">
                <a:latin typeface="Comic Sans MS" pitchFamily="66" charset="0"/>
              </a:rPr>
              <a:t> </a:t>
            </a:r>
            <a:r>
              <a:rPr lang="en-US" sz="2400" dirty="0" err="1" smtClean="0">
                <a:latin typeface="Comic Sans MS" pitchFamily="66" charset="0"/>
              </a:rPr>
              <a:t>diperlukan</a:t>
            </a:r>
            <a:r>
              <a:rPr lang="en-US" sz="2400" dirty="0" smtClean="0">
                <a:latin typeface="Comic Sans MS" pitchFamily="66" charset="0"/>
              </a:rPr>
              <a:t> </a:t>
            </a:r>
            <a:r>
              <a:rPr lang="en-US" sz="2400" dirty="0" err="1" smtClean="0">
                <a:latin typeface="Comic Sans MS" pitchFamily="66" charset="0"/>
              </a:rPr>
              <a:t>untuk</a:t>
            </a:r>
            <a:r>
              <a:rPr lang="en-US" sz="2400" dirty="0" smtClean="0">
                <a:latin typeface="Comic Sans MS" pitchFamily="66" charset="0"/>
              </a:rPr>
              <a:t> </a:t>
            </a:r>
            <a:r>
              <a:rPr lang="en-US" sz="2400" dirty="0" err="1" smtClean="0">
                <a:latin typeface="Comic Sans MS" pitchFamily="66" charset="0"/>
              </a:rPr>
              <a:t>menurunkan</a:t>
            </a:r>
            <a:endParaRPr lang="en-US" sz="2400" dirty="0" smtClean="0">
              <a:latin typeface="Comic Sans MS" pitchFamily="66" charset="0"/>
            </a:endParaRPr>
          </a:p>
          <a:p>
            <a:pPr marL="609600" indent="-609600" algn="l" eaLnBrk="1" hangingPunct="1">
              <a:lnSpc>
                <a:spcPct val="80000"/>
              </a:lnSpc>
              <a:buFontTx/>
              <a:buNone/>
              <a:defRPr/>
            </a:pPr>
            <a:endParaRPr lang="en-US" sz="2400" dirty="0" smtClean="0">
              <a:latin typeface="Comic Sans MS" pitchFamily="66" charset="0"/>
            </a:endParaRPr>
          </a:p>
        </p:txBody>
      </p:sp>
    </p:spTree>
    <p:extLst>
      <p:ext uri="{BB962C8B-B14F-4D97-AF65-F5344CB8AC3E}">
        <p14:creationId xmlns:p14="http://schemas.microsoft.com/office/powerpoint/2010/main" val="13819830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idx="4294967295"/>
          </p:nvPr>
        </p:nvSpPr>
        <p:spPr>
          <a:xfrm>
            <a:off x="0" y="990600"/>
            <a:ext cx="7772400" cy="609600"/>
          </a:xfrm>
        </p:spPr>
        <p:txBody>
          <a:bodyPr/>
          <a:lstStyle/>
          <a:p>
            <a:pPr eaLnBrk="1" hangingPunct="1">
              <a:defRPr/>
            </a:pPr>
            <a:r>
              <a:rPr lang="en-US" sz="2800" smtClean="0">
                <a:latin typeface="Comic Sans MS" pitchFamily="66" charset="0"/>
              </a:rPr>
              <a:t>KONSEP PRODUK (PRODUCT CONCEPT)</a:t>
            </a:r>
          </a:p>
        </p:txBody>
      </p:sp>
      <p:sp>
        <p:nvSpPr>
          <p:cNvPr id="21507" name="Rectangle 3"/>
          <p:cNvSpPr>
            <a:spLocks noGrp="1" noChangeArrowheads="1"/>
          </p:cNvSpPr>
          <p:nvPr>
            <p:ph type="subTitle" idx="4294967295"/>
          </p:nvPr>
        </p:nvSpPr>
        <p:spPr>
          <a:xfrm>
            <a:off x="251520" y="1916832"/>
            <a:ext cx="7924800" cy="4248472"/>
          </a:xfrm>
        </p:spPr>
        <p:txBody>
          <a:bodyPr>
            <a:normAutofit/>
          </a:bodyPr>
          <a:lstStyle/>
          <a:p>
            <a:pPr algn="l" eaLnBrk="1" hangingPunct="1">
              <a:lnSpc>
                <a:spcPct val="80000"/>
              </a:lnSpc>
              <a:defRPr/>
            </a:pPr>
            <a:r>
              <a:rPr lang="en-US" sz="1800" b="1" dirty="0" err="1" smtClean="0">
                <a:latin typeface="Comic Sans MS" pitchFamily="66" charset="0"/>
              </a:rPr>
              <a:t>Konsep</a:t>
            </a:r>
            <a:r>
              <a:rPr lang="en-US" sz="1800" b="1" dirty="0" smtClean="0">
                <a:latin typeface="Comic Sans MS" pitchFamily="66" charset="0"/>
              </a:rPr>
              <a:t> </a:t>
            </a:r>
            <a:r>
              <a:rPr lang="en-US" sz="1800" b="1" dirty="0" err="1" smtClean="0">
                <a:latin typeface="Comic Sans MS" pitchFamily="66" charset="0"/>
              </a:rPr>
              <a:t>Produk</a:t>
            </a:r>
            <a:r>
              <a:rPr lang="en-US" sz="1800" dirty="0" smtClean="0">
                <a:latin typeface="Comic Sans MS" pitchFamily="66" charset="0"/>
              </a:rPr>
              <a:t> </a:t>
            </a:r>
            <a:r>
              <a:rPr lang="en-US" sz="1800" dirty="0" err="1" smtClean="0">
                <a:latin typeface="Comic Sans MS" pitchFamily="66" charset="0"/>
              </a:rPr>
              <a:t>adalah</a:t>
            </a:r>
            <a:r>
              <a:rPr lang="en-US" sz="1800" dirty="0" smtClean="0">
                <a:latin typeface="Comic Sans MS" pitchFamily="66" charset="0"/>
              </a:rPr>
              <a:t> </a:t>
            </a:r>
            <a:r>
              <a:rPr lang="en-US" sz="1800" dirty="0" err="1" smtClean="0">
                <a:latin typeface="Comic Sans MS" pitchFamily="66" charset="0"/>
              </a:rPr>
              <a:t>gagasan</a:t>
            </a:r>
            <a:r>
              <a:rPr lang="en-US" sz="1800" dirty="0" smtClean="0">
                <a:latin typeface="Comic Sans MS" pitchFamily="66" charset="0"/>
              </a:rPr>
              <a:t> </a:t>
            </a:r>
            <a:r>
              <a:rPr lang="en-US" sz="1800" dirty="0" err="1" smtClean="0">
                <a:latin typeface="Comic Sans MS" pitchFamily="66" charset="0"/>
              </a:rPr>
              <a:t>bahwa</a:t>
            </a:r>
            <a:r>
              <a:rPr lang="en-US" sz="1800" dirty="0" smtClean="0">
                <a:latin typeface="Comic Sans MS" pitchFamily="66" charset="0"/>
              </a:rPr>
              <a:t> </a:t>
            </a:r>
            <a:r>
              <a:rPr lang="en-US" sz="1800" dirty="0" err="1" smtClean="0">
                <a:latin typeface="Comic Sans MS" pitchFamily="66" charset="0"/>
              </a:rPr>
              <a:t>konsumen</a:t>
            </a:r>
            <a:r>
              <a:rPr lang="en-US" sz="1800" dirty="0" smtClean="0">
                <a:latin typeface="Comic Sans MS" pitchFamily="66" charset="0"/>
              </a:rPr>
              <a:t> </a:t>
            </a:r>
            <a:r>
              <a:rPr lang="en-US" sz="1800" dirty="0" err="1" smtClean="0">
                <a:latin typeface="Comic Sans MS" pitchFamily="66" charset="0"/>
              </a:rPr>
              <a:t>akan</a:t>
            </a:r>
            <a:r>
              <a:rPr lang="en-US" sz="1800" dirty="0" smtClean="0">
                <a:latin typeface="Comic Sans MS" pitchFamily="66" charset="0"/>
              </a:rPr>
              <a:t> </a:t>
            </a:r>
            <a:r>
              <a:rPr lang="en-US" sz="1800" dirty="0" err="1" smtClean="0">
                <a:latin typeface="Comic Sans MS" pitchFamily="66" charset="0"/>
              </a:rPr>
              <a:t>menyukai</a:t>
            </a:r>
            <a:r>
              <a:rPr lang="en-US" sz="1800" dirty="0" smtClean="0">
                <a:latin typeface="Comic Sans MS" pitchFamily="66" charset="0"/>
              </a:rPr>
              <a:t> </a:t>
            </a:r>
            <a:r>
              <a:rPr lang="en-US" sz="1800" dirty="0" err="1" smtClean="0">
                <a:latin typeface="Comic Sans MS" pitchFamily="66" charset="0"/>
              </a:rPr>
              <a:t>produk</a:t>
            </a:r>
            <a:endParaRPr lang="en-US" sz="1800" dirty="0" smtClean="0">
              <a:latin typeface="Comic Sans MS" pitchFamily="66" charset="0"/>
            </a:endParaRPr>
          </a:p>
          <a:p>
            <a:pPr algn="l" eaLnBrk="1" hangingPunct="1">
              <a:lnSpc>
                <a:spcPct val="80000"/>
              </a:lnSpc>
              <a:defRPr/>
            </a:pPr>
            <a:r>
              <a:rPr lang="en-US" sz="1800" dirty="0" smtClean="0">
                <a:latin typeface="Comic Sans MS" pitchFamily="66" charset="0"/>
              </a:rPr>
              <a:t>yang </a:t>
            </a:r>
            <a:r>
              <a:rPr lang="en-US" sz="1800" dirty="0" err="1" smtClean="0">
                <a:latin typeface="Comic Sans MS" pitchFamily="66" charset="0"/>
              </a:rPr>
              <a:t>menawarkan</a:t>
            </a:r>
            <a:r>
              <a:rPr lang="en-US" sz="1800" dirty="0" smtClean="0">
                <a:latin typeface="Comic Sans MS" pitchFamily="66" charset="0"/>
              </a:rPr>
              <a:t> </a:t>
            </a:r>
            <a:r>
              <a:rPr lang="en-US" sz="1800" dirty="0" err="1" smtClean="0">
                <a:latin typeface="Comic Sans MS" pitchFamily="66" charset="0"/>
              </a:rPr>
              <a:t>mutu</a:t>
            </a:r>
            <a:r>
              <a:rPr lang="en-US" sz="1800" dirty="0" smtClean="0">
                <a:latin typeface="Comic Sans MS" pitchFamily="66" charset="0"/>
              </a:rPr>
              <a:t> </a:t>
            </a:r>
            <a:r>
              <a:rPr lang="en-US" sz="1800" dirty="0" err="1" smtClean="0">
                <a:latin typeface="Comic Sans MS" pitchFamily="66" charset="0"/>
              </a:rPr>
              <a:t>terbaik</a:t>
            </a:r>
            <a:r>
              <a:rPr lang="en-US" sz="1800" dirty="0" smtClean="0">
                <a:latin typeface="Comic Sans MS" pitchFamily="66" charset="0"/>
              </a:rPr>
              <a:t>, </a:t>
            </a:r>
            <a:r>
              <a:rPr lang="en-US" sz="1800" dirty="0" err="1" smtClean="0">
                <a:latin typeface="Comic Sans MS" pitchFamily="66" charset="0"/>
              </a:rPr>
              <a:t>kinerja</a:t>
            </a:r>
            <a:r>
              <a:rPr lang="en-US" sz="1800" dirty="0" smtClean="0">
                <a:latin typeface="Comic Sans MS" pitchFamily="66" charset="0"/>
              </a:rPr>
              <a:t> </a:t>
            </a:r>
            <a:r>
              <a:rPr lang="en-US" sz="1800" dirty="0" err="1" smtClean="0">
                <a:latin typeface="Comic Sans MS" pitchFamily="66" charset="0"/>
              </a:rPr>
              <a:t>terbaik</a:t>
            </a:r>
            <a:r>
              <a:rPr lang="en-US" sz="1800" dirty="0" smtClean="0">
                <a:latin typeface="Comic Sans MS" pitchFamily="66" charset="0"/>
              </a:rPr>
              <a:t> </a:t>
            </a:r>
            <a:r>
              <a:rPr lang="en-US" sz="1800" dirty="0" err="1" smtClean="0">
                <a:latin typeface="Comic Sans MS" pitchFamily="66" charset="0"/>
              </a:rPr>
              <a:t>dan</a:t>
            </a:r>
            <a:r>
              <a:rPr lang="en-US" sz="1800" dirty="0" smtClean="0">
                <a:latin typeface="Comic Sans MS" pitchFamily="66" charset="0"/>
              </a:rPr>
              <a:t> </a:t>
            </a:r>
            <a:r>
              <a:rPr lang="en-US" sz="1800" dirty="0" err="1" smtClean="0">
                <a:latin typeface="Comic Sans MS" pitchFamily="66" charset="0"/>
              </a:rPr>
              <a:t>sifat</a:t>
            </a:r>
            <a:r>
              <a:rPr lang="en-US" sz="1800" dirty="0" smtClean="0">
                <a:latin typeface="Comic Sans MS" pitchFamily="66" charset="0"/>
              </a:rPr>
              <a:t> </a:t>
            </a:r>
            <a:r>
              <a:rPr lang="en-US" sz="1800" dirty="0" err="1" smtClean="0">
                <a:latin typeface="Comic Sans MS" pitchFamily="66" charset="0"/>
              </a:rPr>
              <a:t>terbaik</a:t>
            </a:r>
            <a:r>
              <a:rPr lang="en-US" sz="1800" dirty="0" smtClean="0">
                <a:latin typeface="Comic Sans MS" pitchFamily="66" charset="0"/>
              </a:rPr>
              <a:t>. </a:t>
            </a:r>
            <a:r>
              <a:rPr lang="en-US" sz="1800" dirty="0" err="1" smtClean="0">
                <a:latin typeface="Comic Sans MS" pitchFamily="66" charset="0"/>
              </a:rPr>
              <a:t>Oleh</a:t>
            </a:r>
            <a:r>
              <a:rPr lang="en-US" sz="1800" dirty="0" smtClean="0">
                <a:latin typeface="Comic Sans MS" pitchFamily="66" charset="0"/>
              </a:rPr>
              <a:t> </a:t>
            </a:r>
          </a:p>
          <a:p>
            <a:pPr algn="l" eaLnBrk="1" hangingPunct="1">
              <a:lnSpc>
                <a:spcPct val="80000"/>
              </a:lnSpc>
              <a:defRPr/>
            </a:pPr>
            <a:r>
              <a:rPr lang="en-US" sz="1800" dirty="0" err="1" smtClean="0">
                <a:latin typeface="Comic Sans MS" pitchFamily="66" charset="0"/>
              </a:rPr>
              <a:t>karena</a:t>
            </a:r>
            <a:r>
              <a:rPr lang="en-US" sz="1800" dirty="0" smtClean="0">
                <a:latin typeface="Comic Sans MS" pitchFamily="66" charset="0"/>
              </a:rPr>
              <a:t> </a:t>
            </a:r>
            <a:r>
              <a:rPr lang="en-US" sz="1800" dirty="0" err="1" smtClean="0">
                <a:latin typeface="Comic Sans MS" pitchFamily="66" charset="0"/>
              </a:rPr>
              <a:t>itu</a:t>
            </a:r>
            <a:r>
              <a:rPr lang="en-US" sz="1800" dirty="0" smtClean="0">
                <a:latin typeface="Comic Sans MS" pitchFamily="66" charset="0"/>
              </a:rPr>
              <a:t> </a:t>
            </a:r>
            <a:r>
              <a:rPr lang="en-US" sz="1800" dirty="0" err="1" smtClean="0">
                <a:latin typeface="Comic Sans MS" pitchFamily="66" charset="0"/>
              </a:rPr>
              <a:t>organisasi</a:t>
            </a:r>
            <a:r>
              <a:rPr lang="en-US" sz="1800" dirty="0" smtClean="0">
                <a:latin typeface="Comic Sans MS" pitchFamily="66" charset="0"/>
              </a:rPr>
              <a:t> </a:t>
            </a:r>
            <a:r>
              <a:rPr lang="en-US" sz="1800" dirty="0" err="1" smtClean="0">
                <a:latin typeface="Comic Sans MS" pitchFamily="66" charset="0"/>
              </a:rPr>
              <a:t>harus</a:t>
            </a:r>
            <a:r>
              <a:rPr lang="en-US" sz="1800" dirty="0" smtClean="0">
                <a:latin typeface="Comic Sans MS" pitchFamily="66" charset="0"/>
              </a:rPr>
              <a:t> </a:t>
            </a:r>
            <a:r>
              <a:rPr lang="en-US" sz="1800" dirty="0" err="1" smtClean="0">
                <a:latin typeface="Comic Sans MS" pitchFamily="66" charset="0"/>
              </a:rPr>
              <a:t>melakukan</a:t>
            </a:r>
            <a:r>
              <a:rPr lang="en-US" sz="1800" dirty="0" smtClean="0">
                <a:latin typeface="Comic Sans MS" pitchFamily="66" charset="0"/>
              </a:rPr>
              <a:t> </a:t>
            </a:r>
            <a:r>
              <a:rPr lang="en-US" sz="1800" dirty="0" err="1" smtClean="0">
                <a:latin typeface="Comic Sans MS" pitchFamily="66" charset="0"/>
              </a:rPr>
              <a:t>perbaikan</a:t>
            </a:r>
            <a:r>
              <a:rPr lang="en-US" sz="1800" dirty="0" smtClean="0">
                <a:latin typeface="Comic Sans MS" pitchFamily="66" charset="0"/>
              </a:rPr>
              <a:t> </a:t>
            </a:r>
            <a:r>
              <a:rPr lang="en-US" sz="1800" dirty="0" err="1" smtClean="0">
                <a:latin typeface="Comic Sans MS" pitchFamily="66" charset="0"/>
              </a:rPr>
              <a:t>produk</a:t>
            </a:r>
            <a:r>
              <a:rPr lang="en-US" sz="1800" dirty="0" smtClean="0">
                <a:latin typeface="Comic Sans MS" pitchFamily="66" charset="0"/>
              </a:rPr>
              <a:t> </a:t>
            </a:r>
            <a:r>
              <a:rPr lang="en-US" sz="1800" dirty="0" err="1" smtClean="0">
                <a:latin typeface="Comic Sans MS" pitchFamily="66" charset="0"/>
              </a:rPr>
              <a:t>terus</a:t>
            </a:r>
            <a:r>
              <a:rPr lang="en-US" sz="1800" dirty="0" smtClean="0">
                <a:latin typeface="Comic Sans MS" pitchFamily="66" charset="0"/>
              </a:rPr>
              <a:t> </a:t>
            </a:r>
            <a:r>
              <a:rPr lang="en-US" sz="1800" dirty="0" err="1" smtClean="0">
                <a:latin typeface="Comic Sans MS" pitchFamily="66" charset="0"/>
              </a:rPr>
              <a:t>menerus</a:t>
            </a:r>
            <a:r>
              <a:rPr lang="en-US" sz="1800" dirty="0" smtClean="0">
                <a:latin typeface="Comic Sans MS" pitchFamily="66" charset="0"/>
              </a:rPr>
              <a:t>.</a:t>
            </a:r>
          </a:p>
          <a:p>
            <a:pPr algn="l" eaLnBrk="1" hangingPunct="1">
              <a:lnSpc>
                <a:spcPct val="80000"/>
              </a:lnSpc>
              <a:defRPr/>
            </a:pPr>
            <a:endParaRPr lang="en-US" sz="1800" dirty="0" smtClean="0">
              <a:latin typeface="Comic Sans MS" pitchFamily="66" charset="0"/>
            </a:endParaRPr>
          </a:p>
          <a:p>
            <a:pPr algn="l" eaLnBrk="1" hangingPunct="1">
              <a:lnSpc>
                <a:spcPct val="80000"/>
              </a:lnSpc>
              <a:defRPr/>
            </a:pPr>
            <a:r>
              <a:rPr lang="en-US" sz="1800" dirty="0" err="1" smtClean="0">
                <a:latin typeface="Comic Sans MS" pitchFamily="66" charset="0"/>
              </a:rPr>
              <a:t>Dalam</a:t>
            </a:r>
            <a:r>
              <a:rPr lang="en-US" sz="1800" dirty="0" smtClean="0">
                <a:latin typeface="Comic Sans MS" pitchFamily="66" charset="0"/>
              </a:rPr>
              <a:t> </a:t>
            </a:r>
            <a:r>
              <a:rPr lang="en-US" sz="1800" dirty="0" err="1" smtClean="0">
                <a:latin typeface="Comic Sans MS" pitchFamily="66" charset="0"/>
              </a:rPr>
              <a:t>kenyataannya</a:t>
            </a:r>
            <a:r>
              <a:rPr lang="en-US" sz="1800" dirty="0" smtClean="0">
                <a:latin typeface="Comic Sans MS" pitchFamily="66" charset="0"/>
              </a:rPr>
              <a:t>, </a:t>
            </a:r>
            <a:r>
              <a:rPr lang="en-US" sz="1800" dirty="0" err="1" smtClean="0">
                <a:latin typeface="Comic Sans MS" pitchFamily="66" charset="0"/>
              </a:rPr>
              <a:t>seringkali</a:t>
            </a:r>
            <a:r>
              <a:rPr lang="en-US" sz="1800" dirty="0" smtClean="0">
                <a:latin typeface="Comic Sans MS" pitchFamily="66" charset="0"/>
              </a:rPr>
              <a:t> </a:t>
            </a:r>
            <a:r>
              <a:rPr lang="en-US" sz="1800" dirty="0" err="1" smtClean="0">
                <a:latin typeface="Comic Sans MS" pitchFamily="66" charset="0"/>
              </a:rPr>
              <a:t>konsumen</a:t>
            </a:r>
            <a:r>
              <a:rPr lang="en-US" sz="1800" dirty="0" smtClean="0">
                <a:latin typeface="Comic Sans MS" pitchFamily="66" charset="0"/>
              </a:rPr>
              <a:t> </a:t>
            </a:r>
            <a:r>
              <a:rPr lang="en-US" sz="1800" dirty="0" err="1" smtClean="0">
                <a:latin typeface="Comic Sans MS" pitchFamily="66" charset="0"/>
              </a:rPr>
              <a:t>tidak</a:t>
            </a:r>
            <a:r>
              <a:rPr lang="en-US" sz="1800" dirty="0" smtClean="0">
                <a:latin typeface="Comic Sans MS" pitchFamily="66" charset="0"/>
              </a:rPr>
              <a:t> </a:t>
            </a:r>
            <a:r>
              <a:rPr lang="en-US" sz="1800" dirty="0" err="1" smtClean="0">
                <a:latin typeface="Comic Sans MS" pitchFamily="66" charset="0"/>
              </a:rPr>
              <a:t>selalu</a:t>
            </a:r>
            <a:r>
              <a:rPr lang="en-US" sz="1800" dirty="0" smtClean="0">
                <a:latin typeface="Comic Sans MS" pitchFamily="66" charset="0"/>
              </a:rPr>
              <a:t> </a:t>
            </a:r>
            <a:r>
              <a:rPr lang="en-US" sz="1800" dirty="0" err="1" smtClean="0">
                <a:latin typeface="Comic Sans MS" pitchFamily="66" charset="0"/>
              </a:rPr>
              <a:t>menginginkan</a:t>
            </a:r>
            <a:r>
              <a:rPr lang="en-US" sz="1800" dirty="0">
                <a:latin typeface="Comic Sans MS" pitchFamily="66" charset="0"/>
              </a:rPr>
              <a:t> </a:t>
            </a:r>
            <a:r>
              <a:rPr lang="en-US" sz="1800" dirty="0" err="1" smtClean="0">
                <a:latin typeface="Comic Sans MS" pitchFamily="66" charset="0"/>
              </a:rPr>
              <a:t>produk</a:t>
            </a:r>
            <a:r>
              <a:rPr lang="en-US" sz="1800" dirty="0" smtClean="0">
                <a:latin typeface="Comic Sans MS" pitchFamily="66" charset="0"/>
              </a:rPr>
              <a:t> </a:t>
            </a:r>
            <a:r>
              <a:rPr lang="en-US" sz="1800" dirty="0" smtClean="0">
                <a:latin typeface="Comic Sans MS" pitchFamily="66" charset="0"/>
              </a:rPr>
              <a:t>yang </a:t>
            </a:r>
            <a:r>
              <a:rPr lang="en-US" sz="1800" dirty="0" err="1" smtClean="0">
                <a:latin typeface="Comic Sans MS" pitchFamily="66" charset="0"/>
              </a:rPr>
              <a:t>baik</a:t>
            </a:r>
            <a:r>
              <a:rPr lang="en-US" sz="1800" dirty="0" smtClean="0">
                <a:latin typeface="Comic Sans MS" pitchFamily="66" charset="0"/>
              </a:rPr>
              <a:t> </a:t>
            </a:r>
            <a:r>
              <a:rPr lang="en-US" sz="1800" dirty="0" err="1" smtClean="0">
                <a:latin typeface="Comic Sans MS" pitchFamily="66" charset="0"/>
              </a:rPr>
              <a:t>saja</a:t>
            </a:r>
            <a:r>
              <a:rPr lang="en-US" sz="1800" dirty="0" smtClean="0">
                <a:latin typeface="Comic Sans MS" pitchFamily="66" charset="0"/>
              </a:rPr>
              <a:t> </a:t>
            </a:r>
            <a:r>
              <a:rPr lang="en-US" sz="1800" dirty="0" err="1" smtClean="0">
                <a:latin typeface="Comic Sans MS" pitchFamily="66" charset="0"/>
              </a:rPr>
              <a:t>tetapi</a:t>
            </a:r>
            <a:r>
              <a:rPr lang="en-US" sz="1800" dirty="0" smtClean="0">
                <a:latin typeface="Comic Sans MS" pitchFamily="66" charset="0"/>
              </a:rPr>
              <a:t> </a:t>
            </a:r>
            <a:r>
              <a:rPr lang="en-US" sz="1800" dirty="0" err="1" smtClean="0">
                <a:latin typeface="Comic Sans MS" pitchFamily="66" charset="0"/>
              </a:rPr>
              <a:t>lebih</a:t>
            </a:r>
            <a:r>
              <a:rPr lang="en-US" sz="1800" dirty="0" smtClean="0">
                <a:latin typeface="Comic Sans MS" pitchFamily="66" charset="0"/>
              </a:rPr>
              <a:t> </a:t>
            </a:r>
            <a:r>
              <a:rPr lang="en-US" sz="1800" dirty="0" err="1" smtClean="0">
                <a:latin typeface="Comic Sans MS" pitchFamily="66" charset="0"/>
              </a:rPr>
              <a:t>melihat</a:t>
            </a:r>
            <a:r>
              <a:rPr lang="en-US" sz="1800" dirty="0" smtClean="0">
                <a:latin typeface="Comic Sans MS" pitchFamily="66" charset="0"/>
              </a:rPr>
              <a:t> </a:t>
            </a:r>
            <a:r>
              <a:rPr lang="en-US" sz="1800" dirty="0" err="1" smtClean="0">
                <a:latin typeface="Comic Sans MS" pitchFamily="66" charset="0"/>
              </a:rPr>
              <a:t>pada</a:t>
            </a:r>
            <a:r>
              <a:rPr lang="en-US" sz="1800" dirty="0" smtClean="0">
                <a:latin typeface="Comic Sans MS" pitchFamily="66" charset="0"/>
              </a:rPr>
              <a:t> </a:t>
            </a:r>
            <a:r>
              <a:rPr lang="en-US" sz="1800" dirty="0" err="1" smtClean="0">
                <a:latin typeface="Comic Sans MS" pitchFamily="66" charset="0"/>
              </a:rPr>
              <a:t>manfaat</a:t>
            </a:r>
            <a:r>
              <a:rPr lang="en-US" sz="1800" dirty="0" smtClean="0">
                <a:latin typeface="Comic Sans MS" pitchFamily="66" charset="0"/>
              </a:rPr>
              <a:t>.</a:t>
            </a:r>
          </a:p>
          <a:p>
            <a:pPr marL="109693" indent="0" algn="l" eaLnBrk="1" hangingPunct="1">
              <a:lnSpc>
                <a:spcPct val="80000"/>
              </a:lnSpc>
              <a:buNone/>
              <a:defRPr/>
            </a:pPr>
            <a:endParaRPr lang="en-US" sz="1800" dirty="0" smtClean="0">
              <a:latin typeface="Comic Sans MS" pitchFamily="66" charset="0"/>
            </a:endParaRPr>
          </a:p>
          <a:p>
            <a:pPr marL="109693" indent="0" algn="l" eaLnBrk="1" hangingPunct="1">
              <a:lnSpc>
                <a:spcPct val="80000"/>
              </a:lnSpc>
              <a:buNone/>
              <a:defRPr/>
            </a:pPr>
            <a:r>
              <a:rPr lang="en-US" sz="1800" dirty="0" err="1" smtClean="0">
                <a:latin typeface="Comic Sans MS" pitchFamily="66" charset="0"/>
              </a:rPr>
              <a:t>Contoh</a:t>
            </a:r>
            <a:r>
              <a:rPr lang="en-US" sz="1800" dirty="0" smtClean="0">
                <a:latin typeface="Comic Sans MS" pitchFamily="66" charset="0"/>
              </a:rPr>
              <a:t>, </a:t>
            </a:r>
            <a:r>
              <a:rPr lang="en-US" sz="1800" dirty="0" err="1" smtClean="0">
                <a:latin typeface="Comic Sans MS" pitchFamily="66" charset="0"/>
              </a:rPr>
              <a:t>perusahaan</a:t>
            </a:r>
            <a:r>
              <a:rPr lang="en-US" sz="1800" dirty="0" smtClean="0">
                <a:latin typeface="Comic Sans MS" pitchFamily="66" charset="0"/>
              </a:rPr>
              <a:t> </a:t>
            </a:r>
            <a:r>
              <a:rPr lang="en-US" sz="1800" dirty="0" err="1" smtClean="0">
                <a:latin typeface="Comic Sans MS" pitchFamily="66" charset="0"/>
              </a:rPr>
              <a:t>kereta</a:t>
            </a:r>
            <a:r>
              <a:rPr lang="en-US" sz="1800" dirty="0" smtClean="0">
                <a:latin typeface="Comic Sans MS" pitchFamily="66" charset="0"/>
              </a:rPr>
              <a:t> </a:t>
            </a:r>
            <a:r>
              <a:rPr lang="en-US" sz="1800" dirty="0" err="1" smtClean="0">
                <a:latin typeface="Comic Sans MS" pitchFamily="66" charset="0"/>
              </a:rPr>
              <a:t>api</a:t>
            </a:r>
            <a:r>
              <a:rPr lang="en-US" sz="1800" dirty="0" smtClean="0">
                <a:latin typeface="Comic Sans MS" pitchFamily="66" charset="0"/>
              </a:rPr>
              <a:t> </a:t>
            </a:r>
            <a:r>
              <a:rPr lang="en-US" sz="1800" dirty="0" err="1" smtClean="0">
                <a:latin typeface="Comic Sans MS" pitchFamily="66" charset="0"/>
              </a:rPr>
              <a:t>pernah</a:t>
            </a:r>
            <a:r>
              <a:rPr lang="en-US" sz="1800" dirty="0" smtClean="0">
                <a:latin typeface="Comic Sans MS" pitchFamily="66" charset="0"/>
              </a:rPr>
              <a:t> </a:t>
            </a:r>
            <a:r>
              <a:rPr lang="en-US" sz="1800" dirty="0" err="1" smtClean="0">
                <a:latin typeface="Comic Sans MS" pitchFamily="66" charset="0"/>
              </a:rPr>
              <a:t>berpikir</a:t>
            </a:r>
            <a:r>
              <a:rPr lang="en-US" sz="1800" dirty="0" smtClean="0">
                <a:latin typeface="Comic Sans MS" pitchFamily="66" charset="0"/>
              </a:rPr>
              <a:t> </a:t>
            </a:r>
            <a:r>
              <a:rPr lang="en-US" sz="1800" dirty="0" err="1" smtClean="0">
                <a:latin typeface="Comic Sans MS" pitchFamily="66" charset="0"/>
              </a:rPr>
              <a:t>bahwa</a:t>
            </a:r>
            <a:r>
              <a:rPr lang="en-US" sz="1800" dirty="0" smtClean="0">
                <a:latin typeface="Comic Sans MS" pitchFamily="66" charset="0"/>
              </a:rPr>
              <a:t> </a:t>
            </a:r>
            <a:r>
              <a:rPr lang="en-US" sz="1800" dirty="0" err="1" smtClean="0">
                <a:latin typeface="Comic Sans MS" pitchFamily="66" charset="0"/>
              </a:rPr>
              <a:t>pelanggan</a:t>
            </a:r>
            <a:r>
              <a:rPr lang="en-US" sz="1800" dirty="0" smtClean="0">
                <a:latin typeface="Comic Sans MS" pitchFamily="66" charset="0"/>
              </a:rPr>
              <a:t> </a:t>
            </a:r>
            <a:r>
              <a:rPr lang="en-US" sz="1800" dirty="0" err="1" smtClean="0">
                <a:latin typeface="Comic Sans MS" pitchFamily="66" charset="0"/>
              </a:rPr>
              <a:t>lebih</a:t>
            </a:r>
            <a:r>
              <a:rPr lang="en-US" sz="1800" dirty="0">
                <a:latin typeface="Comic Sans MS" pitchFamily="66" charset="0"/>
              </a:rPr>
              <a:t> </a:t>
            </a:r>
            <a:r>
              <a:rPr lang="en-US" sz="1800" dirty="0" err="1" smtClean="0">
                <a:latin typeface="Comic Sans MS" pitchFamily="66" charset="0"/>
              </a:rPr>
              <a:t>menginginkan</a:t>
            </a:r>
            <a:r>
              <a:rPr lang="en-US" sz="1800" dirty="0" smtClean="0">
                <a:latin typeface="Comic Sans MS" pitchFamily="66" charset="0"/>
              </a:rPr>
              <a:t> </a:t>
            </a:r>
            <a:r>
              <a:rPr lang="en-US" sz="1800" i="1" dirty="0" err="1" smtClean="0">
                <a:latin typeface="Comic Sans MS" pitchFamily="66" charset="0"/>
              </a:rPr>
              <a:t>kereta</a:t>
            </a:r>
            <a:r>
              <a:rPr lang="en-US" sz="1800" dirty="0" smtClean="0">
                <a:latin typeface="Comic Sans MS" pitchFamily="66" charset="0"/>
              </a:rPr>
              <a:t> </a:t>
            </a:r>
            <a:r>
              <a:rPr lang="en-US" sz="1800" dirty="0" err="1" smtClean="0">
                <a:latin typeface="Comic Sans MS" pitchFamily="66" charset="0"/>
              </a:rPr>
              <a:t>daripada</a:t>
            </a:r>
            <a:r>
              <a:rPr lang="en-US" sz="1800" dirty="0" smtClean="0">
                <a:latin typeface="Comic Sans MS" pitchFamily="66" charset="0"/>
              </a:rPr>
              <a:t> </a:t>
            </a:r>
            <a:r>
              <a:rPr lang="en-US" sz="1800" i="1" dirty="0" err="1" smtClean="0">
                <a:latin typeface="Comic Sans MS" pitchFamily="66" charset="0"/>
              </a:rPr>
              <a:t>alat</a:t>
            </a:r>
            <a:r>
              <a:rPr lang="en-US" sz="1800" i="1" dirty="0" smtClean="0">
                <a:latin typeface="Comic Sans MS" pitchFamily="66" charset="0"/>
              </a:rPr>
              <a:t> </a:t>
            </a:r>
            <a:r>
              <a:rPr lang="en-US" sz="1800" i="1" dirty="0" err="1" smtClean="0">
                <a:latin typeface="Comic Sans MS" pitchFamily="66" charset="0"/>
              </a:rPr>
              <a:t>transportasi</a:t>
            </a:r>
            <a:r>
              <a:rPr lang="en-US" sz="1800" dirty="0" smtClean="0">
                <a:latin typeface="Comic Sans MS" pitchFamily="66" charset="0"/>
              </a:rPr>
              <a:t> </a:t>
            </a:r>
            <a:r>
              <a:rPr lang="en-US" sz="1800" dirty="0" err="1" smtClean="0">
                <a:latin typeface="Comic Sans MS" pitchFamily="66" charset="0"/>
              </a:rPr>
              <a:t>dan</a:t>
            </a:r>
            <a:r>
              <a:rPr lang="en-US" sz="1800" dirty="0" smtClean="0">
                <a:latin typeface="Comic Sans MS" pitchFamily="66" charset="0"/>
              </a:rPr>
              <a:t> </a:t>
            </a:r>
            <a:r>
              <a:rPr lang="en-US" sz="1800" dirty="0" err="1" smtClean="0">
                <a:latin typeface="Comic Sans MS" pitchFamily="66" charset="0"/>
              </a:rPr>
              <a:t>tidak</a:t>
            </a:r>
            <a:r>
              <a:rPr lang="en-US" sz="1800" dirty="0" smtClean="0">
                <a:latin typeface="Comic Sans MS" pitchFamily="66" charset="0"/>
              </a:rPr>
              <a:t> </a:t>
            </a:r>
            <a:r>
              <a:rPr lang="en-US" sz="1800" dirty="0" err="1" smtClean="0">
                <a:latin typeface="Comic Sans MS" pitchFamily="66" charset="0"/>
              </a:rPr>
              <a:t>melihat</a:t>
            </a:r>
            <a:r>
              <a:rPr lang="en-US" sz="1800" dirty="0" smtClean="0">
                <a:latin typeface="Comic Sans MS" pitchFamily="66" charset="0"/>
              </a:rPr>
              <a:t> </a:t>
            </a:r>
            <a:r>
              <a:rPr lang="en-US" sz="1800" dirty="0" err="1" smtClean="0">
                <a:latin typeface="Comic Sans MS" pitchFamily="66" charset="0"/>
              </a:rPr>
              <a:t>tantangan</a:t>
            </a:r>
            <a:r>
              <a:rPr lang="en-US" sz="1800" dirty="0" smtClean="0">
                <a:latin typeface="Comic Sans MS" pitchFamily="66" charset="0"/>
              </a:rPr>
              <a:t> yang </a:t>
            </a:r>
            <a:r>
              <a:rPr lang="en-US" sz="1800" dirty="0" err="1" smtClean="0">
                <a:latin typeface="Comic Sans MS" pitchFamily="66" charset="0"/>
              </a:rPr>
              <a:t>berkembang</a:t>
            </a:r>
            <a:r>
              <a:rPr lang="en-US" sz="1800" dirty="0" smtClean="0">
                <a:latin typeface="Comic Sans MS" pitchFamily="66" charset="0"/>
              </a:rPr>
              <a:t> </a:t>
            </a:r>
            <a:r>
              <a:rPr lang="en-US" sz="1800" dirty="0" err="1" smtClean="0">
                <a:latin typeface="Comic Sans MS" pitchFamily="66" charset="0"/>
              </a:rPr>
              <a:t>dari</a:t>
            </a:r>
            <a:r>
              <a:rPr lang="en-US" sz="1800" dirty="0" smtClean="0">
                <a:latin typeface="Comic Sans MS" pitchFamily="66" charset="0"/>
              </a:rPr>
              <a:t> </a:t>
            </a:r>
            <a:r>
              <a:rPr lang="en-US" sz="1800" dirty="0" err="1" smtClean="0">
                <a:latin typeface="Comic Sans MS" pitchFamily="66" charset="0"/>
              </a:rPr>
              <a:t>perusahaan</a:t>
            </a:r>
            <a:r>
              <a:rPr lang="en-US" sz="1800" dirty="0" smtClean="0">
                <a:latin typeface="Comic Sans MS" pitchFamily="66" charset="0"/>
              </a:rPr>
              <a:t> </a:t>
            </a:r>
            <a:r>
              <a:rPr lang="en-US" sz="1800" dirty="0" err="1" smtClean="0">
                <a:latin typeface="Comic Sans MS" pitchFamily="66" charset="0"/>
              </a:rPr>
              <a:t>penerbangan</a:t>
            </a:r>
            <a:r>
              <a:rPr lang="en-US" sz="1800" dirty="0" smtClean="0">
                <a:latin typeface="Comic Sans MS" pitchFamily="66" charset="0"/>
              </a:rPr>
              <a:t>, </a:t>
            </a:r>
            <a:r>
              <a:rPr lang="en-US" sz="1800" dirty="0" err="1" smtClean="0">
                <a:latin typeface="Comic Sans MS" pitchFamily="66" charset="0"/>
              </a:rPr>
              <a:t>bis</a:t>
            </a:r>
            <a:r>
              <a:rPr lang="en-US" sz="1800" dirty="0" smtClean="0">
                <a:latin typeface="Comic Sans MS" pitchFamily="66" charset="0"/>
              </a:rPr>
              <a:t>, </a:t>
            </a:r>
            <a:r>
              <a:rPr lang="en-US" sz="1800" dirty="0" err="1" smtClean="0">
                <a:latin typeface="Comic Sans MS" pitchFamily="66" charset="0"/>
              </a:rPr>
              <a:t>truk</a:t>
            </a:r>
            <a:r>
              <a:rPr lang="en-US" sz="1800" dirty="0" smtClean="0">
                <a:latin typeface="Comic Sans MS" pitchFamily="66" charset="0"/>
              </a:rPr>
              <a:t> </a:t>
            </a:r>
            <a:r>
              <a:rPr lang="en-US" sz="1800" dirty="0" err="1" smtClean="0">
                <a:latin typeface="Comic Sans MS" pitchFamily="66" charset="0"/>
              </a:rPr>
              <a:t>dan</a:t>
            </a:r>
            <a:r>
              <a:rPr lang="en-US" sz="1800" dirty="0" smtClean="0">
                <a:latin typeface="Comic Sans MS" pitchFamily="66" charset="0"/>
              </a:rPr>
              <a:t> </a:t>
            </a:r>
            <a:r>
              <a:rPr lang="en-US" sz="1800" dirty="0" err="1" smtClean="0">
                <a:latin typeface="Comic Sans MS" pitchFamily="66" charset="0"/>
              </a:rPr>
              <a:t>mobil</a:t>
            </a:r>
            <a:r>
              <a:rPr lang="en-US" sz="1800" dirty="0" smtClean="0">
                <a:latin typeface="Comic Sans MS" pitchFamily="66" charset="0"/>
              </a:rPr>
              <a:t>.</a:t>
            </a:r>
          </a:p>
        </p:txBody>
      </p:sp>
    </p:spTree>
    <p:extLst>
      <p:ext uri="{BB962C8B-B14F-4D97-AF65-F5344CB8AC3E}">
        <p14:creationId xmlns:p14="http://schemas.microsoft.com/office/powerpoint/2010/main" val="55064821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idx="4294967295"/>
          </p:nvPr>
        </p:nvSpPr>
        <p:spPr>
          <a:xfrm>
            <a:off x="0" y="838200"/>
            <a:ext cx="7772400" cy="533400"/>
          </a:xfrm>
        </p:spPr>
        <p:txBody>
          <a:bodyPr/>
          <a:lstStyle/>
          <a:p>
            <a:pPr eaLnBrk="1" hangingPunct="1">
              <a:defRPr/>
            </a:pPr>
            <a:r>
              <a:rPr lang="en-US" sz="2800" smtClean="0">
                <a:latin typeface="Comic Sans MS" pitchFamily="66" charset="0"/>
              </a:rPr>
              <a:t>KONSEP PENJUALAN ( SELLING CONCEPT)</a:t>
            </a:r>
          </a:p>
        </p:txBody>
      </p:sp>
      <p:sp>
        <p:nvSpPr>
          <p:cNvPr id="22531" name="Rectangle 3"/>
          <p:cNvSpPr>
            <a:spLocks noGrp="1" noChangeArrowheads="1"/>
          </p:cNvSpPr>
          <p:nvPr>
            <p:ph type="subTitle" idx="4294967295"/>
          </p:nvPr>
        </p:nvSpPr>
        <p:spPr>
          <a:xfrm>
            <a:off x="0" y="1524000"/>
            <a:ext cx="7391400" cy="4953000"/>
          </a:xfrm>
        </p:spPr>
        <p:txBody>
          <a:bodyPr/>
          <a:lstStyle/>
          <a:p>
            <a:pPr marL="400050" indent="-400050" algn="l" eaLnBrk="1" hangingPunct="1">
              <a:defRPr/>
            </a:pPr>
            <a:r>
              <a:rPr lang="en-US" sz="2400" b="1" smtClean="0">
                <a:latin typeface="Comic Sans MS" pitchFamily="66" charset="0"/>
              </a:rPr>
              <a:t>Konsep Penjualan</a:t>
            </a:r>
            <a:r>
              <a:rPr lang="en-US" sz="2400" smtClean="0">
                <a:latin typeface="Comic Sans MS" pitchFamily="66" charset="0"/>
              </a:rPr>
              <a:t>, yaitu suatu gagasan bahwa konsumen tidak akan membeli cukup banyak produk perusahaan kecuali jika perusahaan tersebut melakukan usaha penjualan dan promosi dalam skala besar.</a:t>
            </a:r>
          </a:p>
          <a:p>
            <a:pPr marL="400050" indent="-400050" algn="l" eaLnBrk="1" hangingPunct="1">
              <a:defRPr/>
            </a:pPr>
            <a:endParaRPr lang="en-US" sz="2400" smtClean="0">
              <a:latin typeface="Comic Sans MS" pitchFamily="66" charset="0"/>
            </a:endParaRPr>
          </a:p>
          <a:p>
            <a:pPr marL="400050" indent="-400050" algn="l" eaLnBrk="1" hangingPunct="1">
              <a:buClr>
                <a:schemeClr val="tx1"/>
              </a:buClr>
              <a:buFont typeface="Wingdings" panose="05000000000000000000" pitchFamily="2" charset="2"/>
              <a:buChar char="Ø"/>
              <a:defRPr/>
            </a:pPr>
            <a:r>
              <a:rPr lang="en-US" sz="2400" smtClean="0">
                <a:latin typeface="Comic Sans MS" pitchFamily="66" charset="0"/>
              </a:rPr>
              <a:t>Kebanyakan perusahaan menerapkan konsep penjualan ketika mereka kelebihan kapasitas. Tujuannya adalah untuk menjual apayang dibuat bukan untuk menjual apa yang diinginkan pasar</a:t>
            </a:r>
          </a:p>
          <a:p>
            <a:pPr marL="400050" indent="-400050" algn="l" eaLnBrk="1" hangingPunct="1">
              <a:buClr>
                <a:schemeClr val="tx1"/>
              </a:buClr>
              <a:buFont typeface="Wingdings" panose="05000000000000000000" pitchFamily="2" charset="2"/>
              <a:buChar char="Ø"/>
              <a:defRPr/>
            </a:pPr>
            <a:r>
              <a:rPr lang="en-US" sz="2400" smtClean="0">
                <a:latin typeface="Comic Sans MS" pitchFamily="66" charset="0"/>
              </a:rPr>
              <a:t> Pemasaran seperti ini beresiko tinggi</a:t>
            </a:r>
          </a:p>
          <a:p>
            <a:pPr marL="400050" indent="-400050" algn="l" eaLnBrk="1" hangingPunct="1">
              <a:buClr>
                <a:schemeClr val="tx1"/>
              </a:buClr>
              <a:defRPr/>
            </a:pPr>
            <a:endParaRPr lang="en-US" sz="2400" smtClean="0">
              <a:latin typeface="Comic Sans MS" pitchFamily="66" charset="0"/>
            </a:endParaRPr>
          </a:p>
        </p:txBody>
      </p:sp>
    </p:spTree>
    <p:extLst>
      <p:ext uri="{BB962C8B-B14F-4D97-AF65-F5344CB8AC3E}">
        <p14:creationId xmlns:p14="http://schemas.microsoft.com/office/powerpoint/2010/main" val="137797509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p:txBody>
          <a:bodyPr/>
          <a:lstStyle/>
          <a:p>
            <a:pPr eaLnBrk="1" hangingPunct="1">
              <a:buClr>
                <a:schemeClr val="tx1"/>
              </a:buClr>
              <a:defRPr/>
            </a:pPr>
            <a:r>
              <a:rPr lang="en-US" sz="2400" smtClean="0">
                <a:latin typeface="Comic Sans MS" pitchFamily="66" charset="0"/>
              </a:rPr>
              <a:t>Fokus pada penciptaan transaksi, bukan membangun hubungan jangka panjang dan memberikan kepuasan kepada pelanggan.</a:t>
            </a:r>
          </a:p>
          <a:p>
            <a:pPr eaLnBrk="1" hangingPunct="1">
              <a:buClr>
                <a:schemeClr val="tx1"/>
              </a:buClr>
              <a:defRPr/>
            </a:pPr>
            <a:r>
              <a:rPr lang="en-US" sz="2400" smtClean="0">
                <a:latin typeface="Comic Sans MS" pitchFamily="66" charset="0"/>
              </a:rPr>
              <a:t>Konsep ini berasumsi bahwa konsumen yang terbujuk membeli produknya akan menyukai produknya. Kalau konsumen kecewa mereka akan melupakan kekecewaannya. Ini asumsi yang keliru, Karena konsumen yang kecewa akan menceritakan kekecewaannya pada orang lain. Hal ini akan merugikan perusahaan.</a:t>
            </a:r>
          </a:p>
          <a:p>
            <a:pPr eaLnBrk="1" hangingPunct="1">
              <a:buFont typeface="Wingdings" panose="05000000000000000000" pitchFamily="2" charset="2"/>
              <a:buNone/>
              <a:defRPr/>
            </a:pPr>
            <a:endParaRPr lang="en-US" sz="2400" smtClean="0">
              <a:latin typeface="Comic Sans MS" pitchFamily="66" charset="0"/>
            </a:endParaRPr>
          </a:p>
          <a:p>
            <a:pPr eaLnBrk="1" hangingPunct="1">
              <a:defRPr/>
            </a:pPr>
            <a:endParaRPr lang="en-US" sz="2400" smtClean="0">
              <a:latin typeface="Comic Sans MS" pitchFamily="66" charset="0"/>
            </a:endParaRPr>
          </a:p>
        </p:txBody>
      </p:sp>
      <p:sp>
        <p:nvSpPr>
          <p:cNvPr id="68612" name="Rectangle 4"/>
          <p:cNvSpPr>
            <a:spLocks noGrp="1" noChangeArrowheads="1"/>
          </p:cNvSpPr>
          <p:nvPr>
            <p:ph type="title"/>
          </p:nvPr>
        </p:nvSpPr>
        <p:spPr/>
        <p:txBody>
          <a:bodyPr/>
          <a:lstStyle/>
          <a:p>
            <a:pPr eaLnBrk="1" hangingPunct="1">
              <a:defRPr/>
            </a:pPr>
            <a:r>
              <a:rPr lang="en-US" sz="2400" smtClean="0">
                <a:latin typeface="Comic Sans MS" pitchFamily="66" charset="0"/>
              </a:rPr>
              <a:t>KONSEP PENJUALAN ( SELLING CONCEPT)</a:t>
            </a:r>
          </a:p>
        </p:txBody>
      </p:sp>
    </p:spTree>
    <p:extLst>
      <p:ext uri="{BB962C8B-B14F-4D97-AF65-F5344CB8AC3E}">
        <p14:creationId xmlns:p14="http://schemas.microsoft.com/office/powerpoint/2010/main" val="30786558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idx="4294967295"/>
          </p:nvPr>
        </p:nvSpPr>
        <p:spPr>
          <a:xfrm>
            <a:off x="0" y="1066800"/>
            <a:ext cx="7772400" cy="609600"/>
          </a:xfrm>
        </p:spPr>
        <p:txBody>
          <a:bodyPr/>
          <a:lstStyle/>
          <a:p>
            <a:pPr eaLnBrk="1" hangingPunct="1">
              <a:defRPr/>
            </a:pPr>
            <a:r>
              <a:rPr lang="en-US" sz="2800" smtClean="0"/>
              <a:t>KONSEP PEMASARAN (MARKETING CONCEPT)</a:t>
            </a:r>
          </a:p>
        </p:txBody>
      </p:sp>
      <p:sp>
        <p:nvSpPr>
          <p:cNvPr id="23555" name="Rectangle 3"/>
          <p:cNvSpPr>
            <a:spLocks noGrp="1" noChangeArrowheads="1"/>
          </p:cNvSpPr>
          <p:nvPr>
            <p:ph type="subTitle" idx="4294967295"/>
          </p:nvPr>
        </p:nvSpPr>
        <p:spPr>
          <a:xfrm>
            <a:off x="0" y="1905000"/>
            <a:ext cx="7467600" cy="3733800"/>
          </a:xfrm>
        </p:spPr>
        <p:txBody>
          <a:bodyPr/>
          <a:lstStyle/>
          <a:p>
            <a:pPr algn="l" eaLnBrk="1" hangingPunct="1">
              <a:lnSpc>
                <a:spcPct val="90000"/>
              </a:lnSpc>
              <a:buClr>
                <a:schemeClr val="tx1"/>
              </a:buClr>
              <a:buFont typeface="Wingdings" panose="05000000000000000000" pitchFamily="2" charset="2"/>
              <a:buChar char="Ø"/>
              <a:defRPr/>
            </a:pPr>
            <a:r>
              <a:rPr lang="en-US" sz="2000" dirty="0" smtClean="0"/>
              <a:t>  </a:t>
            </a:r>
            <a:r>
              <a:rPr lang="en-US" sz="2000" dirty="0" err="1" smtClean="0">
                <a:latin typeface="Comic Sans MS" pitchFamily="66" charset="0"/>
              </a:rPr>
              <a:t>Falsafah</a:t>
            </a:r>
            <a:r>
              <a:rPr lang="en-US" sz="2000" dirty="0" smtClean="0">
                <a:latin typeface="Comic Sans MS" pitchFamily="66" charset="0"/>
              </a:rPr>
              <a:t> </a:t>
            </a:r>
            <a:r>
              <a:rPr lang="en-US" sz="2000" dirty="0" err="1" smtClean="0">
                <a:latin typeface="Comic Sans MS" pitchFamily="66" charset="0"/>
              </a:rPr>
              <a:t>Manajemen</a:t>
            </a:r>
            <a:r>
              <a:rPr lang="en-US" sz="2000" dirty="0" smtClean="0">
                <a:latin typeface="Comic Sans MS" pitchFamily="66" charset="0"/>
              </a:rPr>
              <a:t> </a:t>
            </a:r>
            <a:r>
              <a:rPr lang="en-US" sz="2000" dirty="0" err="1" smtClean="0">
                <a:latin typeface="Comic Sans MS" pitchFamily="66" charset="0"/>
              </a:rPr>
              <a:t>Pemasaran</a:t>
            </a:r>
            <a:r>
              <a:rPr lang="en-US" sz="2000" dirty="0" smtClean="0">
                <a:latin typeface="Comic Sans MS" pitchFamily="66" charset="0"/>
              </a:rPr>
              <a:t> </a:t>
            </a:r>
            <a:r>
              <a:rPr lang="en-US" sz="2000" dirty="0" err="1" smtClean="0">
                <a:latin typeface="Comic Sans MS" pitchFamily="66" charset="0"/>
              </a:rPr>
              <a:t>mengatakan</a:t>
            </a:r>
            <a:r>
              <a:rPr lang="en-US" sz="2000" dirty="0" smtClean="0">
                <a:latin typeface="Comic Sans MS" pitchFamily="66" charset="0"/>
              </a:rPr>
              <a:t> </a:t>
            </a:r>
            <a:r>
              <a:rPr lang="en-US" sz="2000" dirty="0" err="1" smtClean="0">
                <a:latin typeface="Comic Sans MS" pitchFamily="66" charset="0"/>
              </a:rPr>
              <a:t>bahwa</a:t>
            </a:r>
            <a:r>
              <a:rPr lang="en-US" sz="2000" dirty="0" smtClean="0">
                <a:latin typeface="Comic Sans MS" pitchFamily="66" charset="0"/>
              </a:rPr>
              <a:t> </a:t>
            </a:r>
            <a:r>
              <a:rPr lang="en-US" sz="2000" dirty="0" err="1" smtClean="0">
                <a:latin typeface="Comic Sans MS" pitchFamily="66" charset="0"/>
              </a:rPr>
              <a:t>untuk</a:t>
            </a:r>
            <a:r>
              <a:rPr lang="en-US" sz="2000" dirty="0" smtClean="0">
                <a:latin typeface="Comic Sans MS" pitchFamily="66" charset="0"/>
              </a:rPr>
              <a:t> </a:t>
            </a:r>
          </a:p>
          <a:p>
            <a:pPr algn="l" eaLnBrk="1" hangingPunct="1">
              <a:lnSpc>
                <a:spcPct val="90000"/>
              </a:lnSpc>
              <a:buClr>
                <a:schemeClr val="tx1"/>
              </a:buClr>
              <a:defRPr/>
            </a:pPr>
            <a:r>
              <a:rPr lang="en-US" sz="2000" dirty="0" smtClean="0">
                <a:latin typeface="Comic Sans MS" pitchFamily="66" charset="0"/>
              </a:rPr>
              <a:t>   </a:t>
            </a:r>
            <a:r>
              <a:rPr lang="en-US" sz="2000" dirty="0" err="1" smtClean="0">
                <a:latin typeface="Comic Sans MS" pitchFamily="66" charset="0"/>
              </a:rPr>
              <a:t>mencapai</a:t>
            </a:r>
            <a:r>
              <a:rPr lang="en-US" sz="2000" dirty="0" smtClean="0">
                <a:latin typeface="Comic Sans MS" pitchFamily="66" charset="0"/>
              </a:rPr>
              <a:t> </a:t>
            </a:r>
            <a:r>
              <a:rPr lang="en-US" sz="2000" dirty="0" err="1" smtClean="0">
                <a:latin typeface="Comic Sans MS" pitchFamily="66" charset="0"/>
              </a:rPr>
              <a:t>tujuan</a:t>
            </a:r>
            <a:r>
              <a:rPr lang="en-US" sz="2000" dirty="0" smtClean="0">
                <a:latin typeface="Comic Sans MS" pitchFamily="66" charset="0"/>
              </a:rPr>
              <a:t> </a:t>
            </a:r>
            <a:r>
              <a:rPr lang="en-US" sz="2000" dirty="0" err="1" smtClean="0">
                <a:latin typeface="Comic Sans MS" pitchFamily="66" charset="0"/>
              </a:rPr>
              <a:t>organisasi</a:t>
            </a:r>
            <a:r>
              <a:rPr lang="en-US" sz="2000" dirty="0" smtClean="0">
                <a:latin typeface="Comic Sans MS" pitchFamily="66" charset="0"/>
              </a:rPr>
              <a:t> </a:t>
            </a:r>
            <a:r>
              <a:rPr lang="en-US" sz="2000" dirty="0" err="1" smtClean="0">
                <a:latin typeface="Comic Sans MS" pitchFamily="66" charset="0"/>
              </a:rPr>
              <a:t>tergantung</a:t>
            </a:r>
            <a:r>
              <a:rPr lang="en-US" sz="2000" dirty="0" smtClean="0">
                <a:latin typeface="Comic Sans MS" pitchFamily="66" charset="0"/>
              </a:rPr>
              <a:t> </a:t>
            </a:r>
            <a:r>
              <a:rPr lang="en-US" sz="2000" dirty="0" err="1" smtClean="0">
                <a:latin typeface="Comic Sans MS" pitchFamily="66" charset="0"/>
              </a:rPr>
              <a:t>pada</a:t>
            </a:r>
            <a:r>
              <a:rPr lang="en-US" sz="2000" dirty="0" smtClean="0">
                <a:latin typeface="Comic Sans MS" pitchFamily="66" charset="0"/>
              </a:rPr>
              <a:t> </a:t>
            </a:r>
            <a:r>
              <a:rPr lang="en-US" sz="2000" dirty="0" err="1" smtClean="0">
                <a:latin typeface="Comic Sans MS" pitchFamily="66" charset="0"/>
              </a:rPr>
              <a:t>penentuan</a:t>
            </a:r>
            <a:r>
              <a:rPr lang="en-US" sz="2000" dirty="0" smtClean="0">
                <a:latin typeface="Comic Sans MS" pitchFamily="66" charset="0"/>
              </a:rPr>
              <a:t> </a:t>
            </a:r>
            <a:r>
              <a:rPr lang="en-US" sz="2000" dirty="0" smtClean="0">
                <a:latin typeface="Comic Sans MS" pitchFamily="66" charset="0"/>
              </a:rPr>
              <a:t> </a:t>
            </a:r>
            <a:r>
              <a:rPr lang="en-US" sz="2000" dirty="0" err="1" smtClean="0">
                <a:latin typeface="Comic Sans MS" pitchFamily="66" charset="0"/>
              </a:rPr>
              <a:t>kebutuhan</a:t>
            </a:r>
            <a:r>
              <a:rPr lang="en-US" sz="2000" dirty="0" smtClean="0">
                <a:latin typeface="Comic Sans MS" pitchFamily="66" charset="0"/>
              </a:rPr>
              <a:t> </a:t>
            </a:r>
            <a:r>
              <a:rPr lang="en-US" sz="2000" dirty="0" err="1" smtClean="0">
                <a:latin typeface="Comic Sans MS" pitchFamily="66" charset="0"/>
              </a:rPr>
              <a:t>dan</a:t>
            </a:r>
            <a:r>
              <a:rPr lang="en-US" sz="2000" dirty="0" smtClean="0">
                <a:latin typeface="Comic Sans MS" pitchFamily="66" charset="0"/>
              </a:rPr>
              <a:t> </a:t>
            </a:r>
            <a:r>
              <a:rPr lang="en-US" sz="2000" dirty="0" err="1" smtClean="0">
                <a:latin typeface="Comic Sans MS" pitchFamily="66" charset="0"/>
              </a:rPr>
              <a:t>keinginan</a:t>
            </a:r>
            <a:r>
              <a:rPr lang="en-US" sz="2000" dirty="0" smtClean="0">
                <a:latin typeface="Comic Sans MS" pitchFamily="66" charset="0"/>
              </a:rPr>
              <a:t> </a:t>
            </a:r>
            <a:r>
              <a:rPr lang="en-US" sz="2000" dirty="0" err="1" smtClean="0">
                <a:latin typeface="Comic Sans MS" pitchFamily="66" charset="0"/>
              </a:rPr>
              <a:t>pasar</a:t>
            </a:r>
            <a:r>
              <a:rPr lang="en-US" sz="2000" dirty="0" smtClean="0">
                <a:latin typeface="Comic Sans MS" pitchFamily="66" charset="0"/>
              </a:rPr>
              <a:t> </a:t>
            </a:r>
            <a:r>
              <a:rPr lang="en-US" sz="2000" dirty="0" err="1" smtClean="0">
                <a:latin typeface="Comic Sans MS" pitchFamily="66" charset="0"/>
              </a:rPr>
              <a:t>sasaran</a:t>
            </a:r>
            <a:r>
              <a:rPr lang="en-US" sz="2000" dirty="0" smtClean="0">
                <a:latin typeface="Comic Sans MS" pitchFamily="66" charset="0"/>
              </a:rPr>
              <a:t> (</a:t>
            </a:r>
            <a:r>
              <a:rPr lang="en-US" sz="2000" i="1" dirty="0" smtClean="0">
                <a:latin typeface="Comic Sans MS" pitchFamily="66" charset="0"/>
              </a:rPr>
              <a:t>target market</a:t>
            </a:r>
            <a:r>
              <a:rPr lang="en-US" sz="2000" dirty="0" smtClean="0">
                <a:latin typeface="Comic Sans MS" pitchFamily="66" charset="0"/>
              </a:rPr>
              <a:t>) </a:t>
            </a:r>
            <a:r>
              <a:rPr lang="en-US" sz="2000" dirty="0" err="1" smtClean="0">
                <a:latin typeface="Comic Sans MS" pitchFamily="66" charset="0"/>
              </a:rPr>
              <a:t>dan</a:t>
            </a:r>
            <a:r>
              <a:rPr lang="en-US" sz="2000" dirty="0" smtClean="0">
                <a:latin typeface="Comic Sans MS" pitchFamily="66" charset="0"/>
              </a:rPr>
              <a:t> </a:t>
            </a:r>
            <a:r>
              <a:rPr lang="en-US" sz="2000" dirty="0" smtClean="0">
                <a:latin typeface="Comic Sans MS" pitchFamily="66" charset="0"/>
              </a:rPr>
              <a:t> </a:t>
            </a:r>
            <a:r>
              <a:rPr lang="en-US" sz="2000" dirty="0" err="1" smtClean="0">
                <a:latin typeface="Comic Sans MS" pitchFamily="66" charset="0"/>
              </a:rPr>
              <a:t>memuaskan</a:t>
            </a:r>
            <a:r>
              <a:rPr lang="en-US" sz="2000" dirty="0" smtClean="0">
                <a:latin typeface="Comic Sans MS" pitchFamily="66" charset="0"/>
              </a:rPr>
              <a:t> </a:t>
            </a:r>
            <a:r>
              <a:rPr lang="en-US" sz="2000" dirty="0" err="1" smtClean="0">
                <a:latin typeface="Comic Sans MS" pitchFamily="66" charset="0"/>
              </a:rPr>
              <a:t>pelanggan</a:t>
            </a:r>
            <a:r>
              <a:rPr lang="en-US" sz="2000" dirty="0" smtClean="0">
                <a:latin typeface="Comic Sans MS" pitchFamily="66" charset="0"/>
              </a:rPr>
              <a:t> </a:t>
            </a:r>
            <a:r>
              <a:rPr lang="en-US" sz="2000" dirty="0" err="1" smtClean="0">
                <a:latin typeface="Comic Sans MS" pitchFamily="66" charset="0"/>
              </a:rPr>
              <a:t>secara</a:t>
            </a:r>
            <a:r>
              <a:rPr lang="en-US" sz="2000" dirty="0" smtClean="0">
                <a:latin typeface="Comic Sans MS" pitchFamily="66" charset="0"/>
              </a:rPr>
              <a:t> </a:t>
            </a:r>
            <a:r>
              <a:rPr lang="en-US" sz="2000" dirty="0" err="1" smtClean="0">
                <a:latin typeface="Comic Sans MS" pitchFamily="66" charset="0"/>
              </a:rPr>
              <a:t>lebih</a:t>
            </a:r>
            <a:r>
              <a:rPr lang="en-US" sz="2000" dirty="0" smtClean="0">
                <a:latin typeface="Comic Sans MS" pitchFamily="66" charset="0"/>
              </a:rPr>
              <a:t> </a:t>
            </a:r>
            <a:r>
              <a:rPr lang="en-US" sz="2000" dirty="0" err="1" smtClean="0">
                <a:latin typeface="Comic Sans MS" pitchFamily="66" charset="0"/>
              </a:rPr>
              <a:t>efektif</a:t>
            </a:r>
            <a:r>
              <a:rPr lang="en-US" sz="2000" dirty="0" smtClean="0">
                <a:latin typeface="Comic Sans MS" pitchFamily="66" charset="0"/>
              </a:rPr>
              <a:t> </a:t>
            </a:r>
            <a:r>
              <a:rPr lang="en-US" sz="2000" dirty="0" err="1" smtClean="0">
                <a:latin typeface="Comic Sans MS" pitchFamily="66" charset="0"/>
              </a:rPr>
              <a:t>dan</a:t>
            </a:r>
            <a:r>
              <a:rPr lang="en-US" sz="2000" dirty="0" smtClean="0">
                <a:latin typeface="Comic Sans MS" pitchFamily="66" charset="0"/>
              </a:rPr>
              <a:t> </a:t>
            </a:r>
            <a:r>
              <a:rPr lang="en-US" sz="2000" dirty="0" err="1" smtClean="0">
                <a:latin typeface="Comic Sans MS" pitchFamily="66" charset="0"/>
              </a:rPr>
              <a:t>efisien</a:t>
            </a:r>
            <a:r>
              <a:rPr lang="en-US" sz="2000" dirty="0" smtClean="0">
                <a:latin typeface="Comic Sans MS" pitchFamily="66" charset="0"/>
              </a:rPr>
              <a:t> </a:t>
            </a:r>
            <a:r>
              <a:rPr lang="en-US" sz="2000" dirty="0" smtClean="0">
                <a:latin typeface="Comic Sans MS" pitchFamily="66" charset="0"/>
              </a:rPr>
              <a:t> </a:t>
            </a:r>
            <a:r>
              <a:rPr lang="en-US" sz="2000" dirty="0" err="1" smtClean="0">
                <a:latin typeface="Comic Sans MS" pitchFamily="66" charset="0"/>
              </a:rPr>
              <a:t>dari</a:t>
            </a:r>
            <a:r>
              <a:rPr lang="en-US" sz="2000" dirty="0" smtClean="0">
                <a:latin typeface="Comic Sans MS" pitchFamily="66" charset="0"/>
              </a:rPr>
              <a:t> </a:t>
            </a:r>
            <a:r>
              <a:rPr lang="en-US" sz="2000" dirty="0" err="1" smtClean="0">
                <a:latin typeface="Comic Sans MS" pitchFamily="66" charset="0"/>
              </a:rPr>
              <a:t>pada</a:t>
            </a:r>
            <a:r>
              <a:rPr lang="en-US" sz="2000" dirty="0" smtClean="0">
                <a:latin typeface="Comic Sans MS" pitchFamily="66" charset="0"/>
              </a:rPr>
              <a:t> yang </a:t>
            </a:r>
            <a:r>
              <a:rPr lang="en-US" sz="2000" dirty="0" err="1" smtClean="0">
                <a:latin typeface="Comic Sans MS" pitchFamily="66" charset="0"/>
              </a:rPr>
              <a:t>dilakukan</a:t>
            </a:r>
            <a:r>
              <a:rPr lang="en-US" sz="2000" dirty="0" smtClean="0">
                <a:latin typeface="Comic Sans MS" pitchFamily="66" charset="0"/>
              </a:rPr>
              <a:t> </a:t>
            </a:r>
            <a:r>
              <a:rPr lang="en-US" sz="2000" dirty="0" err="1" smtClean="0">
                <a:latin typeface="Comic Sans MS" pitchFamily="66" charset="0"/>
              </a:rPr>
              <a:t>pesaing</a:t>
            </a:r>
            <a:r>
              <a:rPr lang="en-US" sz="2000" dirty="0" smtClean="0">
                <a:latin typeface="Comic Sans MS" pitchFamily="66" charset="0"/>
              </a:rPr>
              <a:t>.</a:t>
            </a:r>
          </a:p>
          <a:p>
            <a:pPr algn="l" eaLnBrk="1" hangingPunct="1">
              <a:lnSpc>
                <a:spcPct val="90000"/>
              </a:lnSpc>
              <a:buClr>
                <a:schemeClr val="tx1"/>
              </a:buClr>
              <a:buFont typeface="Wingdings" panose="05000000000000000000" pitchFamily="2" charset="2"/>
              <a:buChar char="Ø"/>
              <a:defRPr/>
            </a:pPr>
            <a:r>
              <a:rPr lang="en-US" sz="2000" dirty="0" smtClean="0">
                <a:latin typeface="Comic Sans MS" pitchFamily="66" charset="0"/>
              </a:rPr>
              <a:t>  </a:t>
            </a:r>
            <a:r>
              <a:rPr lang="en-US" sz="2000" dirty="0" err="1" smtClean="0">
                <a:latin typeface="Comic Sans MS" pitchFamily="66" charset="0"/>
              </a:rPr>
              <a:t>Dengan</a:t>
            </a:r>
            <a:r>
              <a:rPr lang="en-US" sz="2000" dirty="0" smtClean="0">
                <a:latin typeface="Comic Sans MS" pitchFamily="66" charset="0"/>
              </a:rPr>
              <a:t> </a:t>
            </a:r>
            <a:r>
              <a:rPr lang="en-US" sz="2000" dirty="0" err="1" smtClean="0">
                <a:latin typeface="Comic Sans MS" pitchFamily="66" charset="0"/>
              </a:rPr>
              <a:t>Konsep</a:t>
            </a:r>
            <a:r>
              <a:rPr lang="en-US" sz="2000" dirty="0" smtClean="0">
                <a:latin typeface="Comic Sans MS" pitchFamily="66" charset="0"/>
              </a:rPr>
              <a:t> </a:t>
            </a:r>
            <a:r>
              <a:rPr lang="en-US" sz="2000" dirty="0" err="1" smtClean="0">
                <a:latin typeface="Comic Sans MS" pitchFamily="66" charset="0"/>
              </a:rPr>
              <a:t>pemasaran</a:t>
            </a:r>
            <a:r>
              <a:rPr lang="en-US" sz="2000" dirty="0" smtClean="0">
                <a:latin typeface="Comic Sans MS" pitchFamily="66" charset="0"/>
              </a:rPr>
              <a:t>, </a:t>
            </a:r>
            <a:r>
              <a:rPr lang="en-US" sz="2000" dirty="0" err="1" smtClean="0">
                <a:latin typeface="Comic Sans MS" pitchFamily="66" charset="0"/>
              </a:rPr>
              <a:t>perusahaan</a:t>
            </a:r>
            <a:r>
              <a:rPr lang="en-US" sz="2000" dirty="0" smtClean="0">
                <a:latin typeface="Comic Sans MS" pitchFamily="66" charset="0"/>
              </a:rPr>
              <a:t> </a:t>
            </a:r>
            <a:r>
              <a:rPr lang="en-US" sz="2000" dirty="0" err="1" smtClean="0">
                <a:latin typeface="Comic Sans MS" pitchFamily="66" charset="0"/>
              </a:rPr>
              <a:t>membuat</a:t>
            </a:r>
            <a:r>
              <a:rPr lang="en-US" sz="2000" dirty="0" smtClean="0">
                <a:latin typeface="Comic Sans MS" pitchFamily="66" charset="0"/>
              </a:rPr>
              <a:t> </a:t>
            </a:r>
            <a:r>
              <a:rPr lang="en-US" sz="2000" dirty="0" err="1" smtClean="0">
                <a:latin typeface="Comic Sans MS" pitchFamily="66" charset="0"/>
              </a:rPr>
              <a:t>apa</a:t>
            </a:r>
            <a:r>
              <a:rPr lang="en-US" sz="2000" dirty="0" smtClean="0">
                <a:latin typeface="Comic Sans MS" pitchFamily="66" charset="0"/>
              </a:rPr>
              <a:t> yang </a:t>
            </a:r>
            <a:r>
              <a:rPr lang="en-US" sz="2000" dirty="0" smtClean="0">
                <a:latin typeface="Comic Sans MS" pitchFamily="66" charset="0"/>
              </a:rPr>
              <a:t> </a:t>
            </a:r>
            <a:r>
              <a:rPr lang="en-US" sz="2000" dirty="0" err="1" smtClean="0">
                <a:latin typeface="Comic Sans MS" pitchFamily="66" charset="0"/>
              </a:rPr>
              <a:t>diinginkan</a:t>
            </a:r>
            <a:r>
              <a:rPr lang="en-US" sz="2000" dirty="0" smtClean="0">
                <a:latin typeface="Comic Sans MS" pitchFamily="66" charset="0"/>
              </a:rPr>
              <a:t> </a:t>
            </a:r>
            <a:r>
              <a:rPr lang="en-US" sz="2000" dirty="0" err="1" smtClean="0">
                <a:latin typeface="Comic Sans MS" pitchFamily="66" charset="0"/>
              </a:rPr>
              <a:t>oleh</a:t>
            </a:r>
            <a:r>
              <a:rPr lang="en-US" sz="2000" dirty="0" smtClean="0">
                <a:latin typeface="Comic Sans MS" pitchFamily="66" charset="0"/>
              </a:rPr>
              <a:t> </a:t>
            </a:r>
            <a:r>
              <a:rPr lang="en-US" sz="2000" dirty="0" err="1" smtClean="0">
                <a:latin typeface="Comic Sans MS" pitchFamily="66" charset="0"/>
              </a:rPr>
              <a:t>pelanggan</a:t>
            </a:r>
            <a:r>
              <a:rPr lang="en-US" sz="2000" dirty="0" smtClean="0">
                <a:latin typeface="Comic Sans MS" pitchFamily="66" charset="0"/>
              </a:rPr>
              <a:t>, </a:t>
            </a:r>
            <a:r>
              <a:rPr lang="en-US" sz="2000" dirty="0" err="1" smtClean="0">
                <a:latin typeface="Comic Sans MS" pitchFamily="66" charset="0"/>
              </a:rPr>
              <a:t>sehingga</a:t>
            </a:r>
            <a:r>
              <a:rPr lang="en-US" sz="2000" dirty="0" smtClean="0">
                <a:latin typeface="Comic Sans MS" pitchFamily="66" charset="0"/>
              </a:rPr>
              <a:t> </a:t>
            </a:r>
            <a:r>
              <a:rPr lang="en-US" sz="2000" dirty="0" err="1" smtClean="0">
                <a:latin typeface="Comic Sans MS" pitchFamily="66" charset="0"/>
              </a:rPr>
              <a:t>akan</a:t>
            </a:r>
            <a:r>
              <a:rPr lang="en-US" sz="2000" dirty="0" smtClean="0">
                <a:latin typeface="Comic Sans MS" pitchFamily="66" charset="0"/>
              </a:rPr>
              <a:t> </a:t>
            </a:r>
            <a:r>
              <a:rPr lang="en-US" sz="2000" dirty="0" err="1" smtClean="0">
                <a:latin typeface="Comic Sans MS" pitchFamily="66" charset="0"/>
              </a:rPr>
              <a:t>memuaskan</a:t>
            </a:r>
            <a:r>
              <a:rPr lang="en-US" sz="2000" dirty="0">
                <a:latin typeface="Comic Sans MS" pitchFamily="66" charset="0"/>
              </a:rPr>
              <a:t> </a:t>
            </a:r>
            <a:r>
              <a:rPr lang="en-US" sz="2000" dirty="0" err="1" smtClean="0">
                <a:latin typeface="Comic Sans MS" pitchFamily="66" charset="0"/>
              </a:rPr>
              <a:t>pelanggan</a:t>
            </a:r>
            <a:r>
              <a:rPr lang="en-US" sz="2000" dirty="0" smtClean="0">
                <a:latin typeface="Comic Sans MS" pitchFamily="66" charset="0"/>
              </a:rPr>
              <a:t> </a:t>
            </a:r>
            <a:r>
              <a:rPr lang="en-US" sz="2000" dirty="0" err="1" smtClean="0">
                <a:latin typeface="Comic Sans MS" pitchFamily="66" charset="0"/>
              </a:rPr>
              <a:t>dan</a:t>
            </a:r>
            <a:r>
              <a:rPr lang="en-US" sz="2000" dirty="0" smtClean="0">
                <a:latin typeface="Comic Sans MS" pitchFamily="66" charset="0"/>
              </a:rPr>
              <a:t> </a:t>
            </a:r>
            <a:r>
              <a:rPr lang="en-US" sz="2000" dirty="0" err="1" smtClean="0">
                <a:latin typeface="Comic Sans MS" pitchFamily="66" charset="0"/>
              </a:rPr>
              <a:t>menghasilkan</a:t>
            </a:r>
            <a:r>
              <a:rPr lang="en-US" sz="2000" dirty="0" smtClean="0">
                <a:latin typeface="Comic Sans MS" pitchFamily="66" charset="0"/>
              </a:rPr>
              <a:t> </a:t>
            </a:r>
            <a:r>
              <a:rPr lang="en-US" sz="2000" dirty="0" err="1" smtClean="0">
                <a:latin typeface="Comic Sans MS" pitchFamily="66" charset="0"/>
              </a:rPr>
              <a:t>keuntungan</a:t>
            </a:r>
            <a:r>
              <a:rPr lang="en-US" sz="2000" dirty="0" smtClean="0">
                <a:latin typeface="Comic Sans MS" pitchFamily="66" charset="0"/>
              </a:rPr>
              <a:t>.</a:t>
            </a:r>
          </a:p>
        </p:txBody>
      </p:sp>
    </p:spTree>
    <p:extLst>
      <p:ext uri="{BB962C8B-B14F-4D97-AF65-F5344CB8AC3E}">
        <p14:creationId xmlns:p14="http://schemas.microsoft.com/office/powerpoint/2010/main" val="8397748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idx="4294967295"/>
          </p:nvPr>
        </p:nvSpPr>
        <p:spPr>
          <a:xfrm>
            <a:off x="0" y="1066800"/>
            <a:ext cx="7772400" cy="609600"/>
          </a:xfrm>
        </p:spPr>
        <p:txBody>
          <a:bodyPr>
            <a:normAutofit fontScale="90000"/>
          </a:bodyPr>
          <a:lstStyle/>
          <a:p>
            <a:pPr eaLnBrk="1" hangingPunct="1">
              <a:defRPr/>
            </a:pPr>
            <a:r>
              <a:rPr lang="en-US" sz="2800" smtClean="0"/>
              <a:t>Perbedaan Antara Konsep Penjualan Dengan Konsep Pemasaran</a:t>
            </a:r>
          </a:p>
        </p:txBody>
      </p:sp>
      <p:sp>
        <p:nvSpPr>
          <p:cNvPr id="25604" name="Rectangle 4"/>
          <p:cNvSpPr>
            <a:spLocks noChangeArrowheads="1"/>
          </p:cNvSpPr>
          <p:nvPr/>
        </p:nvSpPr>
        <p:spPr bwMode="auto">
          <a:xfrm>
            <a:off x="1447800" y="2286000"/>
            <a:ext cx="762000" cy="4572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Titik</a:t>
            </a:r>
          </a:p>
          <a:p>
            <a:pPr algn="ctr" eaLnBrk="1" hangingPunct="1"/>
            <a:r>
              <a:rPr lang="en-US" altLang="en-US" sz="1600">
                <a:latin typeface="Times New Roman" panose="02020603050405020304" pitchFamily="18" charset="0"/>
              </a:rPr>
              <a:t>Awal</a:t>
            </a:r>
          </a:p>
        </p:txBody>
      </p:sp>
      <p:sp>
        <p:nvSpPr>
          <p:cNvPr id="25605" name="Rectangle 5"/>
          <p:cNvSpPr>
            <a:spLocks noChangeArrowheads="1"/>
          </p:cNvSpPr>
          <p:nvPr/>
        </p:nvSpPr>
        <p:spPr bwMode="auto">
          <a:xfrm>
            <a:off x="2743200" y="2286000"/>
            <a:ext cx="762000" cy="4572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latin typeface="Times New Roman" panose="02020603050405020304" pitchFamily="18" charset="0"/>
              </a:rPr>
              <a:t>Fokus</a:t>
            </a:r>
          </a:p>
        </p:txBody>
      </p:sp>
      <p:sp>
        <p:nvSpPr>
          <p:cNvPr id="25606" name="Rectangle 6"/>
          <p:cNvSpPr>
            <a:spLocks noChangeArrowheads="1"/>
          </p:cNvSpPr>
          <p:nvPr/>
        </p:nvSpPr>
        <p:spPr bwMode="auto">
          <a:xfrm>
            <a:off x="4343400" y="2286000"/>
            <a:ext cx="762000" cy="3810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Cara</a:t>
            </a:r>
          </a:p>
        </p:txBody>
      </p:sp>
      <p:sp>
        <p:nvSpPr>
          <p:cNvPr id="25607" name="Rectangle 7"/>
          <p:cNvSpPr>
            <a:spLocks noChangeArrowheads="1"/>
          </p:cNvSpPr>
          <p:nvPr/>
        </p:nvSpPr>
        <p:spPr bwMode="auto">
          <a:xfrm>
            <a:off x="5867400" y="2286000"/>
            <a:ext cx="762000" cy="3810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latin typeface="Times New Roman" panose="02020603050405020304" pitchFamily="18" charset="0"/>
              </a:rPr>
              <a:t>Akhir</a:t>
            </a:r>
          </a:p>
        </p:txBody>
      </p:sp>
      <p:sp>
        <p:nvSpPr>
          <p:cNvPr id="25608" name="AutoShape 10"/>
          <p:cNvSpPr>
            <a:spLocks noChangeArrowheads="1"/>
          </p:cNvSpPr>
          <p:nvPr/>
        </p:nvSpPr>
        <p:spPr bwMode="auto">
          <a:xfrm>
            <a:off x="1447800" y="2971800"/>
            <a:ext cx="6858000" cy="13716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a:t>Pabrik         Produk yang       Penjualan &amp;       Laba lewat</a:t>
            </a:r>
          </a:p>
          <a:p>
            <a:pPr eaLnBrk="1" hangingPunct="1"/>
            <a:r>
              <a:rPr lang="en-US" altLang="en-US" sz="1600"/>
              <a:t>                   sudah ada          promosi             penjualan</a:t>
            </a:r>
          </a:p>
        </p:txBody>
      </p:sp>
      <p:sp>
        <p:nvSpPr>
          <p:cNvPr id="25609" name="AutoShape 11"/>
          <p:cNvSpPr>
            <a:spLocks noChangeArrowheads="1"/>
          </p:cNvSpPr>
          <p:nvPr/>
        </p:nvSpPr>
        <p:spPr bwMode="auto">
          <a:xfrm>
            <a:off x="1447800" y="4648200"/>
            <a:ext cx="6858000" cy="13716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Pasar        Kebutuhan       Pemasaran   Laba lewat</a:t>
            </a:r>
          </a:p>
          <a:p>
            <a:pPr eaLnBrk="1" hangingPunct="1"/>
            <a:r>
              <a:rPr lang="en-US" altLang="en-US"/>
              <a:t>                 pelanggan        terpadu          kepuasan</a:t>
            </a:r>
          </a:p>
        </p:txBody>
      </p:sp>
      <p:sp>
        <p:nvSpPr>
          <p:cNvPr id="25610" name="Rectangle 12"/>
          <p:cNvSpPr>
            <a:spLocks noChangeArrowheads="1"/>
          </p:cNvSpPr>
          <p:nvPr/>
        </p:nvSpPr>
        <p:spPr bwMode="auto">
          <a:xfrm>
            <a:off x="3048000" y="4191000"/>
            <a:ext cx="2133600" cy="3048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Konsep Penjualan</a:t>
            </a:r>
          </a:p>
        </p:txBody>
      </p:sp>
      <p:sp>
        <p:nvSpPr>
          <p:cNvPr id="25611" name="Rectangle 15"/>
          <p:cNvSpPr>
            <a:spLocks noChangeArrowheads="1"/>
          </p:cNvSpPr>
          <p:nvPr/>
        </p:nvSpPr>
        <p:spPr bwMode="auto">
          <a:xfrm>
            <a:off x="2971800" y="5791200"/>
            <a:ext cx="2362200" cy="3048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b="1"/>
              <a:t>Konsep Pemasaran</a:t>
            </a:r>
          </a:p>
        </p:txBody>
      </p:sp>
    </p:spTree>
    <p:extLst>
      <p:ext uri="{BB962C8B-B14F-4D97-AF65-F5344CB8AC3E}">
        <p14:creationId xmlns:p14="http://schemas.microsoft.com/office/powerpoint/2010/main" val="21023705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23528" y="692696"/>
            <a:ext cx="8229600" cy="835025"/>
          </a:xfrm>
        </p:spPr>
        <p:txBody>
          <a:bodyPr>
            <a:normAutofit/>
          </a:bodyPr>
          <a:lstStyle/>
          <a:p>
            <a:pPr eaLnBrk="1" hangingPunct="1">
              <a:defRPr/>
            </a:pPr>
            <a:r>
              <a:rPr lang="en-US" sz="2400" dirty="0" smtClean="0">
                <a:latin typeface="Comic Sans MS" pitchFamily="66" charset="0"/>
              </a:rPr>
              <a:t>KONSEP PEMASARAN BERWAWASAN SOSIAL</a:t>
            </a:r>
            <a:br>
              <a:rPr lang="en-US" sz="2400" dirty="0" smtClean="0">
                <a:latin typeface="Comic Sans MS" pitchFamily="66" charset="0"/>
              </a:rPr>
            </a:br>
            <a:r>
              <a:rPr lang="en-US" sz="2400" dirty="0" smtClean="0">
                <a:latin typeface="Comic Sans MS" pitchFamily="66" charset="0"/>
              </a:rPr>
              <a:t>(SOCIETAL MARKETING CONCEPT)</a:t>
            </a:r>
          </a:p>
        </p:txBody>
      </p:sp>
      <p:sp>
        <p:nvSpPr>
          <p:cNvPr id="26627" name="Rectangle 3"/>
          <p:cNvSpPr>
            <a:spLocks noGrp="1" noChangeArrowheads="1"/>
          </p:cNvSpPr>
          <p:nvPr>
            <p:ph type="body" idx="1"/>
          </p:nvPr>
        </p:nvSpPr>
        <p:spPr/>
        <p:txBody>
          <a:bodyPr/>
          <a:lstStyle/>
          <a:p>
            <a:pPr eaLnBrk="1" hangingPunct="1">
              <a:defRPr/>
            </a:pPr>
            <a:r>
              <a:rPr lang="en-US" sz="1800" b="1" smtClean="0">
                <a:latin typeface="Comic Sans MS" pitchFamily="66" charset="0"/>
              </a:rPr>
              <a:t>Konsep Pemasaran Berwawasan Sosial</a:t>
            </a:r>
            <a:r>
              <a:rPr lang="en-US" sz="1800" smtClean="0">
                <a:latin typeface="Comic Sans MS" pitchFamily="66" charset="0"/>
              </a:rPr>
              <a:t> merupakan gagasan yang menyatakan bahwa organisasi harus menentukan kebutuhan, keinginan dan minat pasar sasaran dan memberikana kepuasan yang diharapkan secara lebih efektif dan efisien daripada pesaing dengan cara yang dapat menjaga dan meningkatkan kesejahteraan pelanggan dan masyarakat.</a:t>
            </a:r>
          </a:p>
          <a:p>
            <a:pPr eaLnBrk="1" hangingPunct="1">
              <a:buFont typeface="Wingdings" panose="05000000000000000000" pitchFamily="2" charset="2"/>
              <a:buNone/>
              <a:defRPr/>
            </a:pPr>
            <a:endParaRPr lang="en-US" sz="1800" smtClean="0">
              <a:latin typeface="Comic Sans MS" pitchFamily="66" charset="0"/>
            </a:endParaRPr>
          </a:p>
          <a:p>
            <a:pPr eaLnBrk="1" hangingPunct="1">
              <a:defRPr/>
            </a:pPr>
            <a:r>
              <a:rPr lang="en-US" sz="1800" smtClean="0">
                <a:latin typeface="Comic Sans MS" pitchFamily="66" charset="0"/>
              </a:rPr>
              <a:t>Konsep ini muncul, karena seringkali terjadi, perusahaan dalam rangka memenuhi kebutuhan dan keinginan pelanggannya kurang memperhitungkan dampaknya pada lingkungan, kekurangan sumber daya, pelayanan sosial.</a:t>
            </a:r>
          </a:p>
          <a:p>
            <a:pPr eaLnBrk="1" hangingPunct="1">
              <a:buFont typeface="Wingdings" panose="05000000000000000000" pitchFamily="2" charset="2"/>
              <a:buNone/>
              <a:defRPr/>
            </a:pPr>
            <a:r>
              <a:rPr lang="en-US" sz="1800" smtClean="0">
                <a:latin typeface="Comic Sans MS" pitchFamily="66" charset="0"/>
              </a:rPr>
              <a:t>	Contoh : untuk alasan praktis dan murah maka digunakan kemasan dari stereoform, yang sebetulnya bisa membahayakan kesehatan manusia.</a:t>
            </a:r>
          </a:p>
        </p:txBody>
      </p:sp>
    </p:spTree>
    <p:extLst>
      <p:ext uri="{BB962C8B-B14F-4D97-AF65-F5344CB8AC3E}">
        <p14:creationId xmlns:p14="http://schemas.microsoft.com/office/powerpoint/2010/main" val="224017892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ctrTitle" idx="4294967295"/>
          </p:nvPr>
        </p:nvSpPr>
        <p:spPr>
          <a:xfrm>
            <a:off x="0" y="533400"/>
            <a:ext cx="7772400" cy="609600"/>
          </a:xfrm>
        </p:spPr>
        <p:txBody>
          <a:bodyPr>
            <a:normAutofit fontScale="90000"/>
          </a:bodyPr>
          <a:lstStyle/>
          <a:p>
            <a:pPr eaLnBrk="1" hangingPunct="1">
              <a:defRPr/>
            </a:pPr>
            <a:r>
              <a:rPr lang="en-US" sz="2400" smtClean="0">
                <a:latin typeface="Comic Sans MS" pitchFamily="66" charset="0"/>
              </a:rPr>
              <a:t>Tiga Pemikiran yang melandasi Konsep Pemasaran Berwawasan Sosisl</a:t>
            </a:r>
          </a:p>
        </p:txBody>
      </p:sp>
      <p:sp>
        <p:nvSpPr>
          <p:cNvPr id="2" name="AutoShape 6"/>
          <p:cNvSpPr>
            <a:spLocks noChangeArrowheads="1"/>
          </p:cNvSpPr>
          <p:nvPr/>
        </p:nvSpPr>
        <p:spPr bwMode="auto">
          <a:xfrm>
            <a:off x="3276600" y="2362200"/>
            <a:ext cx="3200400" cy="2209800"/>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Times New Roman" panose="02020603050405020304" pitchFamily="18" charset="0"/>
              </a:rPr>
              <a:t>Konsep</a:t>
            </a:r>
          </a:p>
          <a:p>
            <a:pPr algn="ctr" eaLnBrk="1" hangingPunct="1"/>
            <a:r>
              <a:rPr lang="en-US" altLang="en-US">
                <a:latin typeface="Times New Roman" panose="02020603050405020304" pitchFamily="18" charset="0"/>
              </a:rPr>
              <a:t>Pemasaran</a:t>
            </a:r>
          </a:p>
          <a:p>
            <a:pPr algn="ctr" eaLnBrk="1" hangingPunct="1"/>
            <a:r>
              <a:rPr lang="en-US" altLang="en-US">
                <a:latin typeface="Times New Roman" panose="02020603050405020304" pitchFamily="18" charset="0"/>
              </a:rPr>
              <a:t>Berwawasan</a:t>
            </a:r>
          </a:p>
          <a:p>
            <a:pPr algn="ctr" eaLnBrk="1" hangingPunct="1"/>
            <a:r>
              <a:rPr lang="en-US" altLang="en-US">
                <a:latin typeface="Times New Roman" panose="02020603050405020304" pitchFamily="18" charset="0"/>
              </a:rPr>
              <a:t>Sosial</a:t>
            </a:r>
          </a:p>
        </p:txBody>
      </p:sp>
      <p:sp>
        <p:nvSpPr>
          <p:cNvPr id="3" name="Rectangle 7"/>
          <p:cNvSpPr>
            <a:spLocks noChangeArrowheads="1"/>
          </p:cNvSpPr>
          <p:nvPr/>
        </p:nvSpPr>
        <p:spPr bwMode="auto">
          <a:xfrm>
            <a:off x="3505200" y="1600200"/>
            <a:ext cx="2667000" cy="6096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Times New Roman" panose="02020603050405020304" pitchFamily="18" charset="0"/>
              </a:rPr>
              <a:t>Masyarakat</a:t>
            </a:r>
          </a:p>
          <a:p>
            <a:pPr algn="ctr" eaLnBrk="1" hangingPunct="1"/>
            <a:r>
              <a:rPr lang="en-US" altLang="en-US" sz="1600">
                <a:latin typeface="Times New Roman" panose="02020603050405020304" pitchFamily="18" charset="0"/>
              </a:rPr>
              <a:t>(Kesejahteraan manusia)</a:t>
            </a:r>
          </a:p>
        </p:txBody>
      </p:sp>
      <p:sp>
        <p:nvSpPr>
          <p:cNvPr id="27654" name="Rectangle 8"/>
          <p:cNvSpPr>
            <a:spLocks noChangeArrowheads="1"/>
          </p:cNvSpPr>
          <p:nvPr/>
        </p:nvSpPr>
        <p:spPr bwMode="auto">
          <a:xfrm>
            <a:off x="1600200" y="4800600"/>
            <a:ext cx="2667000" cy="6096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Times New Roman" panose="02020603050405020304" pitchFamily="18" charset="0"/>
              </a:rPr>
              <a:t>Konsumen</a:t>
            </a:r>
          </a:p>
          <a:p>
            <a:pPr algn="ctr" eaLnBrk="1" hangingPunct="1"/>
            <a:r>
              <a:rPr lang="en-US" altLang="en-US" sz="1600">
                <a:latin typeface="Times New Roman" panose="02020603050405020304" pitchFamily="18" charset="0"/>
              </a:rPr>
              <a:t>(ingin kepuasan)</a:t>
            </a:r>
          </a:p>
        </p:txBody>
      </p:sp>
      <p:sp>
        <p:nvSpPr>
          <p:cNvPr id="27655" name="Rectangle 9"/>
          <p:cNvSpPr>
            <a:spLocks noChangeArrowheads="1"/>
          </p:cNvSpPr>
          <p:nvPr/>
        </p:nvSpPr>
        <p:spPr bwMode="auto">
          <a:xfrm>
            <a:off x="5638800" y="4800600"/>
            <a:ext cx="2667000" cy="609600"/>
          </a:xfrm>
          <a:prstGeom prst="rect">
            <a:avLst/>
          </a:prstGeom>
          <a:solidFill>
            <a:schemeClr val="accent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Times New Roman" panose="02020603050405020304" pitchFamily="18" charset="0"/>
              </a:rPr>
              <a:t>Perusahaan</a:t>
            </a:r>
          </a:p>
          <a:p>
            <a:pPr algn="ctr" eaLnBrk="1" hangingPunct="1"/>
            <a:r>
              <a:rPr lang="en-US" altLang="en-US" sz="1600">
                <a:latin typeface="Times New Roman" panose="02020603050405020304" pitchFamily="18" charset="0"/>
              </a:rPr>
              <a:t>(Laba)</a:t>
            </a:r>
          </a:p>
        </p:txBody>
      </p:sp>
    </p:spTree>
    <p:extLst>
      <p:ext uri="{BB962C8B-B14F-4D97-AF65-F5344CB8AC3E}">
        <p14:creationId xmlns:p14="http://schemas.microsoft.com/office/powerpoint/2010/main" val="24936366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n-US" sz="2400" smtClean="0"/>
              <a:t>NILAI TERHANTAR PADA PELANGGAN </a:t>
            </a:r>
            <a:br>
              <a:rPr lang="en-US" sz="2400" smtClean="0"/>
            </a:br>
            <a:r>
              <a:rPr lang="en-US" sz="2400" smtClean="0"/>
              <a:t>(CUSTOMER DELIVERED VALUE)</a:t>
            </a:r>
          </a:p>
        </p:txBody>
      </p:sp>
      <p:sp>
        <p:nvSpPr>
          <p:cNvPr id="44035" name="Rectangle 3"/>
          <p:cNvSpPr>
            <a:spLocks noGrp="1" noChangeArrowheads="1"/>
          </p:cNvSpPr>
          <p:nvPr>
            <p:ph type="body" idx="1"/>
          </p:nvPr>
        </p:nvSpPr>
        <p:spPr/>
        <p:txBody>
          <a:bodyPr/>
          <a:lstStyle/>
          <a:p>
            <a:pPr eaLnBrk="1" hangingPunct="1">
              <a:lnSpc>
                <a:spcPct val="80000"/>
              </a:lnSpc>
              <a:defRPr/>
            </a:pPr>
            <a:r>
              <a:rPr lang="en-US" sz="2000" b="1" smtClean="0">
                <a:latin typeface="Comic Sans MS" pitchFamily="66" charset="0"/>
              </a:rPr>
              <a:t>Customer Delivered Value</a:t>
            </a:r>
            <a:r>
              <a:rPr lang="en-US" sz="2000" smtClean="0">
                <a:latin typeface="Comic Sans MS" pitchFamily="66" charset="0"/>
              </a:rPr>
              <a:t> (Nilai yang diterima Pelanggan)</a:t>
            </a:r>
          </a:p>
          <a:p>
            <a:pPr eaLnBrk="1" hangingPunct="1">
              <a:lnSpc>
                <a:spcPct val="80000"/>
              </a:lnSpc>
              <a:buFont typeface="Wingdings" panose="05000000000000000000" pitchFamily="2" charset="2"/>
              <a:buNone/>
              <a:defRPr/>
            </a:pPr>
            <a:r>
              <a:rPr lang="en-US" sz="2000" smtClean="0">
                <a:latin typeface="Comic Sans MS" pitchFamily="66" charset="0"/>
              </a:rPr>
              <a:t>	Adalah selisih antara Total Customer Value (Jumlah nilai bagi pelanggan) dengan Total Customer Cost (Biaya Total yang harus dikeluarkan oleh Pelanggan) </a:t>
            </a:r>
            <a:endParaRPr lang="en-US" sz="2000" b="1" smtClean="0">
              <a:latin typeface="Comic Sans MS" pitchFamily="66" charset="0"/>
            </a:endParaRPr>
          </a:p>
          <a:p>
            <a:pPr eaLnBrk="1" hangingPunct="1">
              <a:lnSpc>
                <a:spcPct val="80000"/>
              </a:lnSpc>
              <a:defRPr/>
            </a:pPr>
            <a:r>
              <a:rPr lang="en-US" sz="2000" b="1" smtClean="0">
                <a:latin typeface="Comic Sans MS" pitchFamily="66" charset="0"/>
              </a:rPr>
              <a:t>Total Customer Value</a:t>
            </a:r>
            <a:r>
              <a:rPr lang="en-US" sz="2000" smtClean="0">
                <a:latin typeface="Comic Sans MS" pitchFamily="66" charset="0"/>
              </a:rPr>
              <a:t> (Jumlah nilai bagi pelanggan)</a:t>
            </a:r>
          </a:p>
          <a:p>
            <a:pPr eaLnBrk="1" hangingPunct="1">
              <a:lnSpc>
                <a:spcPct val="80000"/>
              </a:lnSpc>
              <a:buFont typeface="Wingdings" panose="05000000000000000000" pitchFamily="2" charset="2"/>
              <a:buNone/>
              <a:defRPr/>
            </a:pPr>
            <a:r>
              <a:rPr lang="en-US" sz="2000" smtClean="0">
                <a:latin typeface="Comic Sans MS" pitchFamily="66" charset="0"/>
              </a:rPr>
              <a:t>	Kumpulan manfaat meliputi nilai produk, pelayanan, personil dan citra yang diharapkan diperoleh pelanggan dari produk atau jasa tertentu</a:t>
            </a:r>
            <a:endParaRPr lang="en-US" sz="2000" b="1" smtClean="0">
              <a:latin typeface="Comic Sans MS" pitchFamily="66" charset="0"/>
            </a:endParaRPr>
          </a:p>
          <a:p>
            <a:pPr eaLnBrk="1" hangingPunct="1">
              <a:lnSpc>
                <a:spcPct val="80000"/>
              </a:lnSpc>
              <a:defRPr/>
            </a:pPr>
            <a:r>
              <a:rPr lang="en-US" sz="2000" b="1" smtClean="0">
                <a:latin typeface="Comic Sans MS" pitchFamily="66" charset="0"/>
              </a:rPr>
              <a:t>Total Customer Cost</a:t>
            </a:r>
            <a:r>
              <a:rPr lang="en-US" sz="2000" smtClean="0">
                <a:latin typeface="Comic Sans MS" pitchFamily="66" charset="0"/>
              </a:rPr>
              <a:t> (Biaya Total Pelanggan)</a:t>
            </a:r>
          </a:p>
          <a:p>
            <a:pPr eaLnBrk="1" hangingPunct="1">
              <a:lnSpc>
                <a:spcPct val="80000"/>
              </a:lnSpc>
              <a:buFont typeface="Wingdings" panose="05000000000000000000" pitchFamily="2" charset="2"/>
              <a:buNone/>
              <a:defRPr/>
            </a:pPr>
            <a:r>
              <a:rPr lang="en-US" sz="2000" smtClean="0">
                <a:latin typeface="Comic Sans MS" pitchFamily="66" charset="0"/>
              </a:rPr>
              <a:t>	Kumpulan pengorbanan meliputi niaya moneter, waktu, tenaga dan phisik yang diperkirakan pelanggan akan terjadi dalam mengevaluasi, memperoleh dan menggunakan produk atau jasa tertentu.</a:t>
            </a:r>
          </a:p>
        </p:txBody>
      </p:sp>
    </p:spTree>
    <p:extLst>
      <p:ext uri="{BB962C8B-B14F-4D97-AF65-F5344CB8AC3E}">
        <p14:creationId xmlns:p14="http://schemas.microsoft.com/office/powerpoint/2010/main" val="3133483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sz="2800" smtClean="0">
                <a:latin typeface="Comic Sans MS" pitchFamily="66" charset="0"/>
              </a:rPr>
              <a:t>NILAI TERHANTAR PADA PELANGGAN </a:t>
            </a:r>
            <a:br>
              <a:rPr lang="en-US" sz="2800" smtClean="0">
                <a:latin typeface="Comic Sans MS" pitchFamily="66" charset="0"/>
              </a:rPr>
            </a:br>
            <a:r>
              <a:rPr lang="en-US" sz="2800" smtClean="0">
                <a:latin typeface="Comic Sans MS" pitchFamily="66" charset="0"/>
              </a:rPr>
              <a:t>(CUSTOMER DELIVERED VALUE)</a:t>
            </a:r>
          </a:p>
        </p:txBody>
      </p:sp>
      <p:sp>
        <p:nvSpPr>
          <p:cNvPr id="45059" name="Rectangle 3"/>
          <p:cNvSpPr>
            <a:spLocks noGrp="1" noChangeArrowheads="1"/>
          </p:cNvSpPr>
          <p:nvPr>
            <p:ph type="body" idx="1"/>
          </p:nvPr>
        </p:nvSpPr>
        <p:spPr/>
        <p:txBody>
          <a:bodyPr/>
          <a:lstStyle/>
          <a:p>
            <a:pPr eaLnBrk="1" hangingPunct="1">
              <a:buFont typeface="Wingdings" panose="05000000000000000000" pitchFamily="2" charset="2"/>
              <a:buNone/>
              <a:defRPr/>
            </a:pPr>
            <a:r>
              <a:rPr lang="en-US" b="1" smtClean="0"/>
              <a:t>Kepuasan</a:t>
            </a:r>
            <a:endParaRPr lang="en-US" smtClean="0"/>
          </a:p>
          <a:p>
            <a:pPr eaLnBrk="1" hangingPunct="1">
              <a:defRPr/>
            </a:pPr>
            <a:r>
              <a:rPr lang="en-US" smtClean="0"/>
              <a:t>Jika Total customer value &lt; Total customer cost, pelanggan tidak puas.</a:t>
            </a:r>
          </a:p>
          <a:p>
            <a:pPr eaLnBrk="1" hangingPunct="1">
              <a:defRPr/>
            </a:pPr>
            <a:r>
              <a:rPr lang="en-US" smtClean="0"/>
              <a:t>Jika ,  Total customer value = Total customer cost, pelanggan puas</a:t>
            </a:r>
          </a:p>
          <a:p>
            <a:pPr eaLnBrk="1" hangingPunct="1">
              <a:defRPr/>
            </a:pPr>
            <a:r>
              <a:rPr lang="en-US" smtClean="0"/>
              <a:t>Jika Total customer value &gt; Total customer cost amat puas</a:t>
            </a:r>
          </a:p>
          <a:p>
            <a:pPr eaLnBrk="1" hangingPunct="1">
              <a:buFont typeface="Wingdings" panose="05000000000000000000" pitchFamily="2" charset="2"/>
              <a:buNone/>
              <a:defRPr/>
            </a:pPr>
            <a:r>
              <a:rPr lang="en-US" smtClean="0"/>
              <a:t> </a:t>
            </a:r>
          </a:p>
        </p:txBody>
      </p:sp>
    </p:spTree>
    <p:extLst>
      <p:ext uri="{BB962C8B-B14F-4D97-AF65-F5344CB8AC3E}">
        <p14:creationId xmlns:p14="http://schemas.microsoft.com/office/powerpoint/2010/main" val="8477587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Referensi</a:t>
            </a:r>
            <a:endParaRPr lang="en-US" dirty="0"/>
          </a:p>
        </p:txBody>
      </p:sp>
      <p:sp>
        <p:nvSpPr>
          <p:cNvPr id="3" name="Content Placeholder 2"/>
          <p:cNvSpPr>
            <a:spLocks noGrp="1"/>
          </p:cNvSpPr>
          <p:nvPr>
            <p:ph idx="1"/>
          </p:nvPr>
        </p:nvSpPr>
        <p:spPr/>
        <p:txBody>
          <a:bodyPr>
            <a:normAutofit/>
          </a:bodyPr>
          <a:lstStyle/>
          <a:p>
            <a:r>
              <a:rPr lang="en-US" dirty="0" smtClean="0"/>
              <a:t>Jeff </a:t>
            </a:r>
            <a:r>
              <a:rPr lang="en-US" dirty="0"/>
              <a:t>Madura, Introduction to Business, </a:t>
            </a:r>
            <a:r>
              <a:rPr lang="en-US" dirty="0" smtClean="0"/>
              <a:t> </a:t>
            </a:r>
            <a:r>
              <a:rPr lang="en-US" dirty="0" err="1" smtClean="0"/>
              <a:t>Jilid</a:t>
            </a:r>
            <a:r>
              <a:rPr lang="en-US" dirty="0" smtClean="0"/>
              <a:t> </a:t>
            </a:r>
            <a:r>
              <a:rPr lang="en-US" dirty="0"/>
              <a:t>1 &amp; 2, </a:t>
            </a:r>
            <a:r>
              <a:rPr lang="en-US" dirty="0" smtClean="0"/>
              <a:t>Fourth </a:t>
            </a:r>
            <a:r>
              <a:rPr lang="en-US" dirty="0" err="1" smtClean="0"/>
              <a:t>Editon</a:t>
            </a:r>
            <a:r>
              <a:rPr lang="en-US" dirty="0"/>
              <a:t> </a:t>
            </a:r>
            <a:r>
              <a:rPr lang="en-US" dirty="0" smtClean="0"/>
              <a:t>2</a:t>
            </a:r>
            <a:r>
              <a:rPr lang="en-US" dirty="0"/>
              <a:t>.</a:t>
            </a:r>
          </a:p>
          <a:p>
            <a:r>
              <a:rPr lang="en-US" dirty="0" smtClean="0"/>
              <a:t>Ricky </a:t>
            </a:r>
            <a:r>
              <a:rPr lang="en-US" dirty="0"/>
              <a:t>W. Griffin, </a:t>
            </a:r>
            <a:r>
              <a:rPr lang="en-US" dirty="0" err="1"/>
              <a:t>Bisnis</a:t>
            </a:r>
            <a:r>
              <a:rPr lang="en-US" dirty="0"/>
              <a:t>, </a:t>
            </a:r>
            <a:r>
              <a:rPr lang="en-US" dirty="0" err="1"/>
              <a:t>Edisi</a:t>
            </a:r>
            <a:r>
              <a:rPr lang="en-US" dirty="0"/>
              <a:t> 8</a:t>
            </a:r>
            <a:r>
              <a:rPr lang="en-US" dirty="0" smtClean="0"/>
              <a:t>, </a:t>
            </a:r>
            <a:r>
              <a:rPr lang="en-US" dirty="0" err="1" smtClean="0"/>
              <a:t>Jilid</a:t>
            </a:r>
            <a:r>
              <a:rPr lang="en-US" dirty="0" smtClean="0"/>
              <a:t> </a:t>
            </a:r>
            <a:r>
              <a:rPr lang="en-US" dirty="0"/>
              <a:t>1 &amp; </a:t>
            </a:r>
            <a:r>
              <a:rPr lang="en-US" dirty="0" smtClean="0"/>
              <a:t>2 </a:t>
            </a:r>
            <a:r>
              <a:rPr lang="en-US" dirty="0" err="1" smtClean="0"/>
              <a:t>Penerbit</a:t>
            </a:r>
            <a:r>
              <a:rPr lang="en-US" dirty="0" smtClean="0"/>
              <a:t> </a:t>
            </a:r>
            <a:r>
              <a:rPr lang="en-US" dirty="0" err="1" smtClean="0"/>
              <a:t>Erlangga</a:t>
            </a:r>
            <a:endParaRPr lang="en-US" dirty="0"/>
          </a:p>
        </p:txBody>
      </p:sp>
    </p:spTree>
    <p:extLst>
      <p:ext uri="{BB962C8B-B14F-4D97-AF65-F5344CB8AC3E}">
        <p14:creationId xmlns:p14="http://schemas.microsoft.com/office/powerpoint/2010/main" val="31885004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1"/>
          <p:cNvSpPr>
            <a:spLocks noChangeArrowheads="1"/>
          </p:cNvSpPr>
          <p:nvPr/>
        </p:nvSpPr>
        <p:spPr bwMode="auto">
          <a:xfrm>
            <a:off x="2819400" y="304800"/>
            <a:ext cx="1219200" cy="533400"/>
          </a:xfrm>
          <a:prstGeom prst="rect">
            <a:avLst/>
          </a:prstGeom>
          <a:solidFill>
            <a:srgbClr val="FFFF99"/>
          </a:solidFill>
          <a:ln w="9525">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latin typeface="Times New Roman" panose="02020603050405020304" pitchFamily="18" charset="0"/>
                <a:cs typeface="Times New Roman" panose="02020603050405020304" pitchFamily="18" charset="0"/>
              </a:rPr>
              <a:t>Nilai</a:t>
            </a:r>
            <a:endParaRPr lang="en-US" altLang="en-US" sz="1400">
              <a:latin typeface="Times New Roman" panose="02020603050405020304" pitchFamily="18" charset="0"/>
            </a:endParaRPr>
          </a:p>
          <a:p>
            <a:pPr algn="ctr"/>
            <a:r>
              <a:rPr lang="en-US" altLang="en-US" sz="1400">
                <a:latin typeface="Times New Roman" panose="02020603050405020304" pitchFamily="18" charset="0"/>
                <a:cs typeface="Times New Roman" panose="02020603050405020304" pitchFamily="18" charset="0"/>
              </a:rPr>
              <a:t>Produk</a:t>
            </a:r>
            <a:endParaRPr lang="en-US" altLang="en-US" sz="1400">
              <a:latin typeface="Times New Roman" panose="02020603050405020304" pitchFamily="18" charset="0"/>
            </a:endParaRPr>
          </a:p>
        </p:txBody>
      </p:sp>
      <p:sp>
        <p:nvSpPr>
          <p:cNvPr id="30723" name="Rectangle 30"/>
          <p:cNvSpPr>
            <a:spLocks noChangeArrowheads="1"/>
          </p:cNvSpPr>
          <p:nvPr/>
        </p:nvSpPr>
        <p:spPr bwMode="auto">
          <a:xfrm>
            <a:off x="2819400" y="990600"/>
            <a:ext cx="1219200" cy="533400"/>
          </a:xfrm>
          <a:prstGeom prst="rect">
            <a:avLst/>
          </a:prstGeom>
          <a:solidFill>
            <a:srgbClr val="FFFF99"/>
          </a:solidFill>
          <a:ln w="9525">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latin typeface="Times New Roman" panose="02020603050405020304" pitchFamily="18" charset="0"/>
                <a:cs typeface="Times New Roman" panose="02020603050405020304" pitchFamily="18" charset="0"/>
              </a:rPr>
              <a:t>Nilai</a:t>
            </a:r>
            <a:endParaRPr lang="en-US" altLang="en-US" sz="1400">
              <a:latin typeface="Times New Roman" panose="02020603050405020304" pitchFamily="18" charset="0"/>
            </a:endParaRPr>
          </a:p>
          <a:p>
            <a:pPr algn="ctr"/>
            <a:r>
              <a:rPr lang="en-US" altLang="en-US" sz="1400">
                <a:latin typeface="Times New Roman" panose="02020603050405020304" pitchFamily="18" charset="0"/>
                <a:cs typeface="Times New Roman" panose="02020603050405020304" pitchFamily="18" charset="0"/>
              </a:rPr>
              <a:t>Pelayanan</a:t>
            </a:r>
            <a:endParaRPr lang="en-US" altLang="en-US" sz="1400">
              <a:latin typeface="Times New Roman" panose="02020603050405020304" pitchFamily="18" charset="0"/>
            </a:endParaRPr>
          </a:p>
        </p:txBody>
      </p:sp>
      <p:sp>
        <p:nvSpPr>
          <p:cNvPr id="30724" name="Rectangle 29"/>
          <p:cNvSpPr>
            <a:spLocks noChangeArrowheads="1"/>
          </p:cNvSpPr>
          <p:nvPr/>
        </p:nvSpPr>
        <p:spPr bwMode="auto">
          <a:xfrm>
            <a:off x="2819400" y="1676400"/>
            <a:ext cx="1219200" cy="609600"/>
          </a:xfrm>
          <a:prstGeom prst="rect">
            <a:avLst/>
          </a:prstGeom>
          <a:solidFill>
            <a:srgbClr val="FFFF99"/>
          </a:solidFill>
          <a:ln w="9525">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latin typeface="Times New Roman" panose="02020603050405020304" pitchFamily="18" charset="0"/>
                <a:cs typeface="Times New Roman" panose="02020603050405020304" pitchFamily="18" charset="0"/>
              </a:rPr>
              <a:t>Nilai </a:t>
            </a:r>
            <a:endParaRPr lang="en-US" altLang="en-US" sz="1400">
              <a:latin typeface="Times New Roman" panose="02020603050405020304" pitchFamily="18" charset="0"/>
            </a:endParaRPr>
          </a:p>
          <a:p>
            <a:pPr algn="ctr"/>
            <a:r>
              <a:rPr lang="en-US" altLang="en-US" sz="1400">
                <a:latin typeface="Times New Roman" panose="02020603050405020304" pitchFamily="18" charset="0"/>
                <a:cs typeface="Times New Roman" panose="02020603050405020304" pitchFamily="18" charset="0"/>
              </a:rPr>
              <a:t>Personil</a:t>
            </a:r>
            <a:endParaRPr lang="en-US" altLang="en-US" sz="1400">
              <a:latin typeface="Times New Roman" panose="02020603050405020304" pitchFamily="18" charset="0"/>
            </a:endParaRPr>
          </a:p>
        </p:txBody>
      </p:sp>
      <p:sp>
        <p:nvSpPr>
          <p:cNvPr id="30725" name="Rectangle 28"/>
          <p:cNvSpPr>
            <a:spLocks noChangeArrowheads="1"/>
          </p:cNvSpPr>
          <p:nvPr/>
        </p:nvSpPr>
        <p:spPr bwMode="auto">
          <a:xfrm>
            <a:off x="5334000" y="1295400"/>
            <a:ext cx="1104900" cy="1066800"/>
          </a:xfrm>
          <a:prstGeom prst="rect">
            <a:avLst/>
          </a:prstGeom>
          <a:solidFill>
            <a:srgbClr val="CCFFFF"/>
          </a:solidFill>
          <a:ln w="9525">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a:latin typeface="Times New Roman" panose="02020603050405020304" pitchFamily="18" charset="0"/>
                <a:cs typeface="Times New Roman" panose="02020603050405020304" pitchFamily="18" charset="0"/>
              </a:rPr>
              <a:t>Total</a:t>
            </a:r>
            <a:endParaRPr lang="en-US" altLang="en-US" sz="1600">
              <a:latin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Customer</a:t>
            </a:r>
            <a:endParaRPr lang="en-US" altLang="en-US" sz="1600">
              <a:latin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Value</a:t>
            </a:r>
            <a:endParaRPr lang="en-US" altLang="en-US" sz="1600">
              <a:latin typeface="Times New Roman" panose="02020603050405020304" pitchFamily="18" charset="0"/>
            </a:endParaRPr>
          </a:p>
        </p:txBody>
      </p:sp>
      <p:sp>
        <p:nvSpPr>
          <p:cNvPr id="30726" name="Rectangle 27"/>
          <p:cNvSpPr>
            <a:spLocks noChangeArrowheads="1"/>
          </p:cNvSpPr>
          <p:nvPr/>
        </p:nvSpPr>
        <p:spPr bwMode="auto">
          <a:xfrm>
            <a:off x="2819400" y="2514600"/>
            <a:ext cx="1219200" cy="609600"/>
          </a:xfrm>
          <a:prstGeom prst="rect">
            <a:avLst/>
          </a:prstGeom>
          <a:solidFill>
            <a:srgbClr val="FFFF99"/>
          </a:solidFill>
          <a:ln w="9525">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latin typeface="Times New Roman" panose="02020603050405020304" pitchFamily="18" charset="0"/>
                <a:cs typeface="Times New Roman" panose="02020603050405020304" pitchFamily="18" charset="0"/>
              </a:rPr>
              <a:t>Nilai </a:t>
            </a:r>
            <a:endParaRPr lang="en-US" altLang="en-US" sz="1400">
              <a:latin typeface="Times New Roman" panose="02020603050405020304" pitchFamily="18" charset="0"/>
            </a:endParaRPr>
          </a:p>
          <a:p>
            <a:pPr algn="ctr"/>
            <a:r>
              <a:rPr lang="en-US" altLang="en-US" sz="1400">
                <a:latin typeface="Times New Roman" panose="02020603050405020304" pitchFamily="18" charset="0"/>
                <a:cs typeface="Times New Roman" panose="02020603050405020304" pitchFamily="18" charset="0"/>
              </a:rPr>
              <a:t>Citra</a:t>
            </a:r>
            <a:endParaRPr lang="en-US" altLang="en-US" sz="1400">
              <a:latin typeface="Times New Roman" panose="02020603050405020304" pitchFamily="18" charset="0"/>
            </a:endParaRPr>
          </a:p>
        </p:txBody>
      </p:sp>
      <p:sp>
        <p:nvSpPr>
          <p:cNvPr id="30727" name="Rectangle 26"/>
          <p:cNvSpPr>
            <a:spLocks noChangeArrowheads="1"/>
          </p:cNvSpPr>
          <p:nvPr/>
        </p:nvSpPr>
        <p:spPr bwMode="auto">
          <a:xfrm>
            <a:off x="5334000" y="4495800"/>
            <a:ext cx="1104900" cy="914400"/>
          </a:xfrm>
          <a:prstGeom prst="rect">
            <a:avLst/>
          </a:prstGeom>
          <a:solidFill>
            <a:srgbClr val="CCFFFF"/>
          </a:solidFill>
          <a:ln w="9525">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a:latin typeface="Times New Roman" panose="02020603050405020304" pitchFamily="18" charset="0"/>
                <a:cs typeface="Times New Roman" panose="02020603050405020304" pitchFamily="18" charset="0"/>
              </a:rPr>
              <a:t>Total</a:t>
            </a:r>
            <a:endParaRPr lang="en-US" altLang="en-US" sz="1600">
              <a:latin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Customer</a:t>
            </a:r>
            <a:endParaRPr lang="en-US" altLang="en-US" sz="1600">
              <a:latin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Cost</a:t>
            </a:r>
            <a:endParaRPr lang="en-US" altLang="en-US" sz="1600">
              <a:latin typeface="Times New Roman" panose="02020603050405020304" pitchFamily="18" charset="0"/>
            </a:endParaRPr>
          </a:p>
        </p:txBody>
      </p:sp>
      <p:sp>
        <p:nvSpPr>
          <p:cNvPr id="30728" name="Rectangle 25"/>
          <p:cNvSpPr>
            <a:spLocks noChangeArrowheads="1"/>
          </p:cNvSpPr>
          <p:nvPr/>
        </p:nvSpPr>
        <p:spPr bwMode="auto">
          <a:xfrm>
            <a:off x="2819400" y="3581400"/>
            <a:ext cx="1219200" cy="609600"/>
          </a:xfrm>
          <a:prstGeom prst="rect">
            <a:avLst/>
          </a:prstGeom>
          <a:solidFill>
            <a:srgbClr val="CCFFCC"/>
          </a:solidFill>
          <a:ln w="9525">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latin typeface="Times New Roman" panose="02020603050405020304" pitchFamily="18" charset="0"/>
                <a:cs typeface="Times New Roman" panose="02020603050405020304" pitchFamily="18" charset="0"/>
              </a:rPr>
              <a:t>Biaya</a:t>
            </a:r>
            <a:endParaRPr lang="en-US" altLang="en-US" sz="1400">
              <a:latin typeface="Times New Roman" panose="02020603050405020304" pitchFamily="18" charset="0"/>
            </a:endParaRPr>
          </a:p>
          <a:p>
            <a:pPr algn="ctr"/>
            <a:r>
              <a:rPr lang="en-US" altLang="en-US" sz="1400">
                <a:latin typeface="Times New Roman" panose="02020603050405020304" pitchFamily="18" charset="0"/>
                <a:cs typeface="Times New Roman" panose="02020603050405020304" pitchFamily="18" charset="0"/>
              </a:rPr>
              <a:t>Moneter</a:t>
            </a:r>
            <a:endParaRPr lang="en-US" altLang="en-US" sz="1400">
              <a:latin typeface="Times New Roman" panose="02020603050405020304" pitchFamily="18" charset="0"/>
            </a:endParaRPr>
          </a:p>
        </p:txBody>
      </p:sp>
      <p:sp>
        <p:nvSpPr>
          <p:cNvPr id="30729" name="Rectangle 24"/>
          <p:cNvSpPr>
            <a:spLocks noChangeArrowheads="1"/>
          </p:cNvSpPr>
          <p:nvPr/>
        </p:nvSpPr>
        <p:spPr bwMode="auto">
          <a:xfrm>
            <a:off x="2819400" y="4343400"/>
            <a:ext cx="1219200" cy="609600"/>
          </a:xfrm>
          <a:prstGeom prst="rect">
            <a:avLst/>
          </a:prstGeom>
          <a:solidFill>
            <a:srgbClr val="CCFFCC"/>
          </a:solidFill>
          <a:ln w="9525">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latin typeface="Times New Roman" panose="02020603050405020304" pitchFamily="18" charset="0"/>
                <a:cs typeface="Times New Roman" panose="02020603050405020304" pitchFamily="18" charset="0"/>
              </a:rPr>
              <a:t>Biaya</a:t>
            </a:r>
            <a:endParaRPr lang="en-US" altLang="en-US" sz="1400">
              <a:latin typeface="Times New Roman" panose="02020603050405020304" pitchFamily="18" charset="0"/>
            </a:endParaRPr>
          </a:p>
          <a:p>
            <a:pPr algn="ctr"/>
            <a:r>
              <a:rPr lang="en-US" altLang="en-US" sz="1400">
                <a:latin typeface="Times New Roman" panose="02020603050405020304" pitchFamily="18" charset="0"/>
                <a:cs typeface="Times New Roman" panose="02020603050405020304" pitchFamily="18" charset="0"/>
              </a:rPr>
              <a:t>Waktu</a:t>
            </a:r>
            <a:endParaRPr lang="en-US" altLang="en-US" sz="1400">
              <a:latin typeface="Times New Roman" panose="02020603050405020304" pitchFamily="18" charset="0"/>
            </a:endParaRPr>
          </a:p>
        </p:txBody>
      </p:sp>
      <p:sp>
        <p:nvSpPr>
          <p:cNvPr id="30730" name="Rectangle 23"/>
          <p:cNvSpPr>
            <a:spLocks noChangeArrowheads="1"/>
          </p:cNvSpPr>
          <p:nvPr/>
        </p:nvSpPr>
        <p:spPr bwMode="auto">
          <a:xfrm>
            <a:off x="2819400" y="5105400"/>
            <a:ext cx="1219200" cy="685800"/>
          </a:xfrm>
          <a:prstGeom prst="rect">
            <a:avLst/>
          </a:prstGeom>
          <a:solidFill>
            <a:srgbClr val="CCFFCC"/>
          </a:solidFill>
          <a:ln w="9525">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latin typeface="Times New Roman" panose="02020603050405020304" pitchFamily="18" charset="0"/>
                <a:cs typeface="Times New Roman" panose="02020603050405020304" pitchFamily="18" charset="0"/>
              </a:rPr>
              <a:t>Biaya</a:t>
            </a:r>
            <a:endParaRPr lang="en-US" altLang="en-US" sz="1400">
              <a:latin typeface="Times New Roman" panose="02020603050405020304" pitchFamily="18" charset="0"/>
            </a:endParaRPr>
          </a:p>
          <a:p>
            <a:pPr algn="ctr"/>
            <a:r>
              <a:rPr lang="en-US" altLang="en-US" sz="1400">
                <a:latin typeface="Times New Roman" panose="02020603050405020304" pitchFamily="18" charset="0"/>
                <a:cs typeface="Times New Roman" panose="02020603050405020304" pitchFamily="18" charset="0"/>
              </a:rPr>
              <a:t>Tenaga</a:t>
            </a:r>
            <a:endParaRPr lang="en-US" altLang="en-US" sz="1400">
              <a:latin typeface="Times New Roman" panose="02020603050405020304" pitchFamily="18" charset="0"/>
            </a:endParaRPr>
          </a:p>
        </p:txBody>
      </p:sp>
      <p:sp>
        <p:nvSpPr>
          <p:cNvPr id="30731" name="Rectangle 22"/>
          <p:cNvSpPr>
            <a:spLocks noChangeArrowheads="1"/>
          </p:cNvSpPr>
          <p:nvPr/>
        </p:nvSpPr>
        <p:spPr bwMode="auto">
          <a:xfrm>
            <a:off x="2819400" y="5943600"/>
            <a:ext cx="1219200" cy="609600"/>
          </a:xfrm>
          <a:prstGeom prst="rect">
            <a:avLst/>
          </a:prstGeom>
          <a:solidFill>
            <a:srgbClr val="CCFFCC"/>
          </a:solidFill>
          <a:ln w="9525">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latin typeface="Times New Roman" panose="02020603050405020304" pitchFamily="18" charset="0"/>
                <a:cs typeface="Times New Roman" panose="02020603050405020304" pitchFamily="18" charset="0"/>
              </a:rPr>
              <a:t>Biaya</a:t>
            </a:r>
            <a:endParaRPr lang="en-US" altLang="en-US" sz="1400">
              <a:latin typeface="Times New Roman" panose="02020603050405020304" pitchFamily="18" charset="0"/>
            </a:endParaRPr>
          </a:p>
          <a:p>
            <a:pPr algn="ctr"/>
            <a:r>
              <a:rPr lang="en-US" altLang="en-US" sz="1400">
                <a:latin typeface="Times New Roman" panose="02020603050405020304" pitchFamily="18" charset="0"/>
                <a:cs typeface="Times New Roman" panose="02020603050405020304" pitchFamily="18" charset="0"/>
              </a:rPr>
              <a:t>Phisik</a:t>
            </a:r>
            <a:endParaRPr lang="en-US" altLang="en-US" sz="1400">
              <a:latin typeface="Times New Roman" panose="02020603050405020304" pitchFamily="18" charset="0"/>
            </a:endParaRPr>
          </a:p>
        </p:txBody>
      </p:sp>
      <p:sp>
        <p:nvSpPr>
          <p:cNvPr id="30732" name="Rectangle 21"/>
          <p:cNvSpPr>
            <a:spLocks noChangeArrowheads="1"/>
          </p:cNvSpPr>
          <p:nvPr/>
        </p:nvSpPr>
        <p:spPr bwMode="auto">
          <a:xfrm>
            <a:off x="7239000" y="2743200"/>
            <a:ext cx="1371600" cy="990600"/>
          </a:xfrm>
          <a:prstGeom prst="rect">
            <a:avLst/>
          </a:prstGeom>
          <a:solidFill>
            <a:srgbClr val="99CCFF"/>
          </a:solidFill>
          <a:ln w="9525">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Times New Roman" panose="02020603050405020304" pitchFamily="18" charset="0"/>
                <a:cs typeface="Times New Roman" panose="02020603050405020304" pitchFamily="18" charset="0"/>
              </a:rPr>
              <a:t>Customer</a:t>
            </a:r>
            <a:endParaRPr lang="en-US" altLang="en-US">
              <a:latin typeface="Times New Roman" panose="02020603050405020304" pitchFamily="18" charset="0"/>
            </a:endParaRPr>
          </a:p>
          <a:p>
            <a:pPr algn="ctr"/>
            <a:r>
              <a:rPr lang="en-US" altLang="en-US">
                <a:latin typeface="Times New Roman" panose="02020603050405020304" pitchFamily="18" charset="0"/>
                <a:cs typeface="Times New Roman" panose="02020603050405020304" pitchFamily="18" charset="0"/>
              </a:rPr>
              <a:t>Delivered</a:t>
            </a:r>
            <a:endParaRPr lang="en-US" altLang="en-US">
              <a:latin typeface="Times New Roman" panose="02020603050405020304" pitchFamily="18" charset="0"/>
            </a:endParaRPr>
          </a:p>
          <a:p>
            <a:pPr algn="ctr"/>
            <a:r>
              <a:rPr lang="en-US" altLang="en-US">
                <a:latin typeface="Times New Roman" panose="02020603050405020304" pitchFamily="18" charset="0"/>
                <a:cs typeface="Times New Roman" panose="02020603050405020304" pitchFamily="18" charset="0"/>
              </a:rPr>
              <a:t>Value</a:t>
            </a:r>
            <a:endParaRPr lang="en-US" altLang="en-US">
              <a:latin typeface="Times New Roman" panose="02020603050405020304" pitchFamily="18" charset="0"/>
            </a:endParaRPr>
          </a:p>
          <a:p>
            <a:pPr algn="ctr"/>
            <a:endParaRPr lang="en-US" altLang="en-US">
              <a:latin typeface="Times New Roman" panose="02020603050405020304" pitchFamily="18" charset="0"/>
            </a:endParaRPr>
          </a:p>
        </p:txBody>
      </p:sp>
      <p:sp>
        <p:nvSpPr>
          <p:cNvPr id="30733" name="Line 20"/>
          <p:cNvSpPr>
            <a:spLocks noChangeShapeType="1"/>
          </p:cNvSpPr>
          <p:nvPr/>
        </p:nvSpPr>
        <p:spPr bwMode="auto">
          <a:xfrm>
            <a:off x="4800600" y="609600"/>
            <a:ext cx="0" cy="22098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4" name="Line 19"/>
          <p:cNvSpPr>
            <a:spLocks noChangeShapeType="1"/>
          </p:cNvSpPr>
          <p:nvPr/>
        </p:nvSpPr>
        <p:spPr bwMode="auto">
          <a:xfrm>
            <a:off x="4038600" y="1981200"/>
            <a:ext cx="76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5" name="Line 18"/>
          <p:cNvSpPr>
            <a:spLocks noChangeShapeType="1"/>
          </p:cNvSpPr>
          <p:nvPr/>
        </p:nvSpPr>
        <p:spPr bwMode="auto">
          <a:xfrm>
            <a:off x="4038600" y="1295400"/>
            <a:ext cx="76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6" name="Line 17"/>
          <p:cNvSpPr>
            <a:spLocks noChangeShapeType="1"/>
          </p:cNvSpPr>
          <p:nvPr/>
        </p:nvSpPr>
        <p:spPr bwMode="auto">
          <a:xfrm flipV="1">
            <a:off x="4038600" y="609600"/>
            <a:ext cx="76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7" name="Line 16"/>
          <p:cNvSpPr>
            <a:spLocks noChangeShapeType="1"/>
          </p:cNvSpPr>
          <p:nvPr/>
        </p:nvSpPr>
        <p:spPr bwMode="auto">
          <a:xfrm>
            <a:off x="4038600" y="2819400"/>
            <a:ext cx="76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8" name="Line 15"/>
          <p:cNvSpPr>
            <a:spLocks noChangeShapeType="1"/>
          </p:cNvSpPr>
          <p:nvPr/>
        </p:nvSpPr>
        <p:spPr bwMode="auto">
          <a:xfrm>
            <a:off x="4038600" y="3810000"/>
            <a:ext cx="8382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9" name="Line 14"/>
          <p:cNvSpPr>
            <a:spLocks noChangeShapeType="1"/>
          </p:cNvSpPr>
          <p:nvPr/>
        </p:nvSpPr>
        <p:spPr bwMode="auto">
          <a:xfrm>
            <a:off x="4038600" y="4648200"/>
            <a:ext cx="8382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0" name="Line 13"/>
          <p:cNvSpPr>
            <a:spLocks noChangeShapeType="1"/>
          </p:cNvSpPr>
          <p:nvPr/>
        </p:nvSpPr>
        <p:spPr bwMode="auto">
          <a:xfrm>
            <a:off x="4038600" y="5486400"/>
            <a:ext cx="8382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1" name="Line 12"/>
          <p:cNvSpPr>
            <a:spLocks noChangeShapeType="1"/>
          </p:cNvSpPr>
          <p:nvPr/>
        </p:nvSpPr>
        <p:spPr bwMode="auto">
          <a:xfrm>
            <a:off x="4038600" y="6324600"/>
            <a:ext cx="8382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2" name="Line 11"/>
          <p:cNvSpPr>
            <a:spLocks noChangeShapeType="1"/>
          </p:cNvSpPr>
          <p:nvPr/>
        </p:nvSpPr>
        <p:spPr bwMode="auto">
          <a:xfrm>
            <a:off x="4876800" y="3810000"/>
            <a:ext cx="0" cy="2514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3" name="Line 10"/>
          <p:cNvSpPr>
            <a:spLocks noChangeShapeType="1"/>
          </p:cNvSpPr>
          <p:nvPr/>
        </p:nvSpPr>
        <p:spPr bwMode="auto">
          <a:xfrm>
            <a:off x="4876800" y="4953000"/>
            <a:ext cx="4572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44" name="Line 9"/>
          <p:cNvSpPr>
            <a:spLocks noChangeShapeType="1"/>
          </p:cNvSpPr>
          <p:nvPr/>
        </p:nvSpPr>
        <p:spPr bwMode="auto">
          <a:xfrm>
            <a:off x="4800600" y="1752600"/>
            <a:ext cx="5334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45" name="Line 8"/>
          <p:cNvSpPr>
            <a:spLocks noChangeShapeType="1"/>
          </p:cNvSpPr>
          <p:nvPr/>
        </p:nvSpPr>
        <p:spPr bwMode="auto">
          <a:xfrm flipV="1">
            <a:off x="6477000" y="4876800"/>
            <a:ext cx="2286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6" name="Line 7"/>
          <p:cNvSpPr>
            <a:spLocks noChangeShapeType="1"/>
          </p:cNvSpPr>
          <p:nvPr/>
        </p:nvSpPr>
        <p:spPr bwMode="auto">
          <a:xfrm>
            <a:off x="6400800" y="1676400"/>
            <a:ext cx="3048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7" name="Line 6"/>
          <p:cNvSpPr>
            <a:spLocks noChangeShapeType="1"/>
          </p:cNvSpPr>
          <p:nvPr/>
        </p:nvSpPr>
        <p:spPr bwMode="auto">
          <a:xfrm>
            <a:off x="6705600" y="1676400"/>
            <a:ext cx="0" cy="3200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8" name="Line 5"/>
          <p:cNvSpPr>
            <a:spLocks noChangeShapeType="1"/>
          </p:cNvSpPr>
          <p:nvPr/>
        </p:nvSpPr>
        <p:spPr bwMode="auto">
          <a:xfrm>
            <a:off x="6705600" y="3276600"/>
            <a:ext cx="5715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49" name="Rectangle 45"/>
          <p:cNvSpPr>
            <a:spLocks noChangeArrowheads="1"/>
          </p:cNvSpPr>
          <p:nvPr/>
        </p:nvSpPr>
        <p:spPr bwMode="auto">
          <a:xfrm>
            <a:off x="457200" y="2209800"/>
            <a:ext cx="2057400" cy="2057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solidFill>
                  <a:schemeClr val="tx2"/>
                </a:solidFill>
              </a:rPr>
              <a:t>Customer </a:t>
            </a:r>
          </a:p>
          <a:p>
            <a:pPr algn="ctr" eaLnBrk="1" hangingPunct="1"/>
            <a:r>
              <a:rPr lang="en-US" altLang="en-US" b="1">
                <a:solidFill>
                  <a:schemeClr val="tx2"/>
                </a:solidFill>
              </a:rPr>
              <a:t>Delivered</a:t>
            </a:r>
          </a:p>
          <a:p>
            <a:pPr algn="ctr" eaLnBrk="1" hangingPunct="1"/>
            <a:r>
              <a:rPr lang="en-US" altLang="en-US" b="1">
                <a:solidFill>
                  <a:schemeClr val="tx2"/>
                </a:solidFill>
              </a:rPr>
              <a:t>Value</a:t>
            </a:r>
          </a:p>
        </p:txBody>
      </p:sp>
    </p:spTree>
    <p:extLst>
      <p:ext uri="{BB962C8B-B14F-4D97-AF65-F5344CB8AC3E}">
        <p14:creationId xmlns:p14="http://schemas.microsoft.com/office/powerpoint/2010/main" val="200482391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en-US" sz="2400" smtClean="0">
                <a:latin typeface="Comic Sans MS" pitchFamily="66" charset="0"/>
              </a:rPr>
              <a:t>Menghitung Biaya kehilangan Pelanggan</a:t>
            </a:r>
          </a:p>
        </p:txBody>
      </p:sp>
      <p:sp>
        <p:nvSpPr>
          <p:cNvPr id="49155" name="Rectangle 3"/>
          <p:cNvSpPr>
            <a:spLocks noGrp="1" noChangeArrowheads="1"/>
          </p:cNvSpPr>
          <p:nvPr>
            <p:ph type="body" idx="1"/>
          </p:nvPr>
        </p:nvSpPr>
        <p:spPr/>
        <p:txBody>
          <a:bodyPr/>
          <a:lstStyle/>
          <a:p>
            <a:pPr eaLnBrk="1" hangingPunct="1">
              <a:lnSpc>
                <a:spcPct val="90000"/>
              </a:lnSpc>
              <a:defRPr/>
            </a:pPr>
            <a:r>
              <a:rPr lang="sv-SE" sz="2000" smtClean="0">
                <a:latin typeface="Comic Sans MS" pitchFamily="66" charset="0"/>
              </a:rPr>
              <a:t>Langkah-langkah untuk mencegah kehilangan pelanggan :</a:t>
            </a:r>
          </a:p>
          <a:p>
            <a:pPr lvl="1" eaLnBrk="1" hangingPunct="1">
              <a:lnSpc>
                <a:spcPct val="90000"/>
              </a:lnSpc>
              <a:defRPr/>
            </a:pPr>
            <a:r>
              <a:rPr lang="sv-SE" sz="2000" smtClean="0">
                <a:latin typeface="Comic Sans MS" pitchFamily="66" charset="0"/>
              </a:rPr>
              <a:t>Definisikan dan ukur tingkat ketahanannya (retention rate)</a:t>
            </a:r>
          </a:p>
          <a:p>
            <a:pPr lvl="1" eaLnBrk="1" hangingPunct="1">
              <a:lnSpc>
                <a:spcPct val="90000"/>
              </a:lnSpc>
              <a:defRPr/>
            </a:pPr>
            <a:r>
              <a:rPr lang="sv-SE" sz="2000" smtClean="0">
                <a:latin typeface="Comic Sans MS" pitchFamily="66" charset="0"/>
              </a:rPr>
              <a:t>Misalnya Penjualan perusahaan “Tahan Jaya” pada tahun 2005 sebesar </a:t>
            </a:r>
          </a:p>
          <a:p>
            <a:pPr lvl="1" eaLnBrk="1" hangingPunct="1">
              <a:lnSpc>
                <a:spcPct val="90000"/>
              </a:lnSpc>
              <a:defRPr/>
            </a:pPr>
            <a:r>
              <a:rPr lang="it-IT" sz="2000" smtClean="0">
                <a:latin typeface="Comic Sans MS" pitchFamily="66" charset="0"/>
              </a:rPr>
              <a:t>Rp  150.000.000, tetapi pada tahun 2006 mengalami penurunan menjadi </a:t>
            </a:r>
          </a:p>
          <a:p>
            <a:pPr lvl="1" eaLnBrk="1" hangingPunct="1">
              <a:lnSpc>
                <a:spcPct val="90000"/>
              </a:lnSpc>
              <a:defRPr/>
            </a:pPr>
            <a:r>
              <a:rPr lang="sv-SE" sz="2000" smtClean="0">
                <a:latin typeface="Comic Sans MS" pitchFamily="66" charset="0"/>
              </a:rPr>
              <a:t>Rp 100.000.000, maka retention ratenya adalah:</a:t>
            </a:r>
          </a:p>
          <a:p>
            <a:pPr lvl="1" eaLnBrk="1" hangingPunct="1">
              <a:lnSpc>
                <a:spcPct val="90000"/>
              </a:lnSpc>
              <a:defRPr/>
            </a:pPr>
            <a:r>
              <a:rPr lang="en-US" sz="2000" smtClean="0">
                <a:latin typeface="Comic Sans MS" pitchFamily="66" charset="0"/>
              </a:rPr>
              <a:t>100.000.000/150.000.000 x 100% = 66,6%</a:t>
            </a:r>
          </a:p>
          <a:p>
            <a:pPr lvl="1" eaLnBrk="1" hangingPunct="1">
              <a:lnSpc>
                <a:spcPct val="90000"/>
              </a:lnSpc>
              <a:buFont typeface="Wingdings" panose="05000000000000000000" pitchFamily="2" charset="2"/>
              <a:buNone/>
              <a:defRPr/>
            </a:pPr>
            <a:endParaRPr lang="en-US" sz="2000" smtClean="0">
              <a:latin typeface="Comic Sans MS" pitchFamily="66" charset="0"/>
            </a:endParaRPr>
          </a:p>
          <a:p>
            <a:pPr eaLnBrk="1" hangingPunct="1">
              <a:lnSpc>
                <a:spcPct val="90000"/>
              </a:lnSpc>
              <a:defRPr/>
            </a:pPr>
            <a:r>
              <a:rPr lang="en-US" sz="2000" smtClean="0">
                <a:latin typeface="Comic Sans MS" pitchFamily="66" charset="0"/>
              </a:rPr>
              <a:t>Mencari sebab-sebab atau identifikasi berkurangnya pelanggan.</a:t>
            </a:r>
          </a:p>
          <a:p>
            <a:pPr lvl="1" eaLnBrk="1" hangingPunct="1">
              <a:lnSpc>
                <a:spcPct val="90000"/>
              </a:lnSpc>
              <a:defRPr/>
            </a:pPr>
            <a:r>
              <a:rPr lang="en-US" sz="2000" smtClean="0">
                <a:latin typeface="Comic Sans MS" pitchFamily="66" charset="0"/>
              </a:rPr>
              <a:t>Mungkin konsumen sudah bosan</a:t>
            </a:r>
            <a:endParaRPr lang="sv-SE" sz="2000" smtClean="0">
              <a:latin typeface="Comic Sans MS" pitchFamily="66" charset="0"/>
            </a:endParaRPr>
          </a:p>
          <a:p>
            <a:pPr lvl="1" eaLnBrk="1" hangingPunct="1">
              <a:lnSpc>
                <a:spcPct val="90000"/>
              </a:lnSpc>
              <a:defRPr/>
            </a:pPr>
            <a:r>
              <a:rPr lang="sv-SE" sz="2000" smtClean="0">
                <a:latin typeface="Comic Sans MS" pitchFamily="66" charset="0"/>
              </a:rPr>
              <a:t>Muncul pesaing dengan produk lebih baik atau harga lebih murah</a:t>
            </a:r>
            <a:endParaRPr lang="en-US" sz="2000" smtClean="0">
              <a:latin typeface="Comic Sans MS" pitchFamily="66" charset="0"/>
            </a:endParaRPr>
          </a:p>
        </p:txBody>
      </p:sp>
    </p:spTree>
    <p:extLst>
      <p:ext uri="{BB962C8B-B14F-4D97-AF65-F5344CB8AC3E}">
        <p14:creationId xmlns:p14="http://schemas.microsoft.com/office/powerpoint/2010/main" val="6251274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en-US" sz="2400" smtClean="0">
                <a:latin typeface="Comic Sans MS" pitchFamily="66" charset="0"/>
              </a:rPr>
              <a:t>Menghitung Biaya kehilangan Pelanggan</a:t>
            </a:r>
          </a:p>
        </p:txBody>
      </p:sp>
      <p:sp>
        <p:nvSpPr>
          <p:cNvPr id="50179" name="Rectangle 3"/>
          <p:cNvSpPr>
            <a:spLocks noGrp="1" noChangeArrowheads="1"/>
          </p:cNvSpPr>
          <p:nvPr>
            <p:ph type="body" idx="1"/>
          </p:nvPr>
        </p:nvSpPr>
        <p:spPr/>
        <p:txBody>
          <a:bodyPr/>
          <a:lstStyle/>
          <a:p>
            <a:pPr eaLnBrk="1" hangingPunct="1">
              <a:lnSpc>
                <a:spcPct val="90000"/>
              </a:lnSpc>
              <a:defRPr/>
            </a:pPr>
            <a:r>
              <a:rPr lang="sv-SE" sz="2000" smtClean="0">
                <a:latin typeface="Comic Sans MS" pitchFamily="66" charset="0"/>
              </a:rPr>
              <a:t>Memperkirakan laba yang hilang saat kehilangan pelanggan</a:t>
            </a:r>
            <a:endParaRPr lang="en-US" sz="2000" smtClean="0">
              <a:latin typeface="Comic Sans MS" pitchFamily="66" charset="0"/>
            </a:endParaRPr>
          </a:p>
          <a:p>
            <a:pPr eaLnBrk="1" hangingPunct="1">
              <a:lnSpc>
                <a:spcPct val="90000"/>
              </a:lnSpc>
              <a:defRPr/>
            </a:pPr>
            <a:r>
              <a:rPr lang="en-US" sz="2000" smtClean="0">
                <a:latin typeface="Comic Sans MS" pitchFamily="66" charset="0"/>
              </a:rPr>
              <a:t>Misalnya Jumlah pelanggan yang dimiliki perusahaan 500 orang. Tiap pelanggan melakukan pembelian sebesar Rp 100.000/tiap tahun, perusahaan dapat memperoleh keuntungan sebesar 20%. </a:t>
            </a:r>
            <a:r>
              <a:rPr lang="sv-SE" sz="2000" smtClean="0">
                <a:latin typeface="Comic Sans MS" pitchFamily="66" charset="0"/>
              </a:rPr>
              <a:t>Tahun ini, karena adanya kenaikan BBM, perusahaan kehilangan 100 orang pelanggan. </a:t>
            </a:r>
          </a:p>
          <a:p>
            <a:pPr eaLnBrk="1" hangingPunct="1">
              <a:lnSpc>
                <a:spcPct val="90000"/>
              </a:lnSpc>
              <a:defRPr/>
            </a:pPr>
            <a:r>
              <a:rPr lang="sv-SE" sz="2000" smtClean="0">
                <a:latin typeface="Comic Sans MS" pitchFamily="66" charset="0"/>
              </a:rPr>
              <a:t>Biaya kehilangan pelanggan adalah :</a:t>
            </a:r>
          </a:p>
          <a:p>
            <a:pPr lvl="1" eaLnBrk="1" hangingPunct="1">
              <a:lnSpc>
                <a:spcPct val="90000"/>
              </a:lnSpc>
              <a:defRPr/>
            </a:pPr>
            <a:r>
              <a:rPr lang="sv-SE" sz="2000" smtClean="0">
                <a:latin typeface="Comic Sans MS" pitchFamily="66" charset="0"/>
              </a:rPr>
              <a:t>  Penjualan 500 orang  = 500 X  100.000       = 50.000.000</a:t>
            </a:r>
          </a:p>
          <a:p>
            <a:pPr lvl="1" eaLnBrk="1" hangingPunct="1">
              <a:lnSpc>
                <a:spcPct val="90000"/>
              </a:lnSpc>
              <a:defRPr/>
            </a:pPr>
            <a:r>
              <a:rPr lang="sv-SE" sz="2000" smtClean="0">
                <a:latin typeface="Comic Sans MS" pitchFamily="66" charset="0"/>
              </a:rPr>
              <a:t>  Keuntungan 20%       = 20% X 50.000.000 = 10.000.000</a:t>
            </a:r>
          </a:p>
          <a:p>
            <a:pPr lvl="1" eaLnBrk="1" hangingPunct="1">
              <a:lnSpc>
                <a:spcPct val="90000"/>
              </a:lnSpc>
              <a:defRPr/>
            </a:pPr>
            <a:r>
              <a:rPr lang="sv-SE" sz="2000" smtClean="0">
                <a:latin typeface="Comic Sans MS" pitchFamily="66" charset="0"/>
              </a:rPr>
              <a:t>  Penjualan yang hilang = 100 x 100.000       = 10.000.000</a:t>
            </a:r>
          </a:p>
          <a:p>
            <a:pPr lvl="1" eaLnBrk="1" hangingPunct="1">
              <a:lnSpc>
                <a:spcPct val="90000"/>
              </a:lnSpc>
              <a:defRPr/>
            </a:pPr>
            <a:r>
              <a:rPr lang="sv-SE" sz="2000" smtClean="0">
                <a:latin typeface="Comic Sans MS" pitchFamily="66" charset="0"/>
              </a:rPr>
              <a:t>  </a:t>
            </a:r>
            <a:r>
              <a:rPr lang="en-US" sz="2000" smtClean="0">
                <a:latin typeface="Comic Sans MS" pitchFamily="66" charset="0"/>
              </a:rPr>
              <a:t>Laba yang hilang (biaya kehilangan pelanggan) =</a:t>
            </a:r>
          </a:p>
          <a:p>
            <a:pPr lvl="1" eaLnBrk="1" hangingPunct="1">
              <a:lnSpc>
                <a:spcPct val="90000"/>
              </a:lnSpc>
              <a:defRPr/>
            </a:pPr>
            <a:r>
              <a:rPr lang="en-US" sz="2000" smtClean="0">
                <a:latin typeface="Comic Sans MS" pitchFamily="66" charset="0"/>
              </a:rPr>
              <a:t>  20% x 10.000.000 = 2.000.000</a:t>
            </a:r>
          </a:p>
        </p:txBody>
      </p:sp>
    </p:spTree>
    <p:extLst>
      <p:ext uri="{BB962C8B-B14F-4D97-AF65-F5344CB8AC3E}">
        <p14:creationId xmlns:p14="http://schemas.microsoft.com/office/powerpoint/2010/main" val="31980410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r>
              <a:rPr lang="en-US" sz="2400" smtClean="0">
                <a:latin typeface="Comic Sans MS" pitchFamily="66" charset="0"/>
              </a:rPr>
              <a:t>Menghitung biaya untuk mengurangi tingkat peralihan pelanggan</a:t>
            </a:r>
          </a:p>
        </p:txBody>
      </p:sp>
      <p:sp>
        <p:nvSpPr>
          <p:cNvPr id="51203" name="Rectangle 3"/>
          <p:cNvSpPr>
            <a:spLocks noGrp="1" noChangeArrowheads="1"/>
          </p:cNvSpPr>
          <p:nvPr>
            <p:ph type="body" idx="1"/>
          </p:nvPr>
        </p:nvSpPr>
        <p:spPr/>
        <p:txBody>
          <a:bodyPr/>
          <a:lstStyle/>
          <a:p>
            <a:pPr eaLnBrk="1" hangingPunct="1">
              <a:lnSpc>
                <a:spcPct val="80000"/>
              </a:lnSpc>
              <a:defRPr/>
            </a:pPr>
            <a:r>
              <a:rPr lang="sv-SE" sz="2000" smtClean="0">
                <a:latin typeface="Comic Sans MS" pitchFamily="66" charset="0"/>
              </a:rPr>
              <a:t>Perusahaan mengeluarkan Rp 5.000.000 untuk mendapatkan 500 pelanggan, maka biaya per pelanggan  adalah = Rp 5.000.000/500 = Rp 10.000</a:t>
            </a:r>
          </a:p>
          <a:p>
            <a:pPr eaLnBrk="1" hangingPunct="1">
              <a:lnSpc>
                <a:spcPct val="80000"/>
              </a:lnSpc>
              <a:defRPr/>
            </a:pPr>
            <a:r>
              <a:rPr lang="sv-SE" sz="2000" smtClean="0">
                <a:latin typeface="Comic Sans MS" pitchFamily="66" charset="0"/>
              </a:rPr>
              <a:t>Jika perusahaan ingin memelihara pelanggannya, dibutuhkan biaya Rp. 2000 per orang</a:t>
            </a:r>
          </a:p>
          <a:p>
            <a:pPr eaLnBrk="1" hangingPunct="1">
              <a:lnSpc>
                <a:spcPct val="80000"/>
              </a:lnSpc>
              <a:defRPr/>
            </a:pPr>
            <a:r>
              <a:rPr lang="sv-SE" sz="2000" smtClean="0">
                <a:latin typeface="Comic Sans MS" pitchFamily="66" charset="0"/>
              </a:rPr>
              <a:t>Jika perusahaan kehilangan 100 orang pelanggan, biaya yang harus dikeluarkan sebesar Rp. 2.000.000 (lihat perhitungan di atas)</a:t>
            </a:r>
          </a:p>
          <a:p>
            <a:pPr eaLnBrk="1" hangingPunct="1">
              <a:lnSpc>
                <a:spcPct val="80000"/>
              </a:lnSpc>
              <a:defRPr/>
            </a:pPr>
            <a:r>
              <a:rPr lang="sv-SE" sz="2000" smtClean="0">
                <a:latin typeface="Comic Sans MS" pitchFamily="66" charset="0"/>
              </a:rPr>
              <a:t>Tetapi jika perusahaan berhasil mempertahankan pelanggan sehingga tidak kehilangan pelanggan, biaya yang harus dikeluarkan </a:t>
            </a:r>
          </a:p>
          <a:p>
            <a:pPr lvl="1" eaLnBrk="1" hangingPunct="1">
              <a:lnSpc>
                <a:spcPct val="80000"/>
              </a:lnSpc>
              <a:defRPr/>
            </a:pPr>
            <a:r>
              <a:rPr lang="sv-SE" sz="2000" smtClean="0">
                <a:latin typeface="Comic Sans MS" pitchFamily="66" charset="0"/>
              </a:rPr>
              <a:t> 100 X Rp. 2000 =  Rp. </a:t>
            </a:r>
            <a:r>
              <a:rPr lang="sv-SE" sz="2000" b="1" smtClean="0">
                <a:latin typeface="Comic Sans MS" pitchFamily="66" charset="0"/>
              </a:rPr>
              <a:t>200.000</a:t>
            </a:r>
          </a:p>
          <a:p>
            <a:pPr lvl="1" eaLnBrk="1" hangingPunct="1">
              <a:lnSpc>
                <a:spcPct val="80000"/>
              </a:lnSpc>
              <a:defRPr/>
            </a:pPr>
            <a:r>
              <a:rPr lang="sv-SE" sz="2000" smtClean="0">
                <a:latin typeface="Comic Sans MS" pitchFamily="66" charset="0"/>
              </a:rPr>
              <a:t>Jadi dengan mempertahankan pelanggan, perusahaan dapat menghemat sebesar : Rp. 2.000.000 – Rp.200.000 = Rp. </a:t>
            </a:r>
            <a:r>
              <a:rPr lang="sv-SE" sz="2000" b="1" smtClean="0">
                <a:latin typeface="Comic Sans MS" pitchFamily="66" charset="0"/>
              </a:rPr>
              <a:t>1.800.000</a:t>
            </a:r>
            <a:endParaRPr lang="en-US" sz="2000" b="1" smtClean="0">
              <a:latin typeface="Comic Sans MS" pitchFamily="66" charset="0"/>
            </a:endParaRPr>
          </a:p>
        </p:txBody>
      </p:sp>
    </p:spTree>
    <p:extLst>
      <p:ext uri="{BB962C8B-B14F-4D97-AF65-F5344CB8AC3E}">
        <p14:creationId xmlns:p14="http://schemas.microsoft.com/office/powerpoint/2010/main" val="16063226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Terima</a:t>
            </a:r>
            <a:r>
              <a:rPr lang="en-US" dirty="0" smtClean="0"/>
              <a:t> </a:t>
            </a:r>
            <a:r>
              <a:rPr lang="en-US" dirty="0" err="1" smtClean="0"/>
              <a:t>Kasih</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10028196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pPr eaLnBrk="1" hangingPunct="1">
              <a:defRPr/>
            </a:pPr>
            <a:r>
              <a:rPr lang="en-US" sz="2400" dirty="0" smtClean="0"/>
              <a:t>Marketing</a:t>
            </a:r>
            <a:endParaRPr lang="en-US" sz="2400" dirty="0" smtClean="0"/>
          </a:p>
        </p:txBody>
      </p:sp>
      <p:sp>
        <p:nvSpPr>
          <p:cNvPr id="6147" name="Rectangle 1027"/>
          <p:cNvSpPr>
            <a:spLocks noGrp="1" noChangeArrowheads="1"/>
          </p:cNvSpPr>
          <p:nvPr>
            <p:ph type="body" sz="half" idx="1"/>
          </p:nvPr>
        </p:nvSpPr>
        <p:spPr>
          <a:xfrm>
            <a:off x="304800" y="1924087"/>
            <a:ext cx="4038600" cy="4525963"/>
          </a:xfrm>
        </p:spPr>
        <p:txBody>
          <a:bodyPr/>
          <a:lstStyle/>
          <a:p>
            <a:pPr>
              <a:defRPr/>
            </a:pPr>
            <a:r>
              <a:rPr lang="sv-SE" sz="2400" dirty="0"/>
              <a:t>adalah aktivitas, serangkaian institusi, dan proses menciptakan, mengomunikasikan, menyampaikan, dan mempertukarkan tawaran yang bernilai bagi pelanggan, klien, mitra, dan masyarakat umum</a:t>
            </a:r>
            <a:endParaRPr lang="en-US" sz="2400" dirty="0" smtClean="0">
              <a:latin typeface="Comic Sans MS" pitchFamily="66" charset="0"/>
            </a:endParaRPr>
          </a:p>
        </p:txBody>
      </p:sp>
      <p:sp>
        <p:nvSpPr>
          <p:cNvPr id="5149" name="Rectangle 29"/>
          <p:cNvSpPr>
            <a:spLocks noGrp="1" noChangeArrowheads="1"/>
          </p:cNvSpPr>
          <p:nvPr>
            <p:ph type="body" sz="half" idx="2"/>
          </p:nvPr>
        </p:nvSpPr>
        <p:spPr/>
        <p:txBody>
          <a:bodyPr/>
          <a:lstStyle/>
          <a:p>
            <a:pPr eaLnBrk="1" hangingPunct="1">
              <a:defRPr/>
            </a:pPr>
            <a:r>
              <a:rPr lang="en-US" sz="2400" dirty="0" err="1" smtClean="0">
                <a:latin typeface="Comic Sans MS" pitchFamily="66" charset="0"/>
              </a:rPr>
              <a:t>Jadi</a:t>
            </a:r>
            <a:r>
              <a:rPr lang="en-US" sz="2400" dirty="0" smtClean="0">
                <a:latin typeface="Comic Sans MS" pitchFamily="66" charset="0"/>
              </a:rPr>
              <a:t> </a:t>
            </a:r>
            <a:r>
              <a:rPr lang="en-US" sz="2400" dirty="0" err="1" smtClean="0">
                <a:latin typeface="Comic Sans MS" pitchFamily="66" charset="0"/>
              </a:rPr>
              <a:t>pemasaran</a:t>
            </a:r>
            <a:r>
              <a:rPr lang="en-US" sz="2400" dirty="0" smtClean="0">
                <a:latin typeface="Comic Sans MS" pitchFamily="66" charset="0"/>
              </a:rPr>
              <a:t> </a:t>
            </a:r>
            <a:r>
              <a:rPr lang="en-US" sz="2400" dirty="0" err="1" smtClean="0">
                <a:latin typeface="Comic Sans MS" pitchFamily="66" charset="0"/>
              </a:rPr>
              <a:t>adalah</a:t>
            </a:r>
            <a:r>
              <a:rPr lang="en-US" sz="2400" dirty="0" smtClean="0">
                <a:latin typeface="Comic Sans MS" pitchFamily="66" charset="0"/>
              </a:rPr>
              <a:t> </a:t>
            </a:r>
            <a:r>
              <a:rPr lang="en-US" sz="2400" dirty="0" err="1" smtClean="0">
                <a:latin typeface="Comic Sans MS" pitchFamily="66" charset="0"/>
              </a:rPr>
              <a:t>bagaimana</a:t>
            </a:r>
            <a:r>
              <a:rPr lang="en-US" sz="2400" dirty="0" smtClean="0">
                <a:latin typeface="Comic Sans MS" pitchFamily="66" charset="0"/>
              </a:rPr>
              <a:t> </a:t>
            </a:r>
            <a:r>
              <a:rPr lang="en-US" sz="2400" dirty="0" err="1" smtClean="0">
                <a:latin typeface="Comic Sans MS" pitchFamily="66" charset="0"/>
              </a:rPr>
              <a:t>menyampaikan</a:t>
            </a:r>
            <a:r>
              <a:rPr lang="en-US" sz="2400" dirty="0" smtClean="0">
                <a:latin typeface="Comic Sans MS" pitchFamily="66" charset="0"/>
              </a:rPr>
              <a:t> </a:t>
            </a:r>
            <a:r>
              <a:rPr lang="en-US" sz="2400" dirty="0" err="1" smtClean="0">
                <a:latin typeface="Comic Sans MS" pitchFamily="66" charset="0"/>
              </a:rPr>
              <a:t>tawaran</a:t>
            </a:r>
            <a:r>
              <a:rPr lang="en-US" sz="2400" dirty="0" smtClean="0">
                <a:latin typeface="Comic Sans MS" pitchFamily="66" charset="0"/>
              </a:rPr>
              <a:t>  </a:t>
            </a:r>
            <a:r>
              <a:rPr lang="en-US" sz="2400" dirty="0" err="1" smtClean="0">
                <a:latin typeface="Comic Sans MS" pitchFamily="66" charset="0"/>
              </a:rPr>
              <a:t>utk</a:t>
            </a:r>
            <a:r>
              <a:rPr lang="en-US" sz="2400" dirty="0" smtClean="0">
                <a:latin typeface="Comic Sans MS" pitchFamily="66" charset="0"/>
              </a:rPr>
              <a:t> </a:t>
            </a:r>
            <a:r>
              <a:rPr lang="en-US" sz="2400" dirty="0" err="1" smtClean="0">
                <a:latin typeface="Comic Sans MS" pitchFamily="66" charset="0"/>
              </a:rPr>
              <a:t>memenuhi</a:t>
            </a:r>
            <a:r>
              <a:rPr lang="en-US" sz="2400" dirty="0" smtClean="0">
                <a:latin typeface="Comic Sans MS" pitchFamily="66" charset="0"/>
              </a:rPr>
              <a:t> </a:t>
            </a:r>
            <a:r>
              <a:rPr lang="en-US" sz="2400" dirty="0" err="1" smtClean="0">
                <a:latin typeface="Comic Sans MS" pitchFamily="66" charset="0"/>
              </a:rPr>
              <a:t>kebutuhan</a:t>
            </a:r>
            <a:r>
              <a:rPr lang="en-US" sz="2400" dirty="0" smtClean="0">
                <a:latin typeface="Comic Sans MS" pitchFamily="66" charset="0"/>
              </a:rPr>
              <a:t> </a:t>
            </a:r>
            <a:r>
              <a:rPr lang="en-US" sz="2400" dirty="0" err="1" smtClean="0">
                <a:latin typeface="Comic Sans MS" pitchFamily="66" charset="0"/>
              </a:rPr>
              <a:t>pelanggan</a:t>
            </a:r>
            <a:r>
              <a:rPr lang="en-US" dirty="0" smtClean="0"/>
              <a:t>.</a:t>
            </a:r>
          </a:p>
        </p:txBody>
      </p:sp>
      <p:sp>
        <p:nvSpPr>
          <p:cNvPr id="2" name="TextBox 1"/>
          <p:cNvSpPr txBox="1"/>
          <p:nvPr/>
        </p:nvSpPr>
        <p:spPr>
          <a:xfrm>
            <a:off x="435521" y="6165304"/>
            <a:ext cx="8634095" cy="369332"/>
          </a:xfrm>
          <a:prstGeom prst="rect">
            <a:avLst/>
          </a:prstGeom>
          <a:noFill/>
        </p:spPr>
        <p:txBody>
          <a:bodyPr wrap="none" rtlCol="0">
            <a:spAutoFit/>
          </a:bodyPr>
          <a:lstStyle/>
          <a:p>
            <a:r>
              <a:rPr lang="en-US" dirty="0" err="1" smtClean="0"/>
              <a:t>Sumber</a:t>
            </a:r>
            <a:r>
              <a:rPr lang="en-US" dirty="0" smtClean="0"/>
              <a:t> : American </a:t>
            </a:r>
            <a:r>
              <a:rPr lang="en-US" dirty="0"/>
              <a:t>Marketing Association, "About AMA: Definition of Marketing</a:t>
            </a:r>
            <a:r>
              <a:rPr lang="en-US" dirty="0" smtClean="0"/>
              <a:t>,"</a:t>
            </a:r>
            <a:endParaRPr lang="en-US" dirty="0"/>
          </a:p>
        </p:txBody>
      </p:sp>
    </p:spTree>
    <p:extLst>
      <p:ext uri="{BB962C8B-B14F-4D97-AF65-F5344CB8AC3E}">
        <p14:creationId xmlns:p14="http://schemas.microsoft.com/office/powerpoint/2010/main" val="42561563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71500" y="632079"/>
            <a:ext cx="8229600" cy="1069848"/>
          </a:xfrm>
        </p:spPr>
        <p:txBody>
          <a:bodyPr/>
          <a:lstStyle/>
          <a:p>
            <a:pPr eaLnBrk="1" hangingPunct="1">
              <a:defRPr/>
            </a:pPr>
            <a:r>
              <a:rPr lang="en-US" sz="2400" dirty="0" smtClean="0">
                <a:latin typeface="Comic Sans MS" pitchFamily="66" charset="0"/>
              </a:rPr>
              <a:t>KONSEP INTI PEMASARAN</a:t>
            </a:r>
          </a:p>
        </p:txBody>
      </p:sp>
      <p:sp>
        <p:nvSpPr>
          <p:cNvPr id="6147" name="Rectangle 4"/>
          <p:cNvSpPr>
            <a:spLocks noChangeArrowheads="1"/>
          </p:cNvSpPr>
          <p:nvPr/>
        </p:nvSpPr>
        <p:spPr bwMode="auto">
          <a:xfrm>
            <a:off x="2895600" y="2514600"/>
            <a:ext cx="3980656" cy="4572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solidFill>
                  <a:schemeClr val="bg1"/>
                </a:solidFill>
                <a:latin typeface="Times New Roman" panose="02020603050405020304" pitchFamily="18" charset="0"/>
              </a:rPr>
              <a:t>Produk</a:t>
            </a:r>
          </a:p>
        </p:txBody>
      </p:sp>
      <p:sp>
        <p:nvSpPr>
          <p:cNvPr id="6148" name="Rectangle 5"/>
          <p:cNvSpPr>
            <a:spLocks noChangeArrowheads="1"/>
          </p:cNvSpPr>
          <p:nvPr/>
        </p:nvSpPr>
        <p:spPr bwMode="auto">
          <a:xfrm>
            <a:off x="2895600" y="1905000"/>
            <a:ext cx="3980656" cy="4572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solidFill>
                  <a:schemeClr val="bg1"/>
                </a:solidFill>
                <a:latin typeface="Times New Roman" panose="02020603050405020304" pitchFamily="18" charset="0"/>
              </a:rPr>
              <a:t>Kebutuhan, Keinginan &amp; Permintaan</a:t>
            </a:r>
          </a:p>
        </p:txBody>
      </p:sp>
      <p:sp>
        <p:nvSpPr>
          <p:cNvPr id="6149" name="Rectangle 6"/>
          <p:cNvSpPr>
            <a:spLocks noChangeArrowheads="1"/>
          </p:cNvSpPr>
          <p:nvPr/>
        </p:nvSpPr>
        <p:spPr bwMode="auto">
          <a:xfrm>
            <a:off x="2895600" y="3124200"/>
            <a:ext cx="3980656" cy="4572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solidFill>
                  <a:schemeClr val="bg1"/>
                </a:solidFill>
                <a:latin typeface="Times New Roman" panose="02020603050405020304" pitchFamily="18" charset="0"/>
              </a:rPr>
              <a:t>Nilai, Biaya &amp; Kepuasan</a:t>
            </a:r>
          </a:p>
        </p:txBody>
      </p:sp>
      <p:sp>
        <p:nvSpPr>
          <p:cNvPr id="6150" name="Rectangle 7"/>
          <p:cNvSpPr>
            <a:spLocks noChangeArrowheads="1"/>
          </p:cNvSpPr>
          <p:nvPr/>
        </p:nvSpPr>
        <p:spPr bwMode="auto">
          <a:xfrm>
            <a:off x="2895600" y="3810000"/>
            <a:ext cx="3980656" cy="4572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solidFill>
                  <a:schemeClr val="bg1"/>
                </a:solidFill>
                <a:latin typeface="Times New Roman" panose="02020603050405020304" pitchFamily="18" charset="0"/>
              </a:rPr>
              <a:t>Pertukaran &amp; Transaksi</a:t>
            </a:r>
          </a:p>
        </p:txBody>
      </p:sp>
      <p:sp>
        <p:nvSpPr>
          <p:cNvPr id="6151" name="Rectangle 8"/>
          <p:cNvSpPr>
            <a:spLocks noChangeArrowheads="1"/>
          </p:cNvSpPr>
          <p:nvPr/>
        </p:nvSpPr>
        <p:spPr bwMode="auto">
          <a:xfrm>
            <a:off x="2895600" y="4495800"/>
            <a:ext cx="3980656" cy="4572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solidFill>
                  <a:schemeClr val="bg1"/>
                </a:solidFill>
                <a:latin typeface="Times New Roman" panose="02020603050405020304" pitchFamily="18" charset="0"/>
              </a:rPr>
              <a:t>Hubungan dan Jaringan</a:t>
            </a:r>
          </a:p>
        </p:txBody>
      </p:sp>
      <p:sp>
        <p:nvSpPr>
          <p:cNvPr id="6152" name="Rectangle 9"/>
          <p:cNvSpPr>
            <a:spLocks noChangeArrowheads="1"/>
          </p:cNvSpPr>
          <p:nvPr/>
        </p:nvSpPr>
        <p:spPr bwMode="auto">
          <a:xfrm>
            <a:off x="2895600" y="5105400"/>
            <a:ext cx="3980656" cy="4572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dirty="0" err="1" smtClean="0">
                <a:solidFill>
                  <a:schemeClr val="bg1"/>
                </a:solidFill>
                <a:latin typeface="Times New Roman" panose="02020603050405020304" pitchFamily="18" charset="0"/>
              </a:rPr>
              <a:t>Pasar</a:t>
            </a:r>
            <a:endParaRPr lang="en-US" altLang="en-US" b="1" dirty="0">
              <a:solidFill>
                <a:schemeClr val="bg1"/>
              </a:solidFill>
              <a:latin typeface="Times New Roman" panose="02020603050405020304" pitchFamily="18" charset="0"/>
            </a:endParaRPr>
          </a:p>
        </p:txBody>
      </p:sp>
      <p:sp>
        <p:nvSpPr>
          <p:cNvPr id="6153" name="Line 23"/>
          <p:cNvSpPr>
            <a:spLocks noChangeShapeType="1"/>
          </p:cNvSpPr>
          <p:nvPr/>
        </p:nvSpPr>
        <p:spPr bwMode="auto">
          <a:xfrm>
            <a:off x="4724400" y="23622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b="1">
              <a:solidFill>
                <a:schemeClr val="bg1"/>
              </a:solidFill>
            </a:endParaRPr>
          </a:p>
        </p:txBody>
      </p:sp>
      <p:sp>
        <p:nvSpPr>
          <p:cNvPr id="6154" name="Line 24"/>
          <p:cNvSpPr>
            <a:spLocks noChangeShapeType="1"/>
          </p:cNvSpPr>
          <p:nvPr/>
        </p:nvSpPr>
        <p:spPr bwMode="auto">
          <a:xfrm>
            <a:off x="4724400" y="35814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b="1">
              <a:solidFill>
                <a:schemeClr val="bg1"/>
              </a:solidFill>
            </a:endParaRPr>
          </a:p>
        </p:txBody>
      </p:sp>
      <p:sp>
        <p:nvSpPr>
          <p:cNvPr id="6155" name="Line 26"/>
          <p:cNvSpPr>
            <a:spLocks noChangeShapeType="1"/>
          </p:cNvSpPr>
          <p:nvPr/>
        </p:nvSpPr>
        <p:spPr bwMode="auto">
          <a:xfrm>
            <a:off x="4724400" y="4267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b="1">
              <a:solidFill>
                <a:schemeClr val="bg1"/>
              </a:solidFill>
            </a:endParaRPr>
          </a:p>
        </p:txBody>
      </p:sp>
      <p:sp>
        <p:nvSpPr>
          <p:cNvPr id="6156" name="Line 27"/>
          <p:cNvSpPr>
            <a:spLocks noChangeShapeType="1"/>
          </p:cNvSpPr>
          <p:nvPr/>
        </p:nvSpPr>
        <p:spPr bwMode="auto">
          <a:xfrm>
            <a:off x="4724400" y="4953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b="1">
              <a:solidFill>
                <a:schemeClr val="bg1"/>
              </a:solidFill>
            </a:endParaRPr>
          </a:p>
        </p:txBody>
      </p:sp>
      <p:sp>
        <p:nvSpPr>
          <p:cNvPr id="6157" name="Line 28"/>
          <p:cNvSpPr>
            <a:spLocks noChangeShapeType="1"/>
          </p:cNvSpPr>
          <p:nvPr/>
        </p:nvSpPr>
        <p:spPr bwMode="auto">
          <a:xfrm>
            <a:off x="4724400" y="2971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b="1">
              <a:solidFill>
                <a:schemeClr val="bg1"/>
              </a:solidFill>
            </a:endParaRPr>
          </a:p>
        </p:txBody>
      </p:sp>
      <p:sp>
        <p:nvSpPr>
          <p:cNvPr id="14" name="Rectangle 9"/>
          <p:cNvSpPr>
            <a:spLocks noChangeArrowheads="1"/>
          </p:cNvSpPr>
          <p:nvPr/>
        </p:nvSpPr>
        <p:spPr bwMode="auto">
          <a:xfrm>
            <a:off x="2933700" y="5762400"/>
            <a:ext cx="3980656" cy="4572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solidFill>
                  <a:schemeClr val="bg1"/>
                </a:solidFill>
                <a:latin typeface="Times New Roman" panose="02020603050405020304" pitchFamily="18" charset="0"/>
              </a:rPr>
              <a:t>Pasar dan Pemasar</a:t>
            </a:r>
          </a:p>
        </p:txBody>
      </p:sp>
      <p:sp>
        <p:nvSpPr>
          <p:cNvPr id="15" name="Line 27"/>
          <p:cNvSpPr>
            <a:spLocks noChangeShapeType="1"/>
          </p:cNvSpPr>
          <p:nvPr/>
        </p:nvSpPr>
        <p:spPr bwMode="auto">
          <a:xfrm>
            <a:off x="4724400" y="5562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b="1">
              <a:solidFill>
                <a:schemeClr val="bg1"/>
              </a:solidFill>
            </a:endParaRPr>
          </a:p>
        </p:txBody>
      </p:sp>
    </p:spTree>
    <p:extLst>
      <p:ext uri="{BB962C8B-B14F-4D97-AF65-F5344CB8AC3E}">
        <p14:creationId xmlns:p14="http://schemas.microsoft.com/office/powerpoint/2010/main" val="10471502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z="2800" smtClean="0"/>
              <a:t>Kebutuhan, Keinginan dan Permintaan</a:t>
            </a:r>
          </a:p>
        </p:txBody>
      </p:sp>
      <p:sp>
        <p:nvSpPr>
          <p:cNvPr id="7171" name="Rectangle 3"/>
          <p:cNvSpPr>
            <a:spLocks noGrp="1" noChangeArrowheads="1"/>
          </p:cNvSpPr>
          <p:nvPr>
            <p:ph type="body" sz="half" idx="1"/>
          </p:nvPr>
        </p:nvSpPr>
        <p:spPr/>
        <p:txBody>
          <a:bodyPr>
            <a:normAutofit lnSpcReduction="10000"/>
          </a:bodyPr>
          <a:lstStyle/>
          <a:p>
            <a:pPr eaLnBrk="1" hangingPunct="1">
              <a:buClr>
                <a:schemeClr val="tx1"/>
              </a:buClr>
              <a:buFont typeface="Wingdings" panose="05000000000000000000" pitchFamily="2" charset="2"/>
              <a:buNone/>
              <a:defRPr/>
            </a:pPr>
            <a:r>
              <a:rPr lang="en-US" sz="1600" dirty="0" smtClean="0"/>
              <a:t>  </a:t>
            </a:r>
            <a:r>
              <a:rPr lang="en-US" sz="2400" b="1" dirty="0" err="1" smtClean="0"/>
              <a:t>Kebutuhan</a:t>
            </a:r>
            <a:r>
              <a:rPr lang="en-US" sz="2400" b="1" dirty="0" smtClean="0"/>
              <a:t> (needs) :</a:t>
            </a:r>
          </a:p>
          <a:p>
            <a:pPr>
              <a:buClr>
                <a:schemeClr val="tx1"/>
              </a:buClr>
              <a:defRPr/>
            </a:pPr>
            <a:r>
              <a:rPr lang="en-US" sz="2400" dirty="0" smtClean="0"/>
              <a:t>   </a:t>
            </a:r>
            <a:r>
              <a:rPr lang="en-US" sz="2400" dirty="0" smtClean="0">
                <a:latin typeface="Calibri" panose="020F0502020204030204" pitchFamily="34" charset="0"/>
              </a:rPr>
              <a:t>  </a:t>
            </a:r>
            <a:r>
              <a:rPr lang="en-US" sz="2400" dirty="0" err="1" smtClean="0">
                <a:latin typeface="Calibri" panose="020F0502020204030204" pitchFamily="34" charset="0"/>
              </a:rPr>
              <a:t>kebutuhan</a:t>
            </a:r>
            <a:r>
              <a:rPr lang="en-US" sz="2400" dirty="0" smtClean="0">
                <a:latin typeface="Calibri" panose="020F0502020204030204" pitchFamily="34" charset="0"/>
              </a:rPr>
              <a:t> </a:t>
            </a:r>
            <a:r>
              <a:rPr lang="en-US" sz="2400" dirty="0" err="1" smtClean="0">
                <a:latin typeface="Calibri" panose="020F0502020204030204" pitchFamily="34" charset="0"/>
              </a:rPr>
              <a:t>adalah</a:t>
            </a:r>
            <a:r>
              <a:rPr lang="en-US" sz="2400" dirty="0" smtClean="0">
                <a:latin typeface="Calibri" panose="020F0502020204030204" pitchFamily="34" charset="0"/>
              </a:rPr>
              <a:t> </a:t>
            </a:r>
            <a:r>
              <a:rPr lang="en-US" sz="2400" dirty="0" err="1" smtClean="0">
                <a:latin typeface="Calibri" panose="020F0502020204030204" pitchFamily="34" charset="0"/>
              </a:rPr>
              <a:t>segala</a:t>
            </a:r>
            <a:r>
              <a:rPr lang="en-US" sz="2400" dirty="0" smtClean="0">
                <a:latin typeface="Calibri" panose="020F0502020204030204" pitchFamily="34" charset="0"/>
              </a:rPr>
              <a:t> </a:t>
            </a:r>
            <a:r>
              <a:rPr lang="en-US" sz="2400" dirty="0" err="1" smtClean="0">
                <a:latin typeface="Calibri" panose="020F0502020204030204" pitchFamily="34" charset="0"/>
              </a:rPr>
              <a:t>sesuatu</a:t>
            </a:r>
            <a:r>
              <a:rPr lang="en-US" sz="2400" dirty="0" smtClean="0">
                <a:latin typeface="Calibri" panose="020F0502020204030204" pitchFamily="34" charset="0"/>
              </a:rPr>
              <a:t> yang </a:t>
            </a:r>
            <a:r>
              <a:rPr lang="en-US" sz="2400" dirty="0" err="1" smtClean="0">
                <a:latin typeface="Calibri" panose="020F0502020204030204" pitchFamily="34" charset="0"/>
              </a:rPr>
              <a:t>dibutuhkan</a:t>
            </a:r>
            <a:r>
              <a:rPr lang="en-US" sz="2400" dirty="0" smtClean="0">
                <a:latin typeface="Calibri" panose="020F0502020204030204" pitchFamily="34" charset="0"/>
              </a:rPr>
              <a:t> </a:t>
            </a:r>
            <a:r>
              <a:rPr lang="en-US" sz="2400" dirty="0" err="1" smtClean="0">
                <a:latin typeface="Calibri" panose="020F0502020204030204" pitchFamily="34" charset="0"/>
              </a:rPr>
              <a:t>manusia</a:t>
            </a:r>
            <a:r>
              <a:rPr lang="en-US" sz="2400" dirty="0" smtClean="0">
                <a:latin typeface="Calibri" panose="020F0502020204030204" pitchFamily="34" charset="0"/>
              </a:rPr>
              <a:t> </a:t>
            </a:r>
            <a:r>
              <a:rPr lang="en-US" sz="2400" dirty="0" err="1" smtClean="0">
                <a:latin typeface="Calibri" panose="020F0502020204030204" pitchFamily="34" charset="0"/>
              </a:rPr>
              <a:t>untuk</a:t>
            </a:r>
            <a:r>
              <a:rPr lang="en-US" sz="2400" dirty="0" smtClean="0">
                <a:latin typeface="Calibri" panose="020F0502020204030204" pitchFamily="34" charset="0"/>
              </a:rPr>
              <a:t> </a:t>
            </a:r>
            <a:r>
              <a:rPr lang="en-US" sz="2400" dirty="0" err="1" smtClean="0">
                <a:latin typeface="Calibri" panose="020F0502020204030204" pitchFamily="34" charset="0"/>
              </a:rPr>
              <a:t>mempertahankan</a:t>
            </a:r>
            <a:r>
              <a:rPr lang="en-US" sz="2400" dirty="0" smtClean="0">
                <a:latin typeface="Calibri" panose="020F0502020204030204" pitchFamily="34" charset="0"/>
              </a:rPr>
              <a:t> </a:t>
            </a:r>
            <a:r>
              <a:rPr lang="en-US" sz="2400" dirty="0" err="1" smtClean="0">
                <a:latin typeface="Calibri" panose="020F0502020204030204" pitchFamily="34" charset="0"/>
              </a:rPr>
              <a:t>hidup</a:t>
            </a:r>
            <a:r>
              <a:rPr lang="en-US" sz="2400" dirty="0" smtClean="0">
                <a:latin typeface="Calibri" panose="020F0502020204030204" pitchFamily="34" charset="0"/>
              </a:rPr>
              <a:t> </a:t>
            </a:r>
            <a:r>
              <a:rPr lang="en-US" sz="2400" dirty="0" err="1" smtClean="0">
                <a:latin typeface="Calibri" panose="020F0502020204030204" pitchFamily="34" charset="0"/>
              </a:rPr>
              <a:t>serta</a:t>
            </a:r>
            <a:r>
              <a:rPr lang="en-US" sz="2400" dirty="0" smtClean="0">
                <a:latin typeface="Calibri" panose="020F0502020204030204" pitchFamily="34" charset="0"/>
              </a:rPr>
              <a:t> </a:t>
            </a:r>
            <a:r>
              <a:rPr lang="en-US" sz="2400" dirty="0" err="1" smtClean="0">
                <a:latin typeface="Calibri" panose="020F0502020204030204" pitchFamily="34" charset="0"/>
              </a:rPr>
              <a:t>untuk</a:t>
            </a:r>
            <a:r>
              <a:rPr lang="en-US" sz="2400" dirty="0" smtClean="0">
                <a:latin typeface="Calibri" panose="020F0502020204030204" pitchFamily="34" charset="0"/>
              </a:rPr>
              <a:t> </a:t>
            </a:r>
            <a:r>
              <a:rPr lang="en-US" sz="2400" dirty="0" err="1" smtClean="0">
                <a:latin typeface="Calibri" panose="020F0502020204030204" pitchFamily="34" charset="0"/>
              </a:rPr>
              <a:t>memperoleh</a:t>
            </a:r>
            <a:r>
              <a:rPr lang="en-US" sz="2400" dirty="0" smtClean="0">
                <a:latin typeface="Calibri" panose="020F0502020204030204" pitchFamily="34" charset="0"/>
              </a:rPr>
              <a:t> </a:t>
            </a:r>
            <a:r>
              <a:rPr lang="en-US" sz="2400" dirty="0" err="1" smtClean="0">
                <a:latin typeface="Calibri" panose="020F0502020204030204" pitchFamily="34" charset="0"/>
              </a:rPr>
              <a:t>kesejahteraan</a:t>
            </a:r>
            <a:r>
              <a:rPr lang="en-US" sz="2400" dirty="0" smtClean="0">
                <a:latin typeface="Calibri" panose="020F0502020204030204" pitchFamily="34" charset="0"/>
              </a:rPr>
              <a:t> </a:t>
            </a:r>
            <a:r>
              <a:rPr lang="en-US" sz="2400" dirty="0" err="1" smtClean="0">
                <a:latin typeface="Calibri" panose="020F0502020204030204" pitchFamily="34" charset="0"/>
              </a:rPr>
              <a:t>dan</a:t>
            </a:r>
            <a:r>
              <a:rPr lang="en-US" sz="2400" dirty="0" smtClean="0">
                <a:latin typeface="Calibri" panose="020F0502020204030204" pitchFamily="34" charset="0"/>
              </a:rPr>
              <a:t> </a:t>
            </a:r>
            <a:r>
              <a:rPr lang="en-US" sz="2400" dirty="0" err="1" smtClean="0">
                <a:latin typeface="Calibri" panose="020F0502020204030204" pitchFamily="34" charset="0"/>
              </a:rPr>
              <a:t>kenyamanan</a:t>
            </a:r>
            <a:r>
              <a:rPr lang="en-US" sz="2400" dirty="0" smtClean="0">
                <a:latin typeface="Calibri" panose="020F0502020204030204" pitchFamily="34" charset="0"/>
              </a:rPr>
              <a:t>. </a:t>
            </a:r>
          </a:p>
          <a:p>
            <a:pPr>
              <a:buClr>
                <a:schemeClr val="tx1"/>
              </a:buClr>
              <a:defRPr/>
            </a:pPr>
            <a:r>
              <a:rPr lang="sv-SE" sz="2400" dirty="0" smtClean="0">
                <a:latin typeface="Calibri" panose="020F0502020204030204" pitchFamily="34" charset="0"/>
              </a:rPr>
              <a:t>Kebutuhan merupakan salah satu aspek psikologi manuasia yg menggerakan dalam melakukan berbagai aktivitas</a:t>
            </a:r>
            <a:endParaRPr lang="en-US" sz="2400" dirty="0" smtClean="0">
              <a:latin typeface="Calibri" panose="020F0502020204030204" pitchFamily="34" charset="0"/>
            </a:endParaRPr>
          </a:p>
        </p:txBody>
      </p:sp>
      <p:sp>
        <p:nvSpPr>
          <p:cNvPr id="7172" name="Rectangle 4"/>
          <p:cNvSpPr>
            <a:spLocks noGrp="1" noChangeArrowheads="1"/>
          </p:cNvSpPr>
          <p:nvPr>
            <p:ph type="body" sz="half" idx="2"/>
          </p:nvPr>
        </p:nvSpPr>
        <p:spPr/>
        <p:txBody>
          <a:bodyPr/>
          <a:lstStyle/>
          <a:p>
            <a:pPr marL="228600" indent="-228600" eaLnBrk="1" hangingPunct="1">
              <a:lnSpc>
                <a:spcPct val="90000"/>
              </a:lnSpc>
              <a:buClr>
                <a:schemeClr val="tx1"/>
              </a:buClr>
              <a:buFont typeface="Wingdings" panose="05000000000000000000" pitchFamily="2" charset="2"/>
              <a:buNone/>
              <a:defRPr/>
            </a:pPr>
            <a:r>
              <a:rPr lang="en-US" sz="2400" b="1" dirty="0" err="1" smtClean="0"/>
              <a:t>Keinginan</a:t>
            </a:r>
            <a:r>
              <a:rPr lang="en-US" sz="2400" b="1" dirty="0" smtClean="0"/>
              <a:t> (wants) :</a:t>
            </a:r>
          </a:p>
          <a:p>
            <a:pPr marL="228600" indent="-228600" eaLnBrk="1" hangingPunct="1">
              <a:lnSpc>
                <a:spcPct val="90000"/>
              </a:lnSpc>
              <a:buClr>
                <a:schemeClr val="tx1"/>
              </a:buClr>
              <a:buFont typeface="Wingdings" panose="05000000000000000000" pitchFamily="2" charset="2"/>
              <a:buNone/>
              <a:defRPr/>
            </a:pPr>
            <a:r>
              <a:rPr lang="en-US" sz="2400" dirty="0" smtClean="0"/>
              <a:t>    </a:t>
            </a:r>
            <a:r>
              <a:rPr lang="en-US" sz="2400" dirty="0" err="1" smtClean="0">
                <a:latin typeface="Comic Sans MS" pitchFamily="66" charset="0"/>
              </a:rPr>
              <a:t>Kebutuhan</a:t>
            </a:r>
            <a:r>
              <a:rPr lang="en-US" sz="2400" dirty="0" smtClean="0">
                <a:latin typeface="Comic Sans MS" pitchFamily="66" charset="0"/>
              </a:rPr>
              <a:t> </a:t>
            </a:r>
            <a:r>
              <a:rPr lang="en-US" sz="2400" dirty="0" err="1" smtClean="0">
                <a:latin typeface="Comic Sans MS" pitchFamily="66" charset="0"/>
              </a:rPr>
              <a:t>manusia</a:t>
            </a:r>
            <a:r>
              <a:rPr lang="en-US" sz="2400" dirty="0" smtClean="0">
                <a:latin typeface="Comic Sans MS" pitchFamily="66" charset="0"/>
              </a:rPr>
              <a:t> yang </a:t>
            </a:r>
            <a:r>
              <a:rPr lang="en-US" sz="2400" dirty="0" err="1" smtClean="0">
                <a:latin typeface="Comic Sans MS" pitchFamily="66" charset="0"/>
              </a:rPr>
              <a:t>dibentuk</a:t>
            </a:r>
            <a:r>
              <a:rPr lang="en-US" sz="2400" dirty="0" smtClean="0">
                <a:latin typeface="Comic Sans MS" pitchFamily="66" charset="0"/>
              </a:rPr>
              <a:t> </a:t>
            </a:r>
            <a:r>
              <a:rPr lang="en-US" sz="2400" dirty="0" err="1" smtClean="0">
                <a:latin typeface="Comic Sans MS" pitchFamily="66" charset="0"/>
              </a:rPr>
              <a:t>oleh</a:t>
            </a:r>
            <a:r>
              <a:rPr lang="en-US" sz="2400" dirty="0" smtClean="0">
                <a:latin typeface="Comic Sans MS" pitchFamily="66" charset="0"/>
              </a:rPr>
              <a:t> </a:t>
            </a:r>
            <a:r>
              <a:rPr lang="en-US" sz="2400" dirty="0" err="1" smtClean="0">
                <a:latin typeface="Comic Sans MS" pitchFamily="66" charset="0"/>
              </a:rPr>
              <a:t>budaya</a:t>
            </a:r>
            <a:r>
              <a:rPr lang="en-US" sz="2400" dirty="0" smtClean="0">
                <a:latin typeface="Comic Sans MS" pitchFamily="66" charset="0"/>
              </a:rPr>
              <a:t> </a:t>
            </a:r>
            <a:r>
              <a:rPr lang="en-US" sz="2400" dirty="0" err="1" smtClean="0">
                <a:latin typeface="Comic Sans MS" pitchFamily="66" charset="0"/>
              </a:rPr>
              <a:t>dan</a:t>
            </a:r>
            <a:r>
              <a:rPr lang="en-US" sz="2400" dirty="0" smtClean="0">
                <a:latin typeface="Comic Sans MS" pitchFamily="66" charset="0"/>
              </a:rPr>
              <a:t> </a:t>
            </a:r>
            <a:r>
              <a:rPr lang="en-US" sz="2400" dirty="0" err="1" smtClean="0">
                <a:latin typeface="Comic Sans MS" pitchFamily="66" charset="0"/>
              </a:rPr>
              <a:t>kepribadian</a:t>
            </a:r>
            <a:r>
              <a:rPr lang="en-US" sz="2400" dirty="0" smtClean="0">
                <a:latin typeface="Comic Sans MS" pitchFamily="66" charset="0"/>
              </a:rPr>
              <a:t>  </a:t>
            </a:r>
            <a:r>
              <a:rPr lang="en-US" sz="2400" dirty="0" err="1" smtClean="0">
                <a:latin typeface="Comic Sans MS" pitchFamily="66" charset="0"/>
              </a:rPr>
              <a:t>seseorang</a:t>
            </a:r>
            <a:r>
              <a:rPr lang="en-US" sz="2400" dirty="0" smtClean="0">
                <a:latin typeface="Comic Sans MS" pitchFamily="66" charset="0"/>
              </a:rPr>
              <a:t>. </a:t>
            </a:r>
            <a:r>
              <a:rPr lang="en-US" sz="2400" dirty="0" err="1" smtClean="0">
                <a:latin typeface="Comic Sans MS" pitchFamily="66" charset="0"/>
              </a:rPr>
              <a:t>Keinginan</a:t>
            </a:r>
            <a:r>
              <a:rPr lang="en-US" sz="2400" dirty="0" smtClean="0">
                <a:latin typeface="Comic Sans MS" pitchFamily="66" charset="0"/>
              </a:rPr>
              <a:t> </a:t>
            </a:r>
            <a:r>
              <a:rPr lang="en-US" sz="2400" dirty="0" err="1" smtClean="0">
                <a:latin typeface="Comic Sans MS" pitchFamily="66" charset="0"/>
              </a:rPr>
              <a:t>digambarkan</a:t>
            </a:r>
            <a:r>
              <a:rPr lang="en-US" sz="2400" dirty="0" smtClean="0">
                <a:latin typeface="Comic Sans MS" pitchFamily="66" charset="0"/>
              </a:rPr>
              <a:t> </a:t>
            </a:r>
            <a:r>
              <a:rPr lang="en-US" sz="2400" dirty="0" err="1" smtClean="0">
                <a:latin typeface="Comic Sans MS" pitchFamily="66" charset="0"/>
              </a:rPr>
              <a:t>dalam</a:t>
            </a:r>
            <a:r>
              <a:rPr lang="en-US" sz="2400" dirty="0" smtClean="0">
                <a:latin typeface="Comic Sans MS" pitchFamily="66" charset="0"/>
              </a:rPr>
              <a:t> </a:t>
            </a:r>
            <a:r>
              <a:rPr lang="en-US" sz="2400" dirty="0" err="1" smtClean="0">
                <a:latin typeface="Comic Sans MS" pitchFamily="66" charset="0"/>
              </a:rPr>
              <a:t>bentuk</a:t>
            </a:r>
            <a:r>
              <a:rPr lang="en-US" sz="2400" dirty="0" smtClean="0">
                <a:latin typeface="Comic Sans MS" pitchFamily="66" charset="0"/>
              </a:rPr>
              <a:t> </a:t>
            </a:r>
            <a:r>
              <a:rPr lang="en-US" sz="2400" dirty="0" err="1" smtClean="0">
                <a:latin typeface="Comic Sans MS" pitchFamily="66" charset="0"/>
              </a:rPr>
              <a:t>obyek</a:t>
            </a:r>
            <a:r>
              <a:rPr lang="en-US" sz="2400" dirty="0" smtClean="0">
                <a:latin typeface="Comic Sans MS" pitchFamily="66" charset="0"/>
              </a:rPr>
              <a:t> yang </a:t>
            </a:r>
            <a:r>
              <a:rPr lang="en-US" sz="2400" dirty="0" err="1" smtClean="0">
                <a:latin typeface="Comic Sans MS" pitchFamily="66" charset="0"/>
              </a:rPr>
              <a:t>akan</a:t>
            </a:r>
            <a:r>
              <a:rPr lang="en-US" sz="2400" dirty="0" smtClean="0">
                <a:latin typeface="Comic Sans MS" pitchFamily="66" charset="0"/>
              </a:rPr>
              <a:t> </a:t>
            </a:r>
            <a:r>
              <a:rPr lang="en-US" sz="2400" dirty="0" err="1" smtClean="0">
                <a:latin typeface="Comic Sans MS" pitchFamily="66" charset="0"/>
              </a:rPr>
              <a:t>memuaskan</a:t>
            </a:r>
            <a:r>
              <a:rPr lang="en-US" sz="2400" dirty="0" smtClean="0">
                <a:latin typeface="Comic Sans MS" pitchFamily="66" charset="0"/>
              </a:rPr>
              <a:t> </a:t>
            </a:r>
            <a:r>
              <a:rPr lang="en-US" sz="2400" dirty="0" err="1" smtClean="0">
                <a:latin typeface="Comic Sans MS" pitchFamily="66" charset="0"/>
              </a:rPr>
              <a:t>kebutuhan</a:t>
            </a:r>
            <a:r>
              <a:rPr lang="en-US" sz="2400" dirty="0" smtClean="0">
                <a:latin typeface="Comic Sans MS" pitchFamily="66" charset="0"/>
              </a:rPr>
              <a:t>.</a:t>
            </a:r>
          </a:p>
          <a:p>
            <a:pPr marL="228600" indent="-228600" eaLnBrk="1" hangingPunct="1">
              <a:lnSpc>
                <a:spcPct val="90000"/>
              </a:lnSpc>
              <a:buFont typeface="Wingdings" panose="05000000000000000000" pitchFamily="2" charset="2"/>
              <a:buNone/>
              <a:defRPr/>
            </a:pPr>
            <a:endParaRPr lang="en-US" sz="2400" dirty="0" smtClean="0">
              <a:latin typeface="Comic Sans MS" pitchFamily="66" charset="0"/>
            </a:endParaRPr>
          </a:p>
        </p:txBody>
      </p:sp>
    </p:spTree>
    <p:extLst>
      <p:ext uri="{BB962C8B-B14F-4D97-AF65-F5344CB8AC3E}">
        <p14:creationId xmlns:p14="http://schemas.microsoft.com/office/powerpoint/2010/main" val="82834030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ppt_x</p:attrName>
                                        </p:attrNameLst>
                                      </p:cBhvr>
                                      <p:tavLst>
                                        <p:tav tm="0">
                                          <p:val>
                                            <p:strVal val="#ppt_x-.2"/>
                                          </p:val>
                                        </p:tav>
                                        <p:tav tm="100000">
                                          <p:val>
                                            <p:strVal val="#ppt_x"/>
                                          </p:val>
                                        </p:tav>
                                      </p:tavLst>
                                    </p:anim>
                                    <p:anim calcmode="lin" valueType="num">
                                      <p:cBhvr>
                                        <p:cTn id="8" dur="1000" fill="hold"/>
                                        <p:tgtEl>
                                          <p:spTgt spid="7170"/>
                                        </p:tgtEl>
                                        <p:attrNameLst>
                                          <p:attrName>ppt_y</p:attrName>
                                        </p:attrNameLst>
                                      </p:cBhvr>
                                      <p:tavLst>
                                        <p:tav tm="0">
                                          <p:val>
                                            <p:strVal val="#ppt_y"/>
                                          </p:val>
                                        </p:tav>
                                        <p:tav tm="100000">
                                          <p:val>
                                            <p:strVal val="#ppt_y"/>
                                          </p:val>
                                        </p:tav>
                                      </p:tavLst>
                                    </p:anim>
                                    <p:animEffect transition="in" filter="wipe(right)" prLst="gradientSize: 0.1">
                                      <p:cBhvr>
                                        <p:cTn id="9" dur="1000"/>
                                        <p:tgtEl>
                                          <p:spTgt spid="717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171">
                                            <p:txEl>
                                              <p:pRg st="0" end="0"/>
                                            </p:txEl>
                                          </p:spTgt>
                                        </p:tgtEl>
                                        <p:attrNameLst>
                                          <p:attrName>style.visibility</p:attrName>
                                        </p:attrNameLst>
                                      </p:cBhvr>
                                      <p:to>
                                        <p:strVal val="visible"/>
                                      </p:to>
                                    </p:set>
                                    <p:animEffect transition="in" filter="fade">
                                      <p:cBhvr>
                                        <p:cTn id="14" dur="500"/>
                                        <p:tgtEl>
                                          <p:spTgt spid="7171">
                                            <p:txEl>
                                              <p:pRg st="0" end="0"/>
                                            </p:txEl>
                                          </p:spTgt>
                                        </p:tgtEl>
                                      </p:cBhvr>
                                    </p:animEffect>
                                    <p:anim calcmode="lin" valueType="num">
                                      <p:cBhvr>
                                        <p:cTn id="15"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17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7171">
                                            <p:txEl>
                                              <p:pRg st="1" end="1"/>
                                            </p:txEl>
                                          </p:spTgt>
                                        </p:tgtEl>
                                        <p:attrNameLst>
                                          <p:attrName>style.visibility</p:attrName>
                                        </p:attrNameLst>
                                      </p:cBhvr>
                                      <p:to>
                                        <p:strVal val="visible"/>
                                      </p:to>
                                    </p:set>
                                    <p:animEffect transition="in" filter="fade">
                                      <p:cBhvr>
                                        <p:cTn id="21" dur="500"/>
                                        <p:tgtEl>
                                          <p:spTgt spid="7171">
                                            <p:txEl>
                                              <p:pRg st="1" end="1"/>
                                            </p:txEl>
                                          </p:spTgt>
                                        </p:tgtEl>
                                      </p:cBhvr>
                                    </p:animEffect>
                                    <p:anim calcmode="lin" valueType="num">
                                      <p:cBhvr>
                                        <p:cTn id="22"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717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7171">
                                            <p:txEl>
                                              <p:pRg st="2" end="2"/>
                                            </p:txEl>
                                          </p:spTgt>
                                        </p:tgtEl>
                                        <p:attrNameLst>
                                          <p:attrName>style.visibility</p:attrName>
                                        </p:attrNameLst>
                                      </p:cBhvr>
                                      <p:to>
                                        <p:strVal val="visible"/>
                                      </p:to>
                                    </p:set>
                                    <p:animEffect transition="in" filter="fade">
                                      <p:cBhvr>
                                        <p:cTn id="28" dur="500"/>
                                        <p:tgtEl>
                                          <p:spTgt spid="7171">
                                            <p:txEl>
                                              <p:pRg st="2" end="2"/>
                                            </p:txEl>
                                          </p:spTgt>
                                        </p:tgtEl>
                                      </p:cBhvr>
                                    </p:animEffect>
                                    <p:anim calcmode="lin" valueType="num">
                                      <p:cBhvr>
                                        <p:cTn id="29"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7171">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9512" y="454152"/>
            <a:ext cx="8229600" cy="1069848"/>
          </a:xfrm>
        </p:spPr>
        <p:txBody>
          <a:bodyPr>
            <a:normAutofit/>
          </a:bodyPr>
          <a:lstStyle/>
          <a:p>
            <a:pPr eaLnBrk="1" hangingPunct="1">
              <a:defRPr/>
            </a:pPr>
            <a:r>
              <a:rPr lang="en-US" sz="3200" dirty="0" err="1" smtClean="0"/>
              <a:t>Kebutuhan</a:t>
            </a:r>
            <a:r>
              <a:rPr lang="en-US" sz="3200" dirty="0" smtClean="0"/>
              <a:t>, </a:t>
            </a:r>
            <a:r>
              <a:rPr lang="en-US" sz="3200" dirty="0" err="1" smtClean="0"/>
              <a:t>Keinginan</a:t>
            </a:r>
            <a:r>
              <a:rPr lang="en-US" sz="3200" dirty="0" smtClean="0"/>
              <a:t> </a:t>
            </a:r>
            <a:r>
              <a:rPr lang="en-US" sz="3200" dirty="0" err="1" smtClean="0"/>
              <a:t>dan</a:t>
            </a:r>
            <a:r>
              <a:rPr lang="en-US" sz="3200" dirty="0" smtClean="0"/>
              <a:t> </a:t>
            </a:r>
            <a:r>
              <a:rPr lang="en-US" sz="3200" dirty="0" err="1" smtClean="0"/>
              <a:t>Permintaan</a:t>
            </a:r>
            <a:endParaRPr lang="en-US" sz="3200" dirty="0" smtClean="0"/>
          </a:p>
        </p:txBody>
      </p:sp>
      <p:sp>
        <p:nvSpPr>
          <p:cNvPr id="8195" name="Rectangle 3"/>
          <p:cNvSpPr>
            <a:spLocks noGrp="1" noChangeArrowheads="1"/>
          </p:cNvSpPr>
          <p:nvPr>
            <p:ph type="subTitle" idx="4294967295"/>
          </p:nvPr>
        </p:nvSpPr>
        <p:spPr>
          <a:xfrm>
            <a:off x="0" y="1524000"/>
            <a:ext cx="7620000" cy="4191000"/>
          </a:xfrm>
        </p:spPr>
        <p:txBody>
          <a:bodyPr/>
          <a:lstStyle/>
          <a:p>
            <a:pPr marL="400050" indent="-400050" algn="l" eaLnBrk="1" hangingPunct="1">
              <a:buClr>
                <a:schemeClr val="tx1"/>
              </a:buClr>
              <a:buFont typeface="Wingdings" panose="05000000000000000000" pitchFamily="2" charset="2"/>
              <a:buChar char="Ø"/>
              <a:defRPr/>
            </a:pPr>
            <a:r>
              <a:rPr lang="en-US" sz="2800" dirty="0" smtClean="0"/>
              <a:t>  </a:t>
            </a:r>
            <a:r>
              <a:rPr lang="en-US" sz="2800" b="1" dirty="0" err="1" smtClean="0"/>
              <a:t>Permintaan</a:t>
            </a:r>
            <a:r>
              <a:rPr lang="en-US" sz="2800" b="1" dirty="0" smtClean="0"/>
              <a:t> (</a:t>
            </a:r>
            <a:r>
              <a:rPr lang="en-US" sz="2800" b="1" dirty="0" err="1" smtClean="0"/>
              <a:t>demads</a:t>
            </a:r>
            <a:r>
              <a:rPr lang="en-US" sz="2800" b="1" dirty="0" smtClean="0"/>
              <a:t>) :</a:t>
            </a:r>
          </a:p>
          <a:p>
            <a:pPr marL="692564" lvl="1" indent="-400050">
              <a:buClr>
                <a:schemeClr val="tx1"/>
              </a:buClr>
              <a:defRPr/>
            </a:pPr>
            <a:r>
              <a:rPr lang="en-US" sz="2200" dirty="0" err="1" smtClean="0">
                <a:latin typeface="Comic Sans MS" pitchFamily="66" charset="0"/>
              </a:rPr>
              <a:t>Keinginan</a:t>
            </a:r>
            <a:r>
              <a:rPr lang="en-US" sz="2200" dirty="0" smtClean="0">
                <a:latin typeface="Comic Sans MS" pitchFamily="66" charset="0"/>
              </a:rPr>
              <a:t> </a:t>
            </a:r>
            <a:r>
              <a:rPr lang="en-US" sz="2200" dirty="0" err="1" smtClean="0">
                <a:latin typeface="Comic Sans MS" pitchFamily="66" charset="0"/>
              </a:rPr>
              <a:t>manusia</a:t>
            </a:r>
            <a:r>
              <a:rPr lang="en-US" sz="2200" dirty="0" smtClean="0">
                <a:latin typeface="Comic Sans MS" pitchFamily="66" charset="0"/>
              </a:rPr>
              <a:t> yang </a:t>
            </a:r>
            <a:r>
              <a:rPr lang="en-US" sz="2200" dirty="0" err="1" smtClean="0">
                <a:latin typeface="Comic Sans MS" pitchFamily="66" charset="0"/>
              </a:rPr>
              <a:t>didukung</a:t>
            </a:r>
            <a:r>
              <a:rPr lang="en-US" sz="2200" dirty="0" smtClean="0">
                <a:latin typeface="Comic Sans MS" pitchFamily="66" charset="0"/>
              </a:rPr>
              <a:t> </a:t>
            </a:r>
            <a:r>
              <a:rPr lang="en-US" sz="2200" dirty="0" err="1" smtClean="0">
                <a:latin typeface="Comic Sans MS" pitchFamily="66" charset="0"/>
              </a:rPr>
              <a:t>oleh</a:t>
            </a:r>
            <a:r>
              <a:rPr lang="en-US" sz="2200" dirty="0" smtClean="0">
                <a:latin typeface="Comic Sans MS" pitchFamily="66" charset="0"/>
              </a:rPr>
              <a:t> </a:t>
            </a:r>
            <a:r>
              <a:rPr lang="en-US" sz="2200" dirty="0" err="1" smtClean="0">
                <a:latin typeface="Comic Sans MS" pitchFamily="66" charset="0"/>
              </a:rPr>
              <a:t>daya</a:t>
            </a:r>
            <a:r>
              <a:rPr lang="en-US" sz="2200" dirty="0" smtClean="0">
                <a:latin typeface="Comic Sans MS" pitchFamily="66" charset="0"/>
              </a:rPr>
              <a:t> </a:t>
            </a:r>
            <a:r>
              <a:rPr lang="en-US" sz="2200" dirty="0" err="1" smtClean="0">
                <a:latin typeface="Comic Sans MS" pitchFamily="66" charset="0"/>
              </a:rPr>
              <a:t>beli</a:t>
            </a:r>
            <a:endParaRPr lang="en-US" sz="2200" dirty="0" smtClean="0">
              <a:latin typeface="Comic Sans MS" pitchFamily="66" charset="0"/>
            </a:endParaRPr>
          </a:p>
          <a:p>
            <a:pPr marL="692564" lvl="1" indent="-400050">
              <a:buClr>
                <a:schemeClr val="tx1"/>
              </a:buClr>
              <a:defRPr/>
            </a:pPr>
            <a:r>
              <a:rPr lang="en-US" sz="2200" dirty="0" err="1" smtClean="0">
                <a:latin typeface="Comic Sans MS" pitchFamily="66" charset="0"/>
              </a:rPr>
              <a:t>Manusia</a:t>
            </a:r>
            <a:r>
              <a:rPr lang="en-US" sz="2200" dirty="0" smtClean="0">
                <a:latin typeface="Comic Sans MS" pitchFamily="66" charset="0"/>
              </a:rPr>
              <a:t> </a:t>
            </a:r>
            <a:r>
              <a:rPr lang="en-US" sz="2200" dirty="0" err="1" smtClean="0">
                <a:latin typeface="Comic Sans MS" pitchFamily="66" charset="0"/>
              </a:rPr>
              <a:t>memiliki</a:t>
            </a:r>
            <a:r>
              <a:rPr lang="en-US" sz="2200" dirty="0" smtClean="0">
                <a:latin typeface="Comic Sans MS" pitchFamily="66" charset="0"/>
              </a:rPr>
              <a:t> </a:t>
            </a:r>
            <a:r>
              <a:rPr lang="en-US" sz="2200" dirty="0" err="1" smtClean="0">
                <a:latin typeface="Comic Sans MS" pitchFamily="66" charset="0"/>
              </a:rPr>
              <a:t>keinginan</a:t>
            </a:r>
            <a:r>
              <a:rPr lang="en-US" sz="2200" dirty="0" smtClean="0">
                <a:latin typeface="Comic Sans MS" pitchFamily="66" charset="0"/>
              </a:rPr>
              <a:t> yang </a:t>
            </a:r>
            <a:r>
              <a:rPr lang="en-US" sz="2200" dirty="0" err="1" smtClean="0">
                <a:latin typeface="Comic Sans MS" pitchFamily="66" charset="0"/>
              </a:rPr>
              <a:t>tak</a:t>
            </a:r>
            <a:r>
              <a:rPr lang="en-US" sz="2200" dirty="0" smtClean="0">
                <a:latin typeface="Comic Sans MS" pitchFamily="66" charset="0"/>
              </a:rPr>
              <a:t> </a:t>
            </a:r>
            <a:r>
              <a:rPr lang="en-US" sz="2200" dirty="0" err="1" smtClean="0">
                <a:latin typeface="Comic Sans MS" pitchFamily="66" charset="0"/>
              </a:rPr>
              <a:t>terbatas</a:t>
            </a:r>
            <a:r>
              <a:rPr lang="en-US" sz="2200" dirty="0" smtClean="0">
                <a:latin typeface="Comic Sans MS" pitchFamily="66" charset="0"/>
              </a:rPr>
              <a:t>, </a:t>
            </a:r>
            <a:r>
              <a:rPr lang="en-US" sz="2200" dirty="0" err="1" smtClean="0">
                <a:latin typeface="Comic Sans MS" pitchFamily="66" charset="0"/>
              </a:rPr>
              <a:t>tetapi</a:t>
            </a:r>
            <a:r>
              <a:rPr lang="en-US" sz="2200" dirty="0" smtClean="0">
                <a:latin typeface="Comic Sans MS" pitchFamily="66" charset="0"/>
              </a:rPr>
              <a:t> </a:t>
            </a:r>
            <a:r>
              <a:rPr lang="en-US" sz="2200" dirty="0" err="1" smtClean="0">
                <a:latin typeface="Comic Sans MS" pitchFamily="66" charset="0"/>
              </a:rPr>
              <a:t>memiliki</a:t>
            </a:r>
            <a:r>
              <a:rPr lang="en-US" sz="2200" dirty="0" smtClean="0">
                <a:latin typeface="Comic Sans MS" pitchFamily="66" charset="0"/>
              </a:rPr>
              <a:t> </a:t>
            </a:r>
            <a:r>
              <a:rPr lang="en-US" sz="2200" dirty="0" err="1" smtClean="0">
                <a:latin typeface="Comic Sans MS" pitchFamily="66" charset="0"/>
              </a:rPr>
              <a:t>sumber</a:t>
            </a:r>
            <a:r>
              <a:rPr lang="en-US" sz="2200" dirty="0" smtClean="0">
                <a:latin typeface="Comic Sans MS" pitchFamily="66" charset="0"/>
              </a:rPr>
              <a:t> </a:t>
            </a:r>
            <a:r>
              <a:rPr lang="en-US" sz="2200" dirty="0" err="1" smtClean="0">
                <a:latin typeface="Comic Sans MS" pitchFamily="66" charset="0"/>
              </a:rPr>
              <a:t>daya</a:t>
            </a:r>
            <a:r>
              <a:rPr lang="en-US" sz="2200" dirty="0" smtClean="0">
                <a:latin typeface="Comic Sans MS" pitchFamily="66" charset="0"/>
              </a:rPr>
              <a:t> yang </a:t>
            </a:r>
            <a:r>
              <a:rPr lang="en-US" sz="2200" dirty="0" err="1" smtClean="0">
                <a:latin typeface="Comic Sans MS" pitchFamily="66" charset="0"/>
              </a:rPr>
              <a:t>terbatas</a:t>
            </a:r>
            <a:r>
              <a:rPr lang="en-US" sz="2200" dirty="0" smtClean="0">
                <a:latin typeface="Comic Sans MS" pitchFamily="66" charset="0"/>
              </a:rPr>
              <a:t>          </a:t>
            </a:r>
            <a:r>
              <a:rPr lang="en-US" sz="2200" dirty="0" err="1" smtClean="0">
                <a:latin typeface="Comic Sans MS" pitchFamily="66" charset="0"/>
              </a:rPr>
              <a:t>manusia</a:t>
            </a:r>
            <a:r>
              <a:rPr lang="en-US" sz="2200" dirty="0" smtClean="0">
                <a:latin typeface="Comic Sans MS" pitchFamily="66" charset="0"/>
              </a:rPr>
              <a:t> </a:t>
            </a:r>
            <a:r>
              <a:rPr lang="en-US" sz="2200" dirty="0" err="1" smtClean="0">
                <a:latin typeface="Comic Sans MS" pitchFamily="66" charset="0"/>
              </a:rPr>
              <a:t>akan</a:t>
            </a:r>
            <a:r>
              <a:rPr lang="en-US" sz="2200" dirty="0" smtClean="0">
                <a:latin typeface="Comic Sans MS" pitchFamily="66" charset="0"/>
              </a:rPr>
              <a:t> </a:t>
            </a:r>
            <a:r>
              <a:rPr lang="en-US" sz="2200" dirty="0" err="1" smtClean="0">
                <a:latin typeface="Comic Sans MS" pitchFamily="66" charset="0"/>
              </a:rPr>
              <a:t>memilih</a:t>
            </a:r>
            <a:r>
              <a:rPr lang="en-US" sz="2200" dirty="0" smtClean="0">
                <a:latin typeface="Comic Sans MS" pitchFamily="66" charset="0"/>
              </a:rPr>
              <a:t> </a:t>
            </a:r>
            <a:r>
              <a:rPr lang="en-US" sz="2200" dirty="0" err="1" smtClean="0">
                <a:latin typeface="Comic Sans MS" pitchFamily="66" charset="0"/>
              </a:rPr>
              <a:t>produk</a:t>
            </a:r>
            <a:r>
              <a:rPr lang="en-US" sz="2200" dirty="0" smtClean="0">
                <a:latin typeface="Comic Sans MS" pitchFamily="66" charset="0"/>
              </a:rPr>
              <a:t> yang </a:t>
            </a:r>
            <a:r>
              <a:rPr lang="en-US" sz="2200" dirty="0" err="1" smtClean="0">
                <a:latin typeface="Comic Sans MS" pitchFamily="66" charset="0"/>
              </a:rPr>
              <a:t>memberi</a:t>
            </a:r>
            <a:r>
              <a:rPr lang="en-US" sz="2200" dirty="0" smtClean="0">
                <a:latin typeface="Comic Sans MS" pitchFamily="66" charset="0"/>
              </a:rPr>
              <a:t> </a:t>
            </a:r>
            <a:r>
              <a:rPr lang="en-US" sz="2200" dirty="0" err="1" smtClean="0">
                <a:latin typeface="Comic Sans MS" pitchFamily="66" charset="0"/>
              </a:rPr>
              <a:t>nilai</a:t>
            </a:r>
            <a:r>
              <a:rPr lang="en-US" sz="2200" dirty="0" smtClean="0">
                <a:latin typeface="Comic Sans MS" pitchFamily="66" charset="0"/>
              </a:rPr>
              <a:t> </a:t>
            </a:r>
            <a:r>
              <a:rPr lang="en-US" sz="2200" dirty="0" err="1" smtClean="0">
                <a:latin typeface="Comic Sans MS" pitchFamily="66" charset="0"/>
              </a:rPr>
              <a:t>dan</a:t>
            </a:r>
            <a:r>
              <a:rPr lang="en-US" sz="2200" dirty="0" smtClean="0">
                <a:latin typeface="Comic Sans MS" pitchFamily="66" charset="0"/>
              </a:rPr>
              <a:t> </a:t>
            </a:r>
            <a:r>
              <a:rPr lang="en-US" sz="2200" dirty="0" err="1" smtClean="0">
                <a:latin typeface="Comic Sans MS" pitchFamily="66" charset="0"/>
              </a:rPr>
              <a:t>kepuasan</a:t>
            </a:r>
            <a:r>
              <a:rPr lang="en-US" sz="2200" dirty="0" smtClean="0">
                <a:latin typeface="Comic Sans MS" pitchFamily="66" charset="0"/>
              </a:rPr>
              <a:t> </a:t>
            </a:r>
            <a:r>
              <a:rPr lang="en-US" sz="2200" dirty="0" err="1" smtClean="0">
                <a:latin typeface="Comic Sans MS" pitchFamily="66" charset="0"/>
              </a:rPr>
              <a:t>terbesar</a:t>
            </a:r>
            <a:r>
              <a:rPr lang="en-US" sz="2200" dirty="0" smtClean="0">
                <a:latin typeface="Comic Sans MS" pitchFamily="66" charset="0"/>
              </a:rPr>
              <a:t> </a:t>
            </a:r>
            <a:r>
              <a:rPr lang="en-US" sz="2200" dirty="0" err="1" smtClean="0">
                <a:latin typeface="Comic Sans MS" pitchFamily="66" charset="0"/>
              </a:rPr>
              <a:t>dari</a:t>
            </a:r>
            <a:r>
              <a:rPr lang="en-US" sz="2200" dirty="0" smtClean="0">
                <a:latin typeface="Comic Sans MS" pitchFamily="66" charset="0"/>
              </a:rPr>
              <a:t> </a:t>
            </a:r>
            <a:r>
              <a:rPr lang="en-US" sz="2200" dirty="0" err="1" smtClean="0">
                <a:latin typeface="Comic Sans MS" pitchFamily="66" charset="0"/>
              </a:rPr>
              <a:t>uang</a:t>
            </a:r>
            <a:r>
              <a:rPr lang="en-US" sz="2200" dirty="0" smtClean="0">
                <a:latin typeface="Comic Sans MS" pitchFamily="66" charset="0"/>
              </a:rPr>
              <a:t> </a:t>
            </a:r>
            <a:r>
              <a:rPr lang="en-US" sz="2200" dirty="0" err="1" smtClean="0">
                <a:latin typeface="Comic Sans MS" pitchFamily="66" charset="0"/>
              </a:rPr>
              <a:t>mereka</a:t>
            </a:r>
            <a:r>
              <a:rPr lang="en-US" sz="2200" dirty="0" smtClean="0">
                <a:latin typeface="Comic Sans MS" pitchFamily="66" charset="0"/>
              </a:rPr>
              <a:t>.</a:t>
            </a:r>
            <a:endParaRPr lang="en-US" sz="2200" dirty="0" smtClean="0">
              <a:latin typeface="Comic Sans MS" pitchFamily="66" charset="0"/>
            </a:endParaRPr>
          </a:p>
        </p:txBody>
      </p:sp>
      <p:sp>
        <p:nvSpPr>
          <p:cNvPr id="8196" name="Line 4"/>
          <p:cNvSpPr>
            <a:spLocks noChangeShapeType="1"/>
          </p:cNvSpPr>
          <p:nvPr/>
        </p:nvSpPr>
        <p:spPr bwMode="auto">
          <a:xfrm>
            <a:off x="7010400" y="31242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87659800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23528" y="404664"/>
            <a:ext cx="8229600" cy="1069848"/>
          </a:xfrm>
        </p:spPr>
        <p:txBody>
          <a:bodyPr>
            <a:normAutofit/>
          </a:bodyPr>
          <a:lstStyle/>
          <a:p>
            <a:pPr eaLnBrk="1" hangingPunct="1">
              <a:defRPr/>
            </a:pPr>
            <a:r>
              <a:rPr lang="en-US" sz="3200" dirty="0" err="1" smtClean="0">
                <a:latin typeface="Comic Sans MS" pitchFamily="66" charset="0"/>
              </a:rPr>
              <a:t>Produk</a:t>
            </a:r>
            <a:r>
              <a:rPr lang="en-US" sz="3200" dirty="0" smtClean="0">
                <a:latin typeface="Comic Sans MS" pitchFamily="66" charset="0"/>
              </a:rPr>
              <a:t> Dan </a:t>
            </a:r>
            <a:r>
              <a:rPr lang="en-US" sz="3200" dirty="0" err="1" smtClean="0">
                <a:latin typeface="Comic Sans MS" pitchFamily="66" charset="0"/>
              </a:rPr>
              <a:t>Jasa</a:t>
            </a:r>
            <a:endParaRPr lang="en-US" sz="3200" dirty="0" smtClean="0">
              <a:latin typeface="Comic Sans MS" pitchFamily="66" charset="0"/>
            </a:endParaRPr>
          </a:p>
        </p:txBody>
      </p:sp>
      <p:sp>
        <p:nvSpPr>
          <p:cNvPr id="9219" name="Rectangle 3"/>
          <p:cNvSpPr>
            <a:spLocks noGrp="1" noChangeArrowheads="1"/>
          </p:cNvSpPr>
          <p:nvPr>
            <p:ph type="subTitle" idx="4294967295"/>
          </p:nvPr>
        </p:nvSpPr>
        <p:spPr>
          <a:xfrm>
            <a:off x="274958" y="1268760"/>
            <a:ext cx="8496944" cy="4824536"/>
          </a:xfrm>
        </p:spPr>
        <p:txBody>
          <a:bodyPr>
            <a:normAutofit/>
          </a:bodyPr>
          <a:lstStyle/>
          <a:p>
            <a:pPr marL="457200" indent="-457200" algn="l" eaLnBrk="1" hangingPunct="1">
              <a:lnSpc>
                <a:spcPct val="80000"/>
              </a:lnSpc>
              <a:buClr>
                <a:schemeClr val="tx1"/>
              </a:buClr>
              <a:defRPr/>
            </a:pPr>
            <a:r>
              <a:rPr lang="en-US" b="1" dirty="0" err="1" smtClean="0">
                <a:latin typeface="Comic Sans MS" pitchFamily="66" charset="0"/>
              </a:rPr>
              <a:t>Produk</a:t>
            </a:r>
            <a:r>
              <a:rPr lang="en-US" b="1" dirty="0" smtClean="0">
                <a:latin typeface="Comic Sans MS" pitchFamily="66" charset="0"/>
              </a:rPr>
              <a:t> :</a:t>
            </a:r>
          </a:p>
          <a:p>
            <a:pPr marL="749714" lvl="1" indent="-457200">
              <a:lnSpc>
                <a:spcPct val="80000"/>
              </a:lnSpc>
              <a:buClr>
                <a:schemeClr val="tx1"/>
              </a:buClr>
              <a:defRPr/>
            </a:pPr>
            <a:r>
              <a:rPr lang="en-US" sz="2400" dirty="0" smtClean="0">
                <a:latin typeface="Comic Sans MS" pitchFamily="66" charset="0"/>
              </a:rPr>
              <a:t>     </a:t>
            </a:r>
            <a:r>
              <a:rPr lang="en-US" sz="2000" dirty="0" err="1"/>
              <a:t>produk</a:t>
            </a:r>
            <a:r>
              <a:rPr lang="en-US" sz="2000" dirty="0"/>
              <a:t> </a:t>
            </a:r>
            <a:r>
              <a:rPr lang="en-US" sz="2000" dirty="0" err="1"/>
              <a:t>berasal</a:t>
            </a:r>
            <a:r>
              <a:rPr lang="en-US" sz="2000" dirty="0"/>
              <a:t> </a:t>
            </a:r>
            <a:r>
              <a:rPr lang="en-US" sz="2000" dirty="0" err="1"/>
              <a:t>dari</a:t>
            </a:r>
            <a:r>
              <a:rPr lang="en-US" sz="2000" dirty="0"/>
              <a:t> </a:t>
            </a:r>
            <a:r>
              <a:rPr lang="en-US" sz="2000" dirty="0" err="1"/>
              <a:t>bahasa</a:t>
            </a:r>
            <a:r>
              <a:rPr lang="en-US" sz="2000" dirty="0"/>
              <a:t> </a:t>
            </a:r>
            <a:r>
              <a:rPr lang="en-US" sz="2000" dirty="0" err="1"/>
              <a:t>Inggris</a:t>
            </a:r>
            <a:r>
              <a:rPr lang="en-US" sz="2000" dirty="0"/>
              <a:t> </a:t>
            </a:r>
            <a:r>
              <a:rPr lang="en-US" sz="2000" i="1" dirty="0"/>
              <a:t>product</a:t>
            </a:r>
            <a:r>
              <a:rPr lang="en-US" sz="2000" dirty="0"/>
              <a:t> yang </a:t>
            </a:r>
            <a:r>
              <a:rPr lang="en-US" sz="2000" dirty="0" err="1"/>
              <a:t>berarti</a:t>
            </a:r>
            <a:r>
              <a:rPr lang="en-US" sz="2000" dirty="0"/>
              <a:t> "</a:t>
            </a:r>
            <a:r>
              <a:rPr lang="en-US" sz="2000" dirty="0" err="1"/>
              <a:t>sesuatu</a:t>
            </a:r>
            <a:r>
              <a:rPr lang="en-US" sz="2000" dirty="0"/>
              <a:t> yang </a:t>
            </a:r>
            <a:r>
              <a:rPr lang="en-US" sz="2000" dirty="0" err="1"/>
              <a:t>diproduksi</a:t>
            </a:r>
            <a:r>
              <a:rPr lang="en-US" sz="2000" dirty="0"/>
              <a:t> </a:t>
            </a:r>
            <a:r>
              <a:rPr lang="en-US" sz="2000" dirty="0" err="1"/>
              <a:t>oleh</a:t>
            </a:r>
            <a:r>
              <a:rPr lang="en-US" sz="2000" dirty="0"/>
              <a:t> </a:t>
            </a:r>
            <a:r>
              <a:rPr lang="en-US" sz="2000" dirty="0" err="1"/>
              <a:t>tenaga</a:t>
            </a:r>
            <a:r>
              <a:rPr lang="en-US" sz="2000" dirty="0"/>
              <a:t> </a:t>
            </a:r>
            <a:r>
              <a:rPr lang="en-US" sz="2000" dirty="0" err="1"/>
              <a:t>kerja</a:t>
            </a:r>
            <a:r>
              <a:rPr lang="en-US" sz="2000" dirty="0"/>
              <a:t> </a:t>
            </a:r>
            <a:r>
              <a:rPr lang="en-US" sz="2000" dirty="0" err="1"/>
              <a:t>atau</a:t>
            </a:r>
            <a:r>
              <a:rPr lang="en-US" sz="2000" dirty="0"/>
              <a:t> </a:t>
            </a:r>
            <a:r>
              <a:rPr lang="en-US" sz="2000" dirty="0" err="1"/>
              <a:t>sejenisnya</a:t>
            </a:r>
            <a:r>
              <a:rPr lang="en-US" sz="2000" dirty="0" smtClean="0"/>
              <a:t>".</a:t>
            </a:r>
          </a:p>
          <a:p>
            <a:pPr marL="749714" lvl="1" indent="-457200">
              <a:lnSpc>
                <a:spcPct val="80000"/>
              </a:lnSpc>
              <a:buClr>
                <a:schemeClr val="tx1"/>
              </a:buClr>
              <a:defRPr/>
            </a:pPr>
            <a:endParaRPr lang="en-US" sz="2000" dirty="0" smtClean="0"/>
          </a:p>
          <a:p>
            <a:pPr marL="749714" lvl="1" indent="-457200">
              <a:lnSpc>
                <a:spcPct val="80000"/>
              </a:lnSpc>
              <a:buClr>
                <a:schemeClr val="tx1"/>
              </a:buClr>
              <a:defRPr/>
            </a:pPr>
            <a:r>
              <a:rPr lang="en-US" sz="2000" dirty="0" err="1" smtClean="0"/>
              <a:t>Dalam</a:t>
            </a:r>
            <a:r>
              <a:rPr lang="en-US" sz="2000" dirty="0" smtClean="0"/>
              <a:t> </a:t>
            </a:r>
            <a:r>
              <a:rPr lang="en-US" sz="2000" dirty="0" err="1" smtClean="0"/>
              <a:t>Pemasaran</a:t>
            </a:r>
            <a:r>
              <a:rPr lang="en-US" sz="2000" dirty="0" smtClean="0"/>
              <a:t> : </a:t>
            </a:r>
            <a:r>
              <a:rPr lang="en-US" sz="2000" dirty="0" err="1" smtClean="0"/>
              <a:t>produk</a:t>
            </a:r>
            <a:r>
              <a:rPr lang="en-US" sz="2000" dirty="0" smtClean="0"/>
              <a:t> </a:t>
            </a:r>
            <a:r>
              <a:rPr lang="en-US" sz="2000" dirty="0" err="1"/>
              <a:t>adalah</a:t>
            </a:r>
            <a:r>
              <a:rPr lang="en-US" sz="2000" dirty="0"/>
              <a:t> </a:t>
            </a:r>
            <a:r>
              <a:rPr lang="en-US" sz="2000" dirty="0" err="1"/>
              <a:t>apapun</a:t>
            </a:r>
            <a:r>
              <a:rPr lang="en-US" sz="2000" dirty="0"/>
              <a:t> yang </a:t>
            </a:r>
            <a:r>
              <a:rPr lang="en-US" sz="2000" dirty="0" err="1"/>
              <a:t>bisa</a:t>
            </a:r>
            <a:r>
              <a:rPr lang="en-US" sz="2000" dirty="0"/>
              <a:t> </a:t>
            </a:r>
            <a:r>
              <a:rPr lang="en-US" sz="2000" dirty="0" err="1"/>
              <a:t>ditawarkan</a:t>
            </a:r>
            <a:r>
              <a:rPr lang="en-US" sz="2000" dirty="0"/>
              <a:t> </a:t>
            </a:r>
            <a:r>
              <a:rPr lang="en-US" sz="2000" dirty="0" err="1"/>
              <a:t>ke</a:t>
            </a:r>
            <a:r>
              <a:rPr lang="en-US" sz="2000" dirty="0"/>
              <a:t> </a:t>
            </a:r>
            <a:r>
              <a:rPr lang="en-US" sz="2000" dirty="0" err="1"/>
              <a:t>sebuah</a:t>
            </a:r>
            <a:r>
              <a:rPr lang="en-US" sz="2000" dirty="0"/>
              <a:t> </a:t>
            </a:r>
            <a:r>
              <a:rPr lang="en-US" sz="2000" dirty="0" err="1" smtClean="0"/>
              <a:t>pasar</a:t>
            </a:r>
            <a:r>
              <a:rPr lang="en-US" sz="2000" dirty="0" smtClean="0"/>
              <a:t> </a:t>
            </a:r>
            <a:r>
              <a:rPr lang="en-US" sz="2000" dirty="0" err="1" smtClean="0"/>
              <a:t>dan</a:t>
            </a:r>
            <a:r>
              <a:rPr lang="en-US" sz="2000" dirty="0" smtClean="0"/>
              <a:t> </a:t>
            </a:r>
            <a:r>
              <a:rPr lang="en-US" sz="2000" dirty="0" err="1"/>
              <a:t>bisa</a:t>
            </a:r>
            <a:r>
              <a:rPr lang="en-US" sz="2000" dirty="0"/>
              <a:t> </a:t>
            </a:r>
            <a:r>
              <a:rPr lang="en-US" sz="2000" dirty="0" err="1"/>
              <a:t>memuaskan</a:t>
            </a:r>
            <a:r>
              <a:rPr lang="en-US" sz="2000" dirty="0"/>
              <a:t> </a:t>
            </a:r>
            <a:r>
              <a:rPr lang="en-US" sz="2000" dirty="0" err="1"/>
              <a:t>sebuah</a:t>
            </a:r>
            <a:r>
              <a:rPr lang="en-US" sz="2000" dirty="0"/>
              <a:t> </a:t>
            </a:r>
            <a:r>
              <a:rPr lang="en-US" sz="2000" dirty="0" err="1"/>
              <a:t>keinginan</a:t>
            </a:r>
            <a:r>
              <a:rPr lang="en-US" sz="2000" dirty="0"/>
              <a:t> </a:t>
            </a:r>
            <a:r>
              <a:rPr lang="en-US" sz="2000" dirty="0" err="1"/>
              <a:t>atau</a:t>
            </a:r>
            <a:r>
              <a:rPr lang="en-US" sz="2000" dirty="0"/>
              <a:t> </a:t>
            </a:r>
            <a:r>
              <a:rPr lang="en-US" sz="2000" dirty="0" err="1"/>
              <a:t>kebutuhan</a:t>
            </a:r>
            <a:endParaRPr lang="en-US" sz="2000" baseline="30000" dirty="0"/>
          </a:p>
          <a:p>
            <a:pPr marL="749714" lvl="1" indent="-457200">
              <a:lnSpc>
                <a:spcPct val="80000"/>
              </a:lnSpc>
              <a:buClr>
                <a:schemeClr val="tx1"/>
              </a:buClr>
              <a:defRPr/>
            </a:pPr>
            <a:endParaRPr lang="en-US" sz="2000" baseline="30000" dirty="0" smtClean="0">
              <a:latin typeface="Comic Sans MS" pitchFamily="66" charset="0"/>
            </a:endParaRPr>
          </a:p>
          <a:p>
            <a:pPr marL="749714" lvl="1" indent="-457200">
              <a:lnSpc>
                <a:spcPct val="80000"/>
              </a:lnSpc>
              <a:buClr>
                <a:schemeClr val="tx1"/>
              </a:buClr>
              <a:defRPr/>
            </a:pPr>
            <a:r>
              <a:rPr lang="en-US" sz="2000" dirty="0" smtClean="0">
                <a:latin typeface="Comic Sans MS" pitchFamily="66" charset="0"/>
              </a:rPr>
              <a:t>      </a:t>
            </a:r>
            <a:r>
              <a:rPr lang="en-US" sz="2000" dirty="0" err="1" smtClean="0">
                <a:latin typeface="Comic Sans MS" pitchFamily="66" charset="0"/>
              </a:rPr>
              <a:t>Produk</a:t>
            </a:r>
            <a:r>
              <a:rPr lang="en-US" sz="2000" dirty="0" smtClean="0">
                <a:latin typeface="Comic Sans MS" pitchFamily="66" charset="0"/>
              </a:rPr>
              <a:t> </a:t>
            </a:r>
            <a:r>
              <a:rPr lang="en-US" sz="2000" dirty="0" err="1" smtClean="0">
                <a:latin typeface="Comic Sans MS" pitchFamily="66" charset="0"/>
              </a:rPr>
              <a:t>mencakup</a:t>
            </a:r>
            <a:r>
              <a:rPr lang="en-US" sz="2000" dirty="0" smtClean="0">
                <a:latin typeface="Comic Sans MS" pitchFamily="66" charset="0"/>
              </a:rPr>
              <a:t> </a:t>
            </a:r>
            <a:r>
              <a:rPr lang="en-US" sz="2000" dirty="0" err="1" smtClean="0">
                <a:latin typeface="Comic Sans MS" pitchFamily="66" charset="0"/>
              </a:rPr>
              <a:t>obyek</a:t>
            </a:r>
            <a:r>
              <a:rPr lang="en-US" sz="2000" dirty="0" smtClean="0">
                <a:latin typeface="Comic Sans MS" pitchFamily="66" charset="0"/>
              </a:rPr>
              <a:t> </a:t>
            </a:r>
            <a:r>
              <a:rPr lang="en-US" sz="2000" dirty="0" err="1" smtClean="0">
                <a:latin typeface="Comic Sans MS" pitchFamily="66" charset="0"/>
              </a:rPr>
              <a:t>fisik</a:t>
            </a:r>
            <a:r>
              <a:rPr lang="en-US" sz="2000" dirty="0" smtClean="0">
                <a:latin typeface="Comic Sans MS" pitchFamily="66" charset="0"/>
              </a:rPr>
              <a:t>, </a:t>
            </a:r>
            <a:r>
              <a:rPr lang="en-US" sz="2000" dirty="0" err="1" smtClean="0">
                <a:latin typeface="Comic Sans MS" pitchFamily="66" charset="0"/>
              </a:rPr>
              <a:t>jasa</a:t>
            </a:r>
            <a:r>
              <a:rPr lang="en-US" sz="2000" dirty="0" smtClean="0">
                <a:latin typeface="Comic Sans MS" pitchFamily="66" charset="0"/>
              </a:rPr>
              <a:t>, orang, </a:t>
            </a:r>
            <a:r>
              <a:rPr lang="en-US" sz="2000" dirty="0" err="1" smtClean="0">
                <a:latin typeface="Comic Sans MS" pitchFamily="66" charset="0"/>
              </a:rPr>
              <a:t>tempat</a:t>
            </a:r>
            <a:r>
              <a:rPr lang="en-US" sz="2000" dirty="0" smtClean="0">
                <a:latin typeface="Comic Sans MS" pitchFamily="66" charset="0"/>
              </a:rPr>
              <a:t>, </a:t>
            </a:r>
            <a:r>
              <a:rPr lang="en-US" sz="2000" dirty="0" err="1" smtClean="0">
                <a:latin typeface="Comic Sans MS" pitchFamily="66" charset="0"/>
              </a:rPr>
              <a:t>organisasi</a:t>
            </a:r>
            <a:r>
              <a:rPr lang="en-US" sz="2000" dirty="0" smtClean="0">
                <a:latin typeface="Comic Sans MS" pitchFamily="66" charset="0"/>
              </a:rPr>
              <a:t> </a:t>
            </a:r>
            <a:r>
              <a:rPr lang="en-US" sz="2000" dirty="0" err="1" smtClean="0">
                <a:latin typeface="Comic Sans MS" pitchFamily="66" charset="0"/>
              </a:rPr>
              <a:t>dan</a:t>
            </a:r>
            <a:r>
              <a:rPr lang="en-US" sz="2000" dirty="0" smtClean="0">
                <a:latin typeface="Comic Sans MS" pitchFamily="66" charset="0"/>
              </a:rPr>
              <a:t> </a:t>
            </a:r>
            <a:r>
              <a:rPr lang="en-US" sz="2000" dirty="0" err="1" smtClean="0">
                <a:latin typeface="Comic Sans MS" pitchFamily="66" charset="0"/>
              </a:rPr>
              <a:t>gagasan</a:t>
            </a:r>
            <a:r>
              <a:rPr lang="en-US" sz="2000" dirty="0" smtClean="0">
                <a:latin typeface="Comic Sans MS" pitchFamily="66" charset="0"/>
              </a:rPr>
              <a:t>.</a:t>
            </a:r>
          </a:p>
          <a:p>
            <a:pPr marL="457200" indent="-457200" algn="l" eaLnBrk="1" hangingPunct="1">
              <a:lnSpc>
                <a:spcPct val="80000"/>
              </a:lnSpc>
              <a:buClr>
                <a:schemeClr val="tx1"/>
              </a:buClr>
              <a:defRPr/>
            </a:pPr>
            <a:endParaRPr lang="en-US" sz="2400" b="1" dirty="0" smtClean="0">
              <a:latin typeface="Comic Sans MS" pitchFamily="66" charset="0"/>
            </a:endParaRPr>
          </a:p>
          <a:p>
            <a:pPr marL="457200" indent="-457200" algn="l" eaLnBrk="1" hangingPunct="1">
              <a:lnSpc>
                <a:spcPct val="80000"/>
              </a:lnSpc>
              <a:buClr>
                <a:schemeClr val="tx1"/>
              </a:buClr>
              <a:defRPr/>
            </a:pPr>
            <a:r>
              <a:rPr lang="en-US" b="1" dirty="0" err="1" smtClean="0">
                <a:latin typeface="Comic Sans MS" pitchFamily="66" charset="0"/>
              </a:rPr>
              <a:t>Jasa</a:t>
            </a:r>
            <a:r>
              <a:rPr lang="en-US" b="1" dirty="0" smtClean="0">
                <a:latin typeface="Comic Sans MS" pitchFamily="66" charset="0"/>
              </a:rPr>
              <a:t> :</a:t>
            </a:r>
          </a:p>
          <a:p>
            <a:pPr marL="749714" lvl="1" indent="-457200">
              <a:lnSpc>
                <a:spcPct val="80000"/>
              </a:lnSpc>
              <a:buClr>
                <a:schemeClr val="tx1"/>
              </a:buClr>
              <a:defRPr/>
            </a:pPr>
            <a:r>
              <a:rPr lang="en-US" sz="2000" dirty="0" err="1" smtClean="0"/>
              <a:t>jasa</a:t>
            </a:r>
            <a:r>
              <a:rPr lang="en-US" sz="2000" dirty="0" smtClean="0"/>
              <a:t> </a:t>
            </a:r>
            <a:r>
              <a:rPr lang="en-US" sz="2000" dirty="0" err="1"/>
              <a:t>adalah</a:t>
            </a:r>
            <a:r>
              <a:rPr lang="en-US" sz="2000" dirty="0"/>
              <a:t> </a:t>
            </a:r>
            <a:r>
              <a:rPr lang="en-US" sz="2000" dirty="0" err="1"/>
              <a:t>setiap</a:t>
            </a:r>
            <a:r>
              <a:rPr lang="en-US" sz="2000" dirty="0"/>
              <a:t> </a:t>
            </a:r>
            <a:r>
              <a:rPr lang="en-US" sz="2000" dirty="0" err="1"/>
              <a:t>tindakan</a:t>
            </a:r>
            <a:r>
              <a:rPr lang="en-US" sz="2000" dirty="0"/>
              <a:t> </a:t>
            </a:r>
            <a:r>
              <a:rPr lang="en-US" sz="2000" dirty="0" err="1"/>
              <a:t>atau</a:t>
            </a:r>
            <a:r>
              <a:rPr lang="en-US" sz="2000" dirty="0"/>
              <a:t> </a:t>
            </a:r>
            <a:r>
              <a:rPr lang="en-US" sz="2000" dirty="0" err="1"/>
              <a:t>unjuk</a:t>
            </a:r>
            <a:r>
              <a:rPr lang="en-US" sz="2000" dirty="0"/>
              <a:t> </a:t>
            </a:r>
            <a:r>
              <a:rPr lang="en-US" sz="2000" dirty="0" err="1"/>
              <a:t>kerja</a:t>
            </a:r>
            <a:r>
              <a:rPr lang="en-US" sz="2000" dirty="0"/>
              <a:t> yang </a:t>
            </a:r>
            <a:r>
              <a:rPr lang="en-US" sz="2000" dirty="0" err="1"/>
              <a:t>ditawarkan</a:t>
            </a:r>
            <a:r>
              <a:rPr lang="en-US" sz="2000" dirty="0"/>
              <a:t> </a:t>
            </a:r>
            <a:r>
              <a:rPr lang="en-US" sz="2000" dirty="0" err="1"/>
              <a:t>oleh</a:t>
            </a:r>
            <a:r>
              <a:rPr lang="en-US" sz="2000" dirty="0"/>
              <a:t> </a:t>
            </a:r>
            <a:r>
              <a:rPr lang="en-US" sz="2000" dirty="0" err="1"/>
              <a:t>salah</a:t>
            </a:r>
            <a:r>
              <a:rPr lang="en-US" sz="2000" dirty="0"/>
              <a:t> </a:t>
            </a:r>
            <a:r>
              <a:rPr lang="en-US" sz="2000" dirty="0" err="1"/>
              <a:t>satu</a:t>
            </a:r>
            <a:r>
              <a:rPr lang="en-US" sz="2000" dirty="0"/>
              <a:t> </a:t>
            </a:r>
            <a:r>
              <a:rPr lang="en-US" sz="2000" dirty="0" err="1"/>
              <a:t>pihak</a:t>
            </a:r>
            <a:r>
              <a:rPr lang="en-US" sz="2000" dirty="0"/>
              <a:t> </a:t>
            </a:r>
            <a:r>
              <a:rPr lang="en-US" sz="2000" dirty="0" err="1"/>
              <a:t>ke</a:t>
            </a:r>
            <a:r>
              <a:rPr lang="en-US" sz="2000" dirty="0"/>
              <a:t> </a:t>
            </a:r>
            <a:r>
              <a:rPr lang="en-US" sz="2000" dirty="0" err="1"/>
              <a:t>pihak</a:t>
            </a:r>
            <a:r>
              <a:rPr lang="en-US" sz="2000" dirty="0"/>
              <a:t> lain yang </a:t>
            </a:r>
            <a:r>
              <a:rPr lang="en-US" sz="2000" dirty="0" err="1"/>
              <a:t>secara</a:t>
            </a:r>
            <a:r>
              <a:rPr lang="en-US" sz="2000" dirty="0"/>
              <a:t> </a:t>
            </a:r>
            <a:r>
              <a:rPr lang="en-US" sz="2000" dirty="0" err="1"/>
              <a:t>prinsip</a:t>
            </a:r>
            <a:r>
              <a:rPr lang="en-US" sz="2000" dirty="0"/>
              <a:t> </a:t>
            </a:r>
            <a:r>
              <a:rPr lang="en-US" sz="2000" dirty="0" err="1"/>
              <a:t>intangibel</a:t>
            </a:r>
            <a:r>
              <a:rPr lang="en-US" sz="2000" dirty="0"/>
              <a:t> </a:t>
            </a:r>
            <a:r>
              <a:rPr lang="en-US" sz="2000" dirty="0" err="1"/>
              <a:t>dan</a:t>
            </a:r>
            <a:r>
              <a:rPr lang="en-US" sz="2000" dirty="0"/>
              <a:t> </a:t>
            </a:r>
            <a:r>
              <a:rPr lang="en-US" sz="2000" dirty="0" err="1"/>
              <a:t>tidak</a:t>
            </a:r>
            <a:r>
              <a:rPr lang="en-US" sz="2000" dirty="0"/>
              <a:t> </a:t>
            </a:r>
            <a:r>
              <a:rPr lang="en-US" sz="2000" dirty="0" err="1"/>
              <a:t>menyebabkan</a:t>
            </a:r>
            <a:r>
              <a:rPr lang="en-US" sz="2000" dirty="0"/>
              <a:t> </a:t>
            </a:r>
            <a:r>
              <a:rPr lang="en-US" sz="2000" dirty="0" err="1"/>
              <a:t>perpindahan</a:t>
            </a:r>
            <a:r>
              <a:rPr lang="en-US" sz="2000" dirty="0"/>
              <a:t> </a:t>
            </a:r>
            <a:r>
              <a:rPr lang="en-US" sz="2000" dirty="0" err="1"/>
              <a:t>kepemilikan</a:t>
            </a:r>
            <a:r>
              <a:rPr lang="en-US" sz="2000" dirty="0"/>
              <a:t> </a:t>
            </a:r>
            <a:r>
              <a:rPr lang="en-US" sz="2000" dirty="0" err="1"/>
              <a:t>apapun</a:t>
            </a:r>
            <a:r>
              <a:rPr lang="en-US" sz="2000" dirty="0"/>
              <a:t>. </a:t>
            </a:r>
            <a:r>
              <a:rPr lang="en-US" sz="2000" dirty="0" err="1"/>
              <a:t>Produksinya</a:t>
            </a:r>
            <a:r>
              <a:rPr lang="en-US" sz="2000" dirty="0"/>
              <a:t> </a:t>
            </a:r>
            <a:r>
              <a:rPr lang="en-US" sz="2000" dirty="0" err="1"/>
              <a:t>bisa</a:t>
            </a:r>
            <a:r>
              <a:rPr lang="en-US" sz="2000" dirty="0"/>
              <a:t> </a:t>
            </a:r>
            <a:r>
              <a:rPr lang="en-US" sz="2000" dirty="0" err="1"/>
              <a:t>terkait</a:t>
            </a:r>
            <a:r>
              <a:rPr lang="en-US" sz="2000" dirty="0"/>
              <a:t> </a:t>
            </a:r>
            <a:r>
              <a:rPr lang="en-US" sz="2000" dirty="0" err="1"/>
              <a:t>dan</a:t>
            </a:r>
            <a:r>
              <a:rPr lang="en-US" sz="2000" dirty="0"/>
              <a:t> </a:t>
            </a:r>
            <a:r>
              <a:rPr lang="en-US" sz="2000" dirty="0" err="1"/>
              <a:t>bisa</a:t>
            </a:r>
            <a:r>
              <a:rPr lang="en-US" sz="2000" dirty="0"/>
              <a:t> juga </a:t>
            </a:r>
            <a:r>
              <a:rPr lang="en-US" sz="2000" dirty="0" err="1"/>
              <a:t>tidak</a:t>
            </a:r>
            <a:r>
              <a:rPr lang="en-US" sz="2000" dirty="0"/>
              <a:t> </a:t>
            </a:r>
            <a:r>
              <a:rPr lang="en-US" sz="2000" dirty="0" err="1"/>
              <a:t>terikat</a:t>
            </a:r>
            <a:r>
              <a:rPr lang="en-US" sz="2000" dirty="0"/>
              <a:t> </a:t>
            </a:r>
            <a:r>
              <a:rPr lang="en-US" sz="2000" dirty="0" err="1"/>
              <a:t>pada</a:t>
            </a:r>
            <a:r>
              <a:rPr lang="en-US" sz="2000" dirty="0"/>
              <a:t> </a:t>
            </a:r>
            <a:r>
              <a:rPr lang="en-US" sz="2000" dirty="0" err="1"/>
              <a:t>suatu</a:t>
            </a:r>
            <a:r>
              <a:rPr lang="en-US" sz="2000" dirty="0"/>
              <a:t> </a:t>
            </a:r>
            <a:r>
              <a:rPr lang="en-US" sz="2000" dirty="0" err="1"/>
              <a:t>produk</a:t>
            </a:r>
            <a:r>
              <a:rPr lang="en-US" sz="2000" dirty="0"/>
              <a:t> </a:t>
            </a:r>
            <a:r>
              <a:rPr lang="en-US" sz="2000" dirty="0" err="1"/>
              <a:t>fisik</a:t>
            </a:r>
            <a:r>
              <a:rPr lang="en-US" sz="2000" dirty="0"/>
              <a:t>.</a:t>
            </a:r>
            <a:r>
              <a:rPr lang="en-US" sz="2000" dirty="0" smtClean="0">
                <a:latin typeface="Comic Sans MS" pitchFamily="66" charset="0"/>
              </a:rPr>
              <a:t>    </a:t>
            </a:r>
          </a:p>
        </p:txBody>
      </p:sp>
      <p:sp>
        <p:nvSpPr>
          <p:cNvPr id="2" name="TextBox 1"/>
          <p:cNvSpPr txBox="1"/>
          <p:nvPr/>
        </p:nvSpPr>
        <p:spPr>
          <a:xfrm>
            <a:off x="294071" y="6211669"/>
            <a:ext cx="8820472" cy="646331"/>
          </a:xfrm>
          <a:prstGeom prst="rect">
            <a:avLst/>
          </a:prstGeom>
          <a:noFill/>
        </p:spPr>
        <p:txBody>
          <a:bodyPr wrap="square" rtlCol="0">
            <a:spAutoFit/>
          </a:bodyPr>
          <a:lstStyle/>
          <a:p>
            <a:r>
              <a:rPr lang="en-US" dirty="0" err="1" smtClean="0"/>
              <a:t>Sumber</a:t>
            </a:r>
            <a:r>
              <a:rPr lang="en-US" dirty="0" smtClean="0"/>
              <a:t> : Kotler</a:t>
            </a:r>
            <a:r>
              <a:rPr lang="en-US" dirty="0"/>
              <a:t>, P., Armstrong, G., Brown, L., and Adam, S. (2006) </a:t>
            </a:r>
            <a:r>
              <a:rPr lang="en-US" i="1" dirty="0"/>
              <a:t>Marketing</a:t>
            </a:r>
            <a:r>
              <a:rPr lang="en-US" dirty="0"/>
              <a:t>, 7th Ed. Pearson Education Australia/Prentice Hall.</a:t>
            </a:r>
          </a:p>
        </p:txBody>
      </p:sp>
    </p:spTree>
    <p:extLst>
      <p:ext uri="{BB962C8B-B14F-4D97-AF65-F5344CB8AC3E}">
        <p14:creationId xmlns:p14="http://schemas.microsoft.com/office/powerpoint/2010/main" val="17875222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65" y="332656"/>
            <a:ext cx="8229600" cy="1069848"/>
          </a:xfrm>
        </p:spPr>
        <p:txBody>
          <a:bodyPr/>
          <a:lstStyle/>
          <a:p>
            <a:r>
              <a:rPr lang="en-US" dirty="0" err="1" smtClean="0"/>
              <a:t>Karakteristik</a:t>
            </a:r>
            <a:r>
              <a:rPr lang="en-US" dirty="0" smtClean="0"/>
              <a:t> </a:t>
            </a:r>
            <a:r>
              <a:rPr lang="en-US" dirty="0" err="1" smtClean="0"/>
              <a:t>Jasa</a:t>
            </a:r>
            <a:endParaRPr lang="en-US" dirty="0"/>
          </a:p>
        </p:txBody>
      </p:sp>
      <p:sp>
        <p:nvSpPr>
          <p:cNvPr id="3" name="Rectangle 2"/>
          <p:cNvSpPr/>
          <p:nvPr/>
        </p:nvSpPr>
        <p:spPr>
          <a:xfrm>
            <a:off x="0" y="1196752"/>
            <a:ext cx="9252520" cy="5478423"/>
          </a:xfrm>
          <a:prstGeom prst="rect">
            <a:avLst/>
          </a:prstGeom>
        </p:spPr>
        <p:txBody>
          <a:bodyPr wrap="square">
            <a:spAutoFit/>
          </a:bodyPr>
          <a:lstStyle/>
          <a:p>
            <a:endParaRPr lang="en-US" b="1" dirty="0"/>
          </a:p>
          <a:p>
            <a:r>
              <a:rPr lang="en-US" sz="2000" b="1" dirty="0"/>
              <a:t>1.Tidak </a:t>
            </a:r>
            <a:r>
              <a:rPr lang="en-US" sz="2000" b="1" dirty="0" err="1"/>
              <a:t>berwujud</a:t>
            </a:r>
            <a:endParaRPr lang="en-US" sz="2000" b="1" dirty="0"/>
          </a:p>
          <a:p>
            <a:r>
              <a:rPr lang="en-US" dirty="0" err="1" smtClean="0"/>
              <a:t>Jasa</a:t>
            </a:r>
            <a:r>
              <a:rPr lang="en-US" dirty="0" smtClean="0"/>
              <a:t> </a:t>
            </a:r>
            <a:r>
              <a:rPr lang="en-US" dirty="0" err="1"/>
              <a:t>bersifat</a:t>
            </a:r>
            <a:r>
              <a:rPr lang="en-US" dirty="0"/>
              <a:t> </a:t>
            </a:r>
            <a:r>
              <a:rPr lang="en-US" dirty="0" err="1"/>
              <a:t>abstrak</a:t>
            </a:r>
            <a:r>
              <a:rPr lang="en-US" dirty="0"/>
              <a:t> </a:t>
            </a:r>
            <a:r>
              <a:rPr lang="en-US" dirty="0" err="1"/>
              <a:t>dan</a:t>
            </a:r>
            <a:r>
              <a:rPr lang="en-US" dirty="0"/>
              <a:t> </a:t>
            </a:r>
            <a:r>
              <a:rPr lang="en-US" dirty="0" err="1"/>
              <a:t>tidak</a:t>
            </a:r>
            <a:r>
              <a:rPr lang="en-US" dirty="0"/>
              <a:t> </a:t>
            </a:r>
            <a:r>
              <a:rPr lang="en-US" dirty="0" err="1"/>
              <a:t>berwujud</a:t>
            </a:r>
            <a:r>
              <a:rPr lang="en-US" dirty="0"/>
              <a:t>, </a:t>
            </a:r>
            <a:r>
              <a:rPr lang="en-US" dirty="0" err="1"/>
              <a:t>berarti</a:t>
            </a:r>
            <a:r>
              <a:rPr lang="en-US" dirty="0"/>
              <a:t> </a:t>
            </a:r>
            <a:r>
              <a:rPr lang="en-US" dirty="0" err="1"/>
              <a:t>jasa</a:t>
            </a:r>
            <a:r>
              <a:rPr lang="en-US" dirty="0"/>
              <a:t> </a:t>
            </a:r>
            <a:r>
              <a:rPr lang="en-US" dirty="0" err="1"/>
              <a:t>tidak</a:t>
            </a:r>
            <a:r>
              <a:rPr lang="en-US" dirty="0"/>
              <a:t> </a:t>
            </a:r>
            <a:r>
              <a:rPr lang="en-US" dirty="0" err="1"/>
              <a:t>dapat</a:t>
            </a:r>
            <a:r>
              <a:rPr lang="en-US" dirty="0"/>
              <a:t> </a:t>
            </a:r>
            <a:r>
              <a:rPr lang="en-US" dirty="0" err="1"/>
              <a:t>dilihat</a:t>
            </a:r>
            <a:r>
              <a:rPr lang="en-US" dirty="0"/>
              <a:t>, </a:t>
            </a:r>
            <a:r>
              <a:rPr lang="en-US" dirty="0" err="1"/>
              <a:t>dirasakan</a:t>
            </a:r>
            <a:r>
              <a:rPr lang="en-US" dirty="0"/>
              <a:t>, </a:t>
            </a:r>
            <a:r>
              <a:rPr lang="en-US" dirty="0" err="1"/>
              <a:t>dicicipi</a:t>
            </a:r>
            <a:r>
              <a:rPr lang="en-US" dirty="0"/>
              <a:t> </a:t>
            </a:r>
            <a:r>
              <a:rPr lang="en-US" dirty="0" err="1"/>
              <a:t>atau</a:t>
            </a:r>
            <a:r>
              <a:rPr lang="en-US" dirty="0"/>
              <a:t> </a:t>
            </a:r>
            <a:r>
              <a:rPr lang="en-US" dirty="0" err="1"/>
              <a:t>disentuh</a:t>
            </a:r>
            <a:r>
              <a:rPr lang="en-US" dirty="0"/>
              <a:t> </a:t>
            </a:r>
            <a:r>
              <a:rPr lang="en-US" dirty="0" err="1"/>
              <a:t>seperti</a:t>
            </a:r>
            <a:r>
              <a:rPr lang="en-US" dirty="0"/>
              <a:t> yang </a:t>
            </a:r>
            <a:r>
              <a:rPr lang="en-US" dirty="0" err="1"/>
              <a:t>dapat</a:t>
            </a:r>
            <a:r>
              <a:rPr lang="en-US" dirty="0"/>
              <a:t> </a:t>
            </a:r>
            <a:r>
              <a:rPr lang="en-US" dirty="0" err="1"/>
              <a:t>dirasakan</a:t>
            </a:r>
            <a:r>
              <a:rPr lang="en-US" dirty="0"/>
              <a:t> </a:t>
            </a:r>
            <a:r>
              <a:rPr lang="en-US" dirty="0" err="1"/>
              <a:t>dari</a:t>
            </a:r>
            <a:r>
              <a:rPr lang="en-US" dirty="0"/>
              <a:t> </a:t>
            </a:r>
            <a:r>
              <a:rPr lang="en-US" dirty="0" err="1"/>
              <a:t>suatu</a:t>
            </a:r>
            <a:r>
              <a:rPr lang="en-US" dirty="0"/>
              <a:t> </a:t>
            </a:r>
            <a:r>
              <a:rPr lang="en-US" dirty="0" err="1"/>
              <a:t>barang</a:t>
            </a:r>
            <a:r>
              <a:rPr lang="en-US" dirty="0"/>
              <a:t>.</a:t>
            </a:r>
          </a:p>
          <a:p>
            <a:endParaRPr lang="en-US" dirty="0"/>
          </a:p>
          <a:p>
            <a:r>
              <a:rPr lang="en-US" sz="2000" b="1" dirty="0"/>
              <a:t>2.Heteregonitas</a:t>
            </a:r>
          </a:p>
          <a:p>
            <a:r>
              <a:rPr lang="en-US" dirty="0" err="1" smtClean="0"/>
              <a:t>Jasa</a:t>
            </a:r>
            <a:r>
              <a:rPr lang="en-US" dirty="0" smtClean="0"/>
              <a:t> </a:t>
            </a:r>
            <a:r>
              <a:rPr lang="en-US" dirty="0" err="1"/>
              <a:t>merupakan</a:t>
            </a:r>
            <a:r>
              <a:rPr lang="en-US" dirty="0"/>
              <a:t> </a:t>
            </a:r>
            <a:r>
              <a:rPr lang="en-US" dirty="0" err="1"/>
              <a:t>variabel</a:t>
            </a:r>
            <a:r>
              <a:rPr lang="en-US" dirty="0"/>
              <a:t> non – </a:t>
            </a:r>
            <a:r>
              <a:rPr lang="en-US" dirty="0" err="1"/>
              <a:t>standar</a:t>
            </a:r>
            <a:r>
              <a:rPr lang="en-US" dirty="0"/>
              <a:t> </a:t>
            </a:r>
            <a:r>
              <a:rPr lang="en-US" dirty="0" err="1"/>
              <a:t>dan</a:t>
            </a:r>
            <a:r>
              <a:rPr lang="en-US" dirty="0"/>
              <a:t> </a:t>
            </a:r>
            <a:r>
              <a:rPr lang="en-US" dirty="0" err="1"/>
              <a:t>sangat</a:t>
            </a:r>
            <a:r>
              <a:rPr lang="en-US" dirty="0"/>
              <a:t> </a:t>
            </a:r>
            <a:r>
              <a:rPr lang="en-US" dirty="0" err="1"/>
              <a:t>bervariasi</a:t>
            </a:r>
            <a:r>
              <a:rPr lang="en-US" dirty="0"/>
              <a:t>. </a:t>
            </a:r>
            <a:r>
              <a:rPr lang="en-US" dirty="0" err="1"/>
              <a:t>Artinya</a:t>
            </a:r>
            <a:r>
              <a:rPr lang="en-US" dirty="0"/>
              <a:t>, </a:t>
            </a:r>
            <a:r>
              <a:rPr lang="en-US" dirty="0" err="1"/>
              <a:t>karena</a:t>
            </a:r>
            <a:r>
              <a:rPr lang="en-US" dirty="0"/>
              <a:t> </a:t>
            </a:r>
            <a:r>
              <a:rPr lang="en-US" dirty="0" err="1"/>
              <a:t>jasa</a:t>
            </a:r>
            <a:r>
              <a:rPr lang="en-US" dirty="0"/>
              <a:t> </a:t>
            </a:r>
            <a:r>
              <a:rPr lang="en-US" dirty="0" err="1"/>
              <a:t>itu</a:t>
            </a:r>
            <a:r>
              <a:rPr lang="en-US" dirty="0"/>
              <a:t> </a:t>
            </a:r>
            <a:r>
              <a:rPr lang="en-US" dirty="0" err="1"/>
              <a:t>berupa</a:t>
            </a:r>
            <a:r>
              <a:rPr lang="en-US" dirty="0"/>
              <a:t> </a:t>
            </a:r>
            <a:r>
              <a:rPr lang="en-US" dirty="0" err="1"/>
              <a:t>suatu</a:t>
            </a:r>
            <a:r>
              <a:rPr lang="en-US" dirty="0"/>
              <a:t> </a:t>
            </a:r>
            <a:r>
              <a:rPr lang="en-US" dirty="0" err="1"/>
              <a:t>unjuk</a:t>
            </a:r>
            <a:r>
              <a:rPr lang="en-US" dirty="0"/>
              <a:t> </a:t>
            </a:r>
            <a:r>
              <a:rPr lang="en-US" dirty="0" err="1"/>
              <a:t>kerja</a:t>
            </a:r>
            <a:r>
              <a:rPr lang="en-US" dirty="0"/>
              <a:t>, </a:t>
            </a:r>
            <a:r>
              <a:rPr lang="en-US" dirty="0" err="1"/>
              <a:t>maka</a:t>
            </a:r>
            <a:r>
              <a:rPr lang="en-US" dirty="0"/>
              <a:t> </a:t>
            </a:r>
            <a:r>
              <a:rPr lang="en-US" dirty="0" err="1"/>
              <a:t>tidak</a:t>
            </a:r>
            <a:r>
              <a:rPr lang="en-US" dirty="0"/>
              <a:t> </a:t>
            </a:r>
            <a:r>
              <a:rPr lang="en-US" dirty="0" err="1"/>
              <a:t>ada</a:t>
            </a:r>
            <a:r>
              <a:rPr lang="en-US" dirty="0"/>
              <a:t> </a:t>
            </a:r>
            <a:r>
              <a:rPr lang="en-US" dirty="0" err="1"/>
              <a:t>hasil</a:t>
            </a:r>
            <a:r>
              <a:rPr lang="en-US" dirty="0"/>
              <a:t> </a:t>
            </a:r>
            <a:r>
              <a:rPr lang="en-US" dirty="0" err="1"/>
              <a:t>jasa</a:t>
            </a:r>
            <a:r>
              <a:rPr lang="en-US" dirty="0"/>
              <a:t> yang </a:t>
            </a:r>
            <a:r>
              <a:rPr lang="en-US" dirty="0" err="1"/>
              <a:t>sama</a:t>
            </a:r>
            <a:r>
              <a:rPr lang="en-US" dirty="0"/>
              <a:t> </a:t>
            </a:r>
            <a:r>
              <a:rPr lang="en-US" dirty="0" err="1"/>
              <a:t>walaupun</a:t>
            </a:r>
            <a:r>
              <a:rPr lang="en-US" dirty="0"/>
              <a:t> </a:t>
            </a:r>
            <a:r>
              <a:rPr lang="en-US" dirty="0" err="1"/>
              <a:t>dikerjakan</a:t>
            </a:r>
            <a:r>
              <a:rPr lang="en-US" dirty="0"/>
              <a:t> </a:t>
            </a:r>
            <a:r>
              <a:rPr lang="en-US" dirty="0" err="1"/>
              <a:t>oleh</a:t>
            </a:r>
            <a:r>
              <a:rPr lang="en-US" dirty="0"/>
              <a:t> </a:t>
            </a:r>
            <a:r>
              <a:rPr lang="en-US" dirty="0" err="1"/>
              <a:t>satu</a:t>
            </a:r>
            <a:r>
              <a:rPr lang="en-US" dirty="0"/>
              <a:t> orang. Hal </a:t>
            </a:r>
            <a:r>
              <a:rPr lang="en-US" dirty="0" err="1"/>
              <a:t>ini</a:t>
            </a:r>
            <a:r>
              <a:rPr lang="en-US" dirty="0"/>
              <a:t> </a:t>
            </a:r>
            <a:r>
              <a:rPr lang="en-US" dirty="0" err="1"/>
              <a:t>dikarenakan</a:t>
            </a:r>
            <a:r>
              <a:rPr lang="en-US" dirty="0"/>
              <a:t> </a:t>
            </a:r>
            <a:r>
              <a:rPr lang="en-US" dirty="0" err="1"/>
              <a:t>oleh</a:t>
            </a:r>
            <a:r>
              <a:rPr lang="en-US" dirty="0"/>
              <a:t> </a:t>
            </a:r>
            <a:r>
              <a:rPr lang="en-US" dirty="0" err="1"/>
              <a:t>interaksi</a:t>
            </a:r>
            <a:r>
              <a:rPr lang="en-US" dirty="0"/>
              <a:t> </a:t>
            </a:r>
            <a:r>
              <a:rPr lang="en-US" dirty="0" err="1"/>
              <a:t>manusia</a:t>
            </a:r>
            <a:r>
              <a:rPr lang="en-US" dirty="0"/>
              <a:t> (</a:t>
            </a:r>
            <a:r>
              <a:rPr lang="en-US" dirty="0" err="1"/>
              <a:t>karyawan</a:t>
            </a:r>
            <a:r>
              <a:rPr lang="en-US" dirty="0"/>
              <a:t> </a:t>
            </a:r>
            <a:r>
              <a:rPr lang="en-US" dirty="0" err="1"/>
              <a:t>dan</a:t>
            </a:r>
            <a:r>
              <a:rPr lang="en-US" dirty="0"/>
              <a:t> </a:t>
            </a:r>
            <a:r>
              <a:rPr lang="en-US" dirty="0" err="1"/>
              <a:t>konsumen</a:t>
            </a:r>
            <a:r>
              <a:rPr lang="en-US" dirty="0"/>
              <a:t>) </a:t>
            </a:r>
            <a:r>
              <a:rPr lang="en-US" dirty="0" err="1"/>
              <a:t>dengan</a:t>
            </a:r>
            <a:r>
              <a:rPr lang="en-US" dirty="0"/>
              <a:t> </a:t>
            </a:r>
            <a:r>
              <a:rPr lang="en-US" dirty="0" err="1"/>
              <a:t>segala</a:t>
            </a:r>
            <a:r>
              <a:rPr lang="en-US" dirty="0"/>
              <a:t> </a:t>
            </a:r>
            <a:r>
              <a:rPr lang="en-US" dirty="0" err="1"/>
              <a:t>perbedaan</a:t>
            </a:r>
            <a:r>
              <a:rPr lang="en-US" dirty="0"/>
              <a:t> </a:t>
            </a:r>
            <a:r>
              <a:rPr lang="en-US" dirty="0" err="1"/>
              <a:t>harapan</a:t>
            </a:r>
            <a:r>
              <a:rPr lang="en-US" dirty="0"/>
              <a:t> </a:t>
            </a:r>
            <a:r>
              <a:rPr lang="en-US" dirty="0" err="1"/>
              <a:t>dan</a:t>
            </a:r>
            <a:r>
              <a:rPr lang="en-US" dirty="0"/>
              <a:t> </a:t>
            </a:r>
            <a:r>
              <a:rPr lang="en-US" dirty="0" err="1"/>
              <a:t>persepsi</a:t>
            </a:r>
            <a:r>
              <a:rPr lang="en-US" dirty="0"/>
              <a:t> yang </a:t>
            </a:r>
            <a:r>
              <a:rPr lang="en-US" dirty="0" err="1"/>
              <a:t>menyertai</a:t>
            </a:r>
            <a:r>
              <a:rPr lang="en-US" dirty="0"/>
              <a:t> </a:t>
            </a:r>
            <a:r>
              <a:rPr lang="en-US" dirty="0" err="1"/>
              <a:t>interaksi</a:t>
            </a:r>
            <a:r>
              <a:rPr lang="en-US" dirty="0"/>
              <a:t> </a:t>
            </a:r>
            <a:r>
              <a:rPr lang="en-US" dirty="0" err="1"/>
              <a:t>tersebut</a:t>
            </a:r>
            <a:r>
              <a:rPr lang="en-US" dirty="0"/>
              <a:t>.</a:t>
            </a:r>
          </a:p>
          <a:p>
            <a:endParaRPr lang="en-US" dirty="0"/>
          </a:p>
          <a:p>
            <a:r>
              <a:rPr lang="en-US" sz="2000" b="1" dirty="0"/>
              <a:t>3.Tidak </a:t>
            </a:r>
            <a:r>
              <a:rPr lang="en-US" sz="2000" b="1" dirty="0" err="1"/>
              <a:t>dapat</a:t>
            </a:r>
            <a:r>
              <a:rPr lang="en-US" sz="2000" b="1" dirty="0"/>
              <a:t> </a:t>
            </a:r>
            <a:r>
              <a:rPr lang="en-US" sz="2000" b="1" dirty="0" err="1"/>
              <a:t>dipisahkan</a:t>
            </a:r>
            <a:endParaRPr lang="en-US" sz="2000" b="1" dirty="0"/>
          </a:p>
          <a:p>
            <a:r>
              <a:rPr lang="en-US" dirty="0" err="1" smtClean="0"/>
              <a:t>Jasa</a:t>
            </a:r>
            <a:r>
              <a:rPr lang="en-US" dirty="0" smtClean="0"/>
              <a:t> </a:t>
            </a:r>
            <a:r>
              <a:rPr lang="en-US" dirty="0" err="1"/>
              <a:t>umumnya</a:t>
            </a:r>
            <a:r>
              <a:rPr lang="en-US" dirty="0"/>
              <a:t> </a:t>
            </a:r>
            <a:r>
              <a:rPr lang="en-US" dirty="0" err="1"/>
              <a:t>dihasilkan</a:t>
            </a:r>
            <a:r>
              <a:rPr lang="en-US" dirty="0"/>
              <a:t> </a:t>
            </a:r>
            <a:r>
              <a:rPr lang="en-US" dirty="0" err="1"/>
              <a:t>dan</a:t>
            </a:r>
            <a:r>
              <a:rPr lang="en-US" dirty="0"/>
              <a:t> </a:t>
            </a:r>
            <a:r>
              <a:rPr lang="en-US" dirty="0" err="1"/>
              <a:t>dikonsumsi</a:t>
            </a:r>
            <a:r>
              <a:rPr lang="en-US" dirty="0"/>
              <a:t> </a:t>
            </a:r>
            <a:r>
              <a:rPr lang="en-US" dirty="0" err="1"/>
              <a:t>pada</a:t>
            </a:r>
            <a:r>
              <a:rPr lang="en-US" dirty="0"/>
              <a:t> </a:t>
            </a:r>
            <a:r>
              <a:rPr lang="en-US" dirty="0" err="1"/>
              <a:t>saat</a:t>
            </a:r>
            <a:r>
              <a:rPr lang="en-US" dirty="0"/>
              <a:t> yang </a:t>
            </a:r>
            <a:r>
              <a:rPr lang="en-US" dirty="0" err="1"/>
              <a:t>bersamaan</a:t>
            </a:r>
            <a:r>
              <a:rPr lang="en-US" dirty="0"/>
              <a:t>, </a:t>
            </a:r>
            <a:r>
              <a:rPr lang="en-US" dirty="0" err="1"/>
              <a:t>dengan</a:t>
            </a:r>
            <a:r>
              <a:rPr lang="en-US" dirty="0"/>
              <a:t> </a:t>
            </a:r>
            <a:r>
              <a:rPr lang="en-US" dirty="0" err="1"/>
              <a:t>partisipasi</a:t>
            </a:r>
            <a:r>
              <a:rPr lang="en-US" dirty="0"/>
              <a:t> </a:t>
            </a:r>
            <a:r>
              <a:rPr lang="en-US" dirty="0" err="1"/>
              <a:t>konsumen</a:t>
            </a:r>
            <a:r>
              <a:rPr lang="en-US" dirty="0"/>
              <a:t> </a:t>
            </a:r>
            <a:r>
              <a:rPr lang="en-US" dirty="0" err="1"/>
              <a:t>dalam</a:t>
            </a:r>
            <a:r>
              <a:rPr lang="en-US" dirty="0"/>
              <a:t> proses </a:t>
            </a:r>
            <a:r>
              <a:rPr lang="en-US" dirty="0" err="1"/>
              <a:t>tersebut</a:t>
            </a:r>
            <a:r>
              <a:rPr lang="en-US" dirty="0"/>
              <a:t>. </a:t>
            </a:r>
            <a:r>
              <a:rPr lang="en-US" dirty="0" err="1"/>
              <a:t>Berarti</a:t>
            </a:r>
            <a:r>
              <a:rPr lang="en-US" dirty="0"/>
              <a:t>, </a:t>
            </a:r>
            <a:r>
              <a:rPr lang="en-US" dirty="0" err="1"/>
              <a:t>konsumen</a:t>
            </a:r>
            <a:r>
              <a:rPr lang="en-US" dirty="0"/>
              <a:t> </a:t>
            </a:r>
            <a:r>
              <a:rPr lang="en-US" dirty="0" err="1"/>
              <a:t>harus</a:t>
            </a:r>
            <a:r>
              <a:rPr lang="en-US" dirty="0"/>
              <a:t> </a:t>
            </a:r>
            <a:r>
              <a:rPr lang="en-US" dirty="0" err="1"/>
              <a:t>berada</a:t>
            </a:r>
            <a:r>
              <a:rPr lang="en-US" dirty="0"/>
              <a:t> di </a:t>
            </a:r>
            <a:r>
              <a:rPr lang="en-US" dirty="0" err="1"/>
              <a:t>tempat</a:t>
            </a:r>
            <a:r>
              <a:rPr lang="en-US" dirty="0"/>
              <a:t> </a:t>
            </a:r>
            <a:r>
              <a:rPr lang="en-US" dirty="0" err="1"/>
              <a:t>jasa</a:t>
            </a:r>
            <a:r>
              <a:rPr lang="en-US" dirty="0"/>
              <a:t> yang </a:t>
            </a:r>
            <a:r>
              <a:rPr lang="en-US" dirty="0" err="1"/>
              <a:t>dimintanya</a:t>
            </a:r>
            <a:r>
              <a:rPr lang="en-US" dirty="0"/>
              <a:t>, </a:t>
            </a:r>
            <a:r>
              <a:rPr lang="en-US" dirty="0" err="1"/>
              <a:t>sehingga</a:t>
            </a:r>
            <a:r>
              <a:rPr lang="en-US" dirty="0"/>
              <a:t> </a:t>
            </a:r>
            <a:r>
              <a:rPr lang="en-US" dirty="0" err="1"/>
              <a:t>konsumen</a:t>
            </a:r>
            <a:r>
              <a:rPr lang="en-US" dirty="0"/>
              <a:t> </a:t>
            </a:r>
            <a:r>
              <a:rPr lang="en-US" dirty="0" err="1"/>
              <a:t>melihat</a:t>
            </a:r>
            <a:r>
              <a:rPr lang="en-US" dirty="0"/>
              <a:t> </a:t>
            </a:r>
            <a:r>
              <a:rPr lang="en-US" dirty="0" err="1"/>
              <a:t>dan</a:t>
            </a:r>
            <a:r>
              <a:rPr lang="en-US" dirty="0"/>
              <a:t> </a:t>
            </a:r>
            <a:r>
              <a:rPr lang="en-US" dirty="0" err="1"/>
              <a:t>bahkan</a:t>
            </a:r>
            <a:r>
              <a:rPr lang="en-US" dirty="0"/>
              <a:t> </a:t>
            </a:r>
            <a:r>
              <a:rPr lang="en-US" dirty="0" err="1"/>
              <a:t>ikut</a:t>
            </a:r>
            <a:r>
              <a:rPr lang="en-US" dirty="0"/>
              <a:t> </a:t>
            </a:r>
            <a:r>
              <a:rPr lang="en-US" dirty="0" err="1"/>
              <a:t>ambil</a:t>
            </a:r>
            <a:r>
              <a:rPr lang="en-US" dirty="0"/>
              <a:t> </a:t>
            </a:r>
            <a:r>
              <a:rPr lang="en-US" dirty="0" err="1"/>
              <a:t>bagian</a:t>
            </a:r>
            <a:r>
              <a:rPr lang="en-US" dirty="0"/>
              <a:t> </a:t>
            </a:r>
            <a:r>
              <a:rPr lang="en-US" dirty="0" err="1"/>
              <a:t>dalam</a:t>
            </a:r>
            <a:r>
              <a:rPr lang="en-US" dirty="0"/>
              <a:t> proses </a:t>
            </a:r>
            <a:r>
              <a:rPr lang="en-US" dirty="0" err="1"/>
              <a:t>produksi</a:t>
            </a:r>
            <a:r>
              <a:rPr lang="en-US" dirty="0"/>
              <a:t> </a:t>
            </a:r>
            <a:r>
              <a:rPr lang="en-US" dirty="0" err="1"/>
              <a:t>tersebut</a:t>
            </a:r>
            <a:r>
              <a:rPr lang="en-US" dirty="0"/>
              <a:t>.</a:t>
            </a:r>
          </a:p>
          <a:p>
            <a:endParaRPr lang="en-US" dirty="0"/>
          </a:p>
          <a:p>
            <a:r>
              <a:rPr lang="en-US" sz="2000" b="1" dirty="0"/>
              <a:t>4.Tidak </a:t>
            </a:r>
            <a:r>
              <a:rPr lang="en-US" sz="2000" b="1" dirty="0" err="1"/>
              <a:t>tahan</a:t>
            </a:r>
            <a:r>
              <a:rPr lang="en-US" sz="2000" b="1" dirty="0"/>
              <a:t> lama</a:t>
            </a:r>
          </a:p>
          <a:p>
            <a:r>
              <a:rPr lang="en-US" dirty="0" err="1" smtClean="0"/>
              <a:t>Jasa</a:t>
            </a:r>
            <a:r>
              <a:rPr lang="en-US" dirty="0" smtClean="0"/>
              <a:t> </a:t>
            </a:r>
            <a:r>
              <a:rPr lang="en-US" dirty="0" err="1"/>
              <a:t>tidak</a:t>
            </a:r>
            <a:r>
              <a:rPr lang="en-US" dirty="0"/>
              <a:t> </a:t>
            </a:r>
            <a:r>
              <a:rPr lang="en-US" dirty="0" err="1"/>
              <a:t>mungkin</a:t>
            </a:r>
            <a:r>
              <a:rPr lang="en-US" dirty="0"/>
              <a:t> </a:t>
            </a:r>
            <a:r>
              <a:rPr lang="en-US" dirty="0" err="1"/>
              <a:t>disimpan</a:t>
            </a:r>
            <a:r>
              <a:rPr lang="en-US" dirty="0"/>
              <a:t> </a:t>
            </a:r>
            <a:r>
              <a:rPr lang="en-US" dirty="0" err="1"/>
              <a:t>dalam</a:t>
            </a:r>
            <a:r>
              <a:rPr lang="en-US" dirty="0"/>
              <a:t> </a:t>
            </a:r>
            <a:r>
              <a:rPr lang="en-US" dirty="0" err="1"/>
              <a:t>persediaan</a:t>
            </a:r>
            <a:r>
              <a:rPr lang="en-US" dirty="0"/>
              <a:t>. </a:t>
            </a:r>
          </a:p>
        </p:txBody>
      </p:sp>
    </p:spTree>
    <p:extLst>
      <p:ext uri="{BB962C8B-B14F-4D97-AF65-F5344CB8AC3E}">
        <p14:creationId xmlns:p14="http://schemas.microsoft.com/office/powerpoint/2010/main" val="8611192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8592</TotalTime>
  <Words>1840</Words>
  <Application>Microsoft Office PowerPoint</Application>
  <PresentationFormat>On-screen Show (4:3)</PresentationFormat>
  <Paragraphs>280</Paragraphs>
  <Slides>34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Calibri</vt:lpstr>
      <vt:lpstr>Comic Sans MS</vt:lpstr>
      <vt:lpstr>Georgia</vt:lpstr>
      <vt:lpstr>Times New Roman</vt:lpstr>
      <vt:lpstr>Trebuchet MS</vt:lpstr>
      <vt:lpstr>Wingdings</vt:lpstr>
      <vt:lpstr>Wingdings 2</vt:lpstr>
      <vt:lpstr>Urban</vt:lpstr>
      <vt:lpstr>Manajemen Bisnis</vt:lpstr>
      <vt:lpstr>Objective</vt:lpstr>
      <vt:lpstr>Referensi</vt:lpstr>
      <vt:lpstr>Marketing</vt:lpstr>
      <vt:lpstr>KONSEP INTI PEMASARAN</vt:lpstr>
      <vt:lpstr>Kebutuhan, Keinginan dan Permintaan</vt:lpstr>
      <vt:lpstr>Kebutuhan, Keinginan dan Permintaan</vt:lpstr>
      <vt:lpstr>Produk Dan Jasa</vt:lpstr>
      <vt:lpstr>Karakteristik Jasa</vt:lpstr>
      <vt:lpstr>Nilai, Kepuasan dan Mutu</vt:lpstr>
      <vt:lpstr>Nilai, Kepuasan dan Mutu</vt:lpstr>
      <vt:lpstr>Nilai, Kepuasan dan Mutu</vt:lpstr>
      <vt:lpstr>Pertukaran, Transaksi Dan Hubungan</vt:lpstr>
      <vt:lpstr>Pertukaran, Transaksi Dan Hubungan</vt:lpstr>
      <vt:lpstr>Pasar Dan Pemasar</vt:lpstr>
      <vt:lpstr>Sistem Pemasaran Sederhana</vt:lpstr>
      <vt:lpstr>Pelaku Dan Kekuatan Utama Dalam Sistem Pemasaran Modern</vt:lpstr>
      <vt:lpstr>MANAJEMEN PEMASARAN</vt:lpstr>
      <vt:lpstr>FALSAFAH MANAJEMEN PEMASARAN</vt:lpstr>
      <vt:lpstr>KONSEP PRODUKSI (PRODUCTION CONCEPT)</vt:lpstr>
      <vt:lpstr>KONSEP PRODUK (PRODUCT CONCEPT)</vt:lpstr>
      <vt:lpstr>KONSEP PENJUALAN ( SELLING CONCEPT)</vt:lpstr>
      <vt:lpstr>KONSEP PENJUALAN ( SELLING CONCEPT)</vt:lpstr>
      <vt:lpstr>KONSEP PEMASARAN (MARKETING CONCEPT)</vt:lpstr>
      <vt:lpstr>Perbedaan Antara Konsep Penjualan Dengan Konsep Pemasaran</vt:lpstr>
      <vt:lpstr>KONSEP PEMASARAN BERWAWASAN SOSIAL (SOCIETAL MARKETING CONCEPT)</vt:lpstr>
      <vt:lpstr>Tiga Pemikiran yang melandasi Konsep Pemasaran Berwawasan Sosisl</vt:lpstr>
      <vt:lpstr>NILAI TERHANTAR PADA PELANGGAN  (CUSTOMER DELIVERED VALUE)</vt:lpstr>
      <vt:lpstr>NILAI TERHANTAR PADA PELANGGAN  (CUSTOMER DELIVERED VALUE)</vt:lpstr>
      <vt:lpstr>PowerPoint Presentation</vt:lpstr>
      <vt:lpstr>Menghitung Biaya kehilangan Pelanggan</vt:lpstr>
      <vt:lpstr>Menghitung Biaya kehilangan Pelanggan</vt:lpstr>
      <vt:lpstr>Menghitung biaya untuk mengurangi tingkat peralihan pelanggan</vt:lpstr>
      <vt:lpstr>Terima Kasih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Sistem Informasi</dc:title>
  <dc:creator>Marcello Singadji</dc:creator>
  <cp:lastModifiedBy>Chaerul</cp:lastModifiedBy>
  <cp:revision>600</cp:revision>
  <dcterms:created xsi:type="dcterms:W3CDTF">2011-09-16T02:11:44Z</dcterms:created>
  <dcterms:modified xsi:type="dcterms:W3CDTF">2017-03-27T02:42:36Z</dcterms:modified>
</cp:coreProperties>
</file>