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1"/>
  </p:notesMasterIdLst>
  <p:sldIdLst>
    <p:sldId id="325" r:id="rId2"/>
    <p:sldId id="423" r:id="rId3"/>
    <p:sldId id="419" r:id="rId4"/>
    <p:sldId id="420" r:id="rId5"/>
    <p:sldId id="421" r:id="rId6"/>
    <p:sldId id="422" r:id="rId7"/>
    <p:sldId id="418" r:id="rId8"/>
    <p:sldId id="417" r:id="rId9"/>
    <p:sldId id="393" r:id="rId10"/>
    <p:sldId id="399" r:id="rId11"/>
    <p:sldId id="395" r:id="rId12"/>
    <p:sldId id="415" r:id="rId13"/>
    <p:sldId id="397" r:id="rId14"/>
    <p:sldId id="416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08" r:id="rId23"/>
    <p:sldId id="409" r:id="rId24"/>
    <p:sldId id="410" r:id="rId25"/>
    <p:sldId id="411" r:id="rId26"/>
    <p:sldId id="412" r:id="rId27"/>
    <p:sldId id="413" r:id="rId28"/>
    <p:sldId id="414" r:id="rId29"/>
    <p:sldId id="390" r:id="rId30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8995" autoAdjust="0"/>
  </p:normalViewPr>
  <p:slideViewPr>
    <p:cSldViewPr>
      <p:cViewPr>
        <p:scale>
          <a:sx n="59" d="100"/>
          <a:sy n="59" d="100"/>
        </p:scale>
        <p:origin x="-162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372E8-F3BA-4EE7-89B9-7B606B3D2F42}" type="slidenum">
              <a:rPr lang="en-US"/>
              <a:pPr/>
              <a:t>19</a:t>
            </a:fld>
            <a:endParaRPr lang="en-US"/>
          </a:p>
        </p:txBody>
      </p:sp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818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409CA4-A305-4958-B6EE-5D12F53EC186}" type="slidenum">
              <a:rPr lang="en-US"/>
              <a:pPr/>
              <a:t>28</a:t>
            </a:fld>
            <a:endParaRPr lang="en-US"/>
          </a:p>
        </p:txBody>
      </p:sp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0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76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0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C8EFB-EB81-4DBC-9D5B-1F999C6E5E5D}" type="slidenum">
              <a:rPr lang="en-US"/>
              <a:pPr/>
              <a:t>20</a:t>
            </a:fld>
            <a:endParaRPr lang="en-US"/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3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02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03713-75FA-46E0-A12C-88D9A80CD1C3}" type="slidenum">
              <a:rPr lang="en-US"/>
              <a:pPr/>
              <a:t>21</a:t>
            </a:fld>
            <a:endParaRPr lang="en-US"/>
          </a:p>
        </p:txBody>
      </p:sp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20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22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CB34CE-2727-4BCB-B67E-FF0F1F4CD423}" type="slidenum">
              <a:rPr lang="en-US"/>
              <a:pPr/>
              <a:t>22</a:t>
            </a:fld>
            <a:endParaRPr lang="en-US"/>
          </a:p>
        </p:txBody>
      </p:sp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36</a:t>
            </a:r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5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68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CC96F-CCD9-4364-8F85-DCD2C51C2AA5}" type="slidenum">
              <a:rPr lang="en-US"/>
              <a:pPr/>
              <a:t>23</a:t>
            </a:fld>
            <a:endParaRPr lang="en-US"/>
          </a:p>
        </p:txBody>
      </p:sp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40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0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89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19623-FDF8-4D9A-912F-C19137CBB200}" type="slidenum">
              <a:rPr lang="en-US"/>
              <a:pPr/>
              <a:t>24</a:t>
            </a:fld>
            <a:endParaRPr lang="en-US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51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73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24944-B7E8-4BF1-8E11-C83BBFB4E820}" type="slidenum">
              <a:rPr lang="en-US"/>
              <a:pPr/>
              <a:t>25</a:t>
            </a:fld>
            <a:endParaRPr lang="en-US"/>
          </a:p>
        </p:txBody>
      </p:sp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53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3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14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41259-3EC4-4273-8D75-B38410D89DD7}" type="slidenum">
              <a:rPr lang="en-US"/>
              <a:pPr/>
              <a:t>26</a:t>
            </a:fld>
            <a:endParaRPr lang="en-US"/>
          </a:p>
        </p:txBody>
      </p:sp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59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7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34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07594-9C84-4837-A71A-A099F3E0DADA}" type="slidenum">
              <a:rPr lang="en-US"/>
              <a:pPr/>
              <a:t>27</a:t>
            </a:fld>
            <a:endParaRPr lang="en-US"/>
          </a:p>
        </p:txBody>
      </p:sp>
      <p:sp>
        <p:nvSpPr>
          <p:cNvPr id="2355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59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6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699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80B1428-D53E-4875-9931-B2BC6DAAAD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5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13/02/2017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d.wikipedia.org/wiki/Fungs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 err="1" smtClean="0"/>
              <a:t>Manajemen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Bisnis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/>
              <a:t>Rencana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Strategi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Bisnis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F94A8-76F4-4719-9C6E-7DD2A32A112D}" type="slidenum">
              <a:rPr lang="en-US"/>
              <a:pPr/>
              <a:t>10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5288"/>
            <a:ext cx="7772400" cy="641350"/>
          </a:xfrm>
        </p:spPr>
        <p:txBody>
          <a:bodyPr/>
          <a:lstStyle/>
          <a:p>
            <a:r>
              <a:rPr lang="en-US" sz="3600"/>
              <a:t>Tiga Tingkatan Strategi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4343400" cy="39624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Tingkat Korporat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Tingkat Bisnis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Tingkat Fungsional</a:t>
            </a:r>
          </a:p>
        </p:txBody>
      </p:sp>
      <p:pic>
        <p:nvPicPr>
          <p:cNvPr id="311300" name="Picture 4" descr="strategy safari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066800"/>
            <a:ext cx="48006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521686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57200"/>
            <a:ext cx="8162925" cy="1371600"/>
          </a:xfrm>
        </p:spPr>
        <p:txBody>
          <a:bodyPr/>
          <a:lstStyle/>
          <a:p>
            <a:r>
              <a:rPr lang="id-ID" sz="4000">
                <a:cs typeface="Times New Roman" pitchFamily="18" charset="0"/>
              </a:rPr>
              <a:t>Kerangka Kerja Strategis Tingkat Korporasi</a:t>
            </a:r>
            <a:r>
              <a:rPr lang="en-US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43136"/>
            <a:ext cx="7931224" cy="4325112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None/>
            </a:pPr>
            <a:r>
              <a:rPr lang="id-ID" sz="2400" dirty="0">
                <a:latin typeface="Arial" charset="0"/>
                <a:cs typeface="Arial" charset="0"/>
              </a:rPr>
              <a:t>Meliputi dua (2) pendekatan yaitu :</a:t>
            </a:r>
          </a:p>
          <a:p>
            <a:pPr marL="609600" indent="-609600" algn="just">
              <a:buFontTx/>
              <a:buNone/>
            </a:pPr>
            <a:r>
              <a:rPr lang="id-ID" sz="2400" dirty="0">
                <a:latin typeface="Arial" charset="0"/>
                <a:cs typeface="Arial" charset="0"/>
              </a:rPr>
              <a:t>A.	Strategi yang hebat (Grand Strategies)</a:t>
            </a:r>
          </a:p>
          <a:p>
            <a:pPr marL="609600" indent="-609600" algn="just">
              <a:buFontTx/>
              <a:buNone/>
            </a:pPr>
            <a:endParaRPr lang="id-ID" dirty="0">
              <a:latin typeface="Arial" charset="0"/>
              <a:cs typeface="Arial" charset="0"/>
            </a:endParaRP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1447800" y="2819400"/>
            <a:ext cx="7086600" cy="3581400"/>
            <a:chOff x="1584" y="4896"/>
            <a:chExt cx="10368" cy="6048"/>
          </a:xfrm>
        </p:grpSpPr>
        <p:sp>
          <p:nvSpPr>
            <p:cNvPr id="5125" name="Text Box 5"/>
            <p:cNvSpPr txBox="1">
              <a:spLocks noChangeArrowheads="1"/>
            </p:cNvSpPr>
            <p:nvPr/>
          </p:nvSpPr>
          <p:spPr bwMode="auto">
            <a:xfrm>
              <a:off x="4752" y="5505"/>
              <a:ext cx="2880" cy="1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d-ID" sz="2000">
                  <a:latin typeface="Arial" charset="0"/>
                </a:rPr>
                <a:t>Strategi Pertumbuhan Korporasi</a:t>
              </a:r>
              <a:endParaRPr lang="id-ID">
                <a:latin typeface="Arial" charset="0"/>
              </a:endParaRPr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7632" y="5505"/>
              <a:ext cx="3168" cy="1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d-ID" sz="2000">
                  <a:latin typeface="Arial" charset="0"/>
                </a:rPr>
                <a:t>Strategi Stabilitas Korporasi</a:t>
              </a:r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4752" y="7177"/>
              <a:ext cx="2880" cy="16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Strategi </a:t>
              </a:r>
              <a:r>
                <a:rPr lang="id-ID" sz="2000">
                  <a:latin typeface="Arial" charset="0"/>
                </a:rPr>
                <a:t>Stabilitas Korporasi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7632" y="7177"/>
              <a:ext cx="3168" cy="16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d-ID" sz="2000">
                  <a:latin typeface="Arial" charset="0"/>
                </a:rPr>
                <a:t>Strategi Bertahan Korporasi</a:t>
              </a:r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3456" y="5760"/>
              <a:ext cx="0" cy="2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2304" y="4896"/>
              <a:ext cx="2160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dirty="0" err="1">
                  <a:latin typeface="Arial" charset="0"/>
                </a:rPr>
                <a:t>kekuatan</a:t>
              </a:r>
              <a:endParaRPr lang="en-US" sz="2000" dirty="0">
                <a:latin typeface="Arial" charset="0"/>
              </a:endParaRPr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2016" y="8352"/>
              <a:ext cx="2592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d-ID" sz="2000">
                  <a:latin typeface="Arial" charset="0"/>
                </a:rPr>
                <a:t>kelemahan</a:t>
              </a:r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2016" y="6336"/>
              <a:ext cx="2592" cy="12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Status Perusahaan</a:t>
              </a:r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5040" y="9504"/>
              <a:ext cx="40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1584" y="9072"/>
              <a:ext cx="3312" cy="1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2000">
                  <a:latin typeface="Arial" charset="0"/>
                </a:rPr>
                <a:t>Peluang lingkungan yang </a:t>
              </a:r>
              <a:r>
                <a:rPr lang="id-ID" sz="2000">
                  <a:latin typeface="Arial" charset="0"/>
                </a:rPr>
                <a:t>berlimpah</a:t>
              </a:r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9360" y="9000"/>
              <a:ext cx="2592" cy="1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id-ID" sz="2000">
                  <a:latin typeface="Arial" charset="0"/>
                </a:rPr>
                <a:t>Ancaman lingkungan kritis</a:t>
              </a:r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5760" y="9072"/>
              <a:ext cx="2448" cy="1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Status Lingkungan</a:t>
              </a:r>
            </a:p>
          </p:txBody>
        </p:sp>
      </p:grp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609600" y="533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8458200" y="533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533400" y="533400"/>
            <a:ext cx="79248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533400" y="6248400"/>
            <a:ext cx="79248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7131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 </a:t>
            </a:r>
            <a:r>
              <a:rPr lang="id-ID" dirty="0"/>
              <a:t>Matriks Portofolio Korporasi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 </a:t>
            </a:r>
            <a:r>
              <a:rPr lang="id-ID" dirty="0"/>
              <a:t>Dikembangkan oleh The Boston  Consulting </a:t>
            </a:r>
          </a:p>
          <a:p>
            <a:pPr>
              <a:buFontTx/>
              <a:buNone/>
            </a:pPr>
            <a:r>
              <a:rPr lang="id-ID" dirty="0"/>
              <a:t>  Group</a:t>
            </a:r>
          </a:p>
          <a:p>
            <a:pPr>
              <a:buFontTx/>
              <a:buChar char="-"/>
            </a:pPr>
            <a:r>
              <a:rPr lang="id-ID" dirty="0"/>
              <a:t> Dikenal sebagai matriks BCG:</a:t>
            </a:r>
          </a:p>
          <a:p>
            <a:pPr algn="just">
              <a:buFontTx/>
              <a:buNone/>
            </a:pPr>
            <a:r>
              <a:rPr lang="id-ID" dirty="0"/>
              <a:t>  Perangkat  strategi  untuk  memberi  pedoman  </a:t>
            </a:r>
          </a:p>
          <a:p>
            <a:pPr algn="just">
              <a:buFontTx/>
              <a:buNone/>
            </a:pPr>
            <a:r>
              <a:rPr lang="id-ID" dirty="0"/>
              <a:t>  pada keputusan alokasi sumber daya  berdasar </a:t>
            </a:r>
          </a:p>
          <a:p>
            <a:pPr algn="just">
              <a:buFontTx/>
              <a:buNone/>
            </a:pPr>
            <a:r>
              <a:rPr lang="id-ID" dirty="0"/>
              <a:t>  kan pangsa  pasar dan pertumbuhan  UBS   </a:t>
            </a:r>
          </a:p>
          <a:p>
            <a:pPr algn="just">
              <a:buFontTx/>
              <a:buNone/>
            </a:pPr>
            <a:r>
              <a:rPr lang="id-ID" dirty="0"/>
              <a:t>  (Unit Bisnis Strategis).</a:t>
            </a:r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2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id-ID" sz="2400">
                <a:latin typeface="Arial" charset="0"/>
                <a:cs typeface="Arial" charset="0"/>
              </a:rPr>
              <a:t>UBS (Unit Bisnis Strategis):</a:t>
            </a:r>
          </a:p>
          <a:p>
            <a:pPr algn="just">
              <a:buFont typeface="Wingdings" pitchFamily="2" charset="2"/>
              <a:buNone/>
            </a:pPr>
            <a:r>
              <a:rPr lang="id-ID" sz="2400">
                <a:latin typeface="Arial" charset="0"/>
                <a:cs typeface="Arial" charset="0"/>
              </a:rPr>
              <a:t>Suatu bisnis tunggal atau kumpulan bisnis yang</a:t>
            </a:r>
          </a:p>
          <a:p>
            <a:pPr algn="just">
              <a:buFont typeface="Wingdings" pitchFamily="2" charset="2"/>
              <a:buNone/>
            </a:pPr>
            <a:r>
              <a:rPr lang="id-ID" sz="2400">
                <a:latin typeface="Arial" charset="0"/>
                <a:cs typeface="Arial" charset="0"/>
              </a:rPr>
              <a:t>berdiri   sendiri   dan  merumuskan   strateginya </a:t>
            </a:r>
          </a:p>
          <a:p>
            <a:pPr algn="just">
              <a:buFont typeface="Wingdings" pitchFamily="2" charset="2"/>
              <a:buNone/>
            </a:pPr>
            <a:r>
              <a:rPr lang="id-ID" sz="2400">
                <a:latin typeface="Arial" charset="0"/>
                <a:cs typeface="Arial" charset="0"/>
              </a:rPr>
              <a:t>sendiri.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  <a:cs typeface="Arial" charset="0"/>
              </a:rPr>
              <a:t>  </a:t>
            </a:r>
          </a:p>
          <a:p>
            <a:pPr algn="just">
              <a:buFont typeface="Wingdings" pitchFamily="2" charset="2"/>
              <a:buNone/>
            </a:pPr>
            <a:endParaRPr lang="en-US" sz="2400">
              <a:latin typeface="Arial" charset="0"/>
              <a:cs typeface="Arial" charset="0"/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1676400" y="2514600"/>
            <a:ext cx="6400800" cy="3505200"/>
            <a:chOff x="1872" y="8928"/>
            <a:chExt cx="10080" cy="4608"/>
          </a:xfrm>
        </p:grpSpPr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5040" y="9504"/>
              <a:ext cx="2448" cy="1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2000">
                <a:latin typeface="Arial" charset="0"/>
              </a:endParaRPr>
            </a:p>
            <a:p>
              <a:pPr algn="ctr" eaLnBrk="0" hangingPunct="0"/>
              <a:r>
                <a:rPr lang="en-US" sz="2000">
                  <a:latin typeface="Arial" charset="0"/>
                </a:rPr>
                <a:t>STARS</a:t>
              </a:r>
              <a:endParaRPr lang="en-US">
                <a:latin typeface="Arial" charset="0"/>
              </a:endParaRPr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7488" y="9504"/>
              <a:ext cx="2736" cy="1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Question </a:t>
              </a:r>
            </a:p>
            <a:p>
              <a:pPr algn="ctr" eaLnBrk="0" hangingPunct="0"/>
              <a:r>
                <a:rPr lang="en-US" sz="2000">
                  <a:latin typeface="Arial" charset="0"/>
                </a:rPr>
                <a:t>Marks</a:t>
              </a: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5040" y="10944"/>
              <a:ext cx="2448" cy="1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CASH </a:t>
              </a:r>
            </a:p>
            <a:p>
              <a:pPr algn="ctr" eaLnBrk="0" hangingPunct="0"/>
              <a:r>
                <a:rPr lang="en-US" sz="2000">
                  <a:latin typeface="Arial" charset="0"/>
                </a:rPr>
                <a:t>Cows</a:t>
              </a:r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7488" y="10944"/>
              <a:ext cx="2736" cy="1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Dogs</a:t>
              </a:r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312" y="9792"/>
              <a:ext cx="0" cy="2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2448" y="8928"/>
              <a:ext cx="1584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Tinggi</a:t>
              </a: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2304" y="12240"/>
              <a:ext cx="1728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rendah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1872" y="10368"/>
              <a:ext cx="2736" cy="12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Tingkat Pertumbuhan</a:t>
              </a:r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5616" y="12960"/>
              <a:ext cx="3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4176" y="12528"/>
              <a:ext cx="129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2000">
                  <a:latin typeface="Arial" charset="0"/>
                </a:rPr>
                <a:t>tinggi</a:t>
              </a: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9360" y="12528"/>
              <a:ext cx="2592" cy="7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en-US" sz="2000">
                  <a:latin typeface="Arial" charset="0"/>
                </a:rPr>
                <a:t>rendah</a:t>
              </a: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6192" y="12384"/>
              <a:ext cx="2448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d-ID" sz="2000">
                  <a:latin typeface="Arial" charset="0"/>
                </a:rPr>
                <a:t>Pangsa Pasar</a:t>
              </a:r>
            </a:p>
          </p:txBody>
        </p:sp>
      </p:grp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7620000" y="457200"/>
            <a:ext cx="0" cy="54864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533400" y="5943600"/>
            <a:ext cx="70866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V="1">
            <a:off x="533400" y="457200"/>
            <a:ext cx="0" cy="54864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H="1">
            <a:off x="533400" y="304800"/>
            <a:ext cx="70866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7620000" y="304800"/>
            <a:ext cx="0" cy="56388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flipV="1">
            <a:off x="533400" y="304800"/>
            <a:ext cx="0" cy="56388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13532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i="1" dirty="0">
                <a:latin typeface="Arial" charset="0"/>
                <a:cs typeface="Arial" charset="0"/>
              </a:rPr>
              <a:t>Kerangka Kerja Strategi </a:t>
            </a:r>
            <a:br>
              <a:rPr lang="id-ID" b="1" i="1" dirty="0">
                <a:latin typeface="Arial" charset="0"/>
                <a:cs typeface="Arial" charset="0"/>
              </a:rPr>
            </a:br>
            <a:r>
              <a:rPr lang="id-ID" b="1" i="1" dirty="0">
                <a:latin typeface="Arial" charset="0"/>
                <a:cs typeface="Arial" charset="0"/>
              </a:rPr>
              <a:t>Tingkat 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en-US" dirty="0">
                <a:latin typeface="Arial" charset="0"/>
                <a:cs typeface="Arial" charset="0"/>
              </a:rPr>
              <a:t>A.  </a:t>
            </a:r>
            <a:r>
              <a:rPr lang="id-ID" dirty="0">
                <a:latin typeface="Arial" charset="0"/>
                <a:cs typeface="Arial" charset="0"/>
              </a:rPr>
              <a:t>Peran Keunggulan Kompetitif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cs typeface="Times New Roman" pitchFamily="18" charset="0"/>
              </a:rPr>
              <a:t>		- </a:t>
            </a:r>
            <a:r>
              <a:rPr lang="id-ID" dirty="0">
                <a:latin typeface="Arial" charset="0"/>
                <a:cs typeface="Arial" charset="0"/>
              </a:rPr>
              <a:t>Keunggulan Kompetitif 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latin typeface="Arial" charset="0"/>
                <a:cs typeface="Arial" charset="0"/>
              </a:rPr>
              <a:t>		</a:t>
            </a:r>
            <a:r>
              <a:rPr lang="id-ID" dirty="0">
                <a:cs typeface="Times New Roman" pitchFamily="18" charset="0"/>
              </a:rPr>
              <a:t>- </a:t>
            </a:r>
            <a:r>
              <a:rPr lang="id-ID" dirty="0">
                <a:latin typeface="Arial" charset="0"/>
                <a:cs typeface="Arial" charset="0"/>
              </a:rPr>
              <a:t>TQM sebagai keunggulan kompetitif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latin typeface="Arial" charset="0"/>
                <a:cs typeface="Arial" charset="0"/>
              </a:rPr>
              <a:t>B.	 Strategi - strategi Kompetitif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cs typeface="Times New Roman" pitchFamily="18" charset="0"/>
              </a:rPr>
              <a:t>	 a. Analisis Industri: (5 kekuatan)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cs typeface="Times New Roman" pitchFamily="18" charset="0"/>
              </a:rPr>
              <a:t>        1. Pemain baru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cs typeface="Times New Roman" pitchFamily="18" charset="0"/>
              </a:rPr>
              <a:t>        2. Produk pengganti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cs typeface="Times New Roman" pitchFamily="18" charset="0"/>
              </a:rPr>
              <a:t>        3. Para pembeli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cs typeface="Times New Roman" pitchFamily="18" charset="0"/>
              </a:rPr>
              <a:t>        4. Para pemasok</a:t>
            </a:r>
          </a:p>
          <a:p>
            <a:pPr algn="just">
              <a:buFont typeface="Wingdings" pitchFamily="2" charset="2"/>
              <a:buNone/>
            </a:pPr>
            <a:r>
              <a:rPr lang="id-ID" dirty="0">
                <a:cs typeface="Times New Roman" pitchFamily="18" charset="0"/>
              </a:rPr>
              <a:t>        5. Pesaing yang ada sekarang</a:t>
            </a:r>
            <a:endParaRPr lang="id-ID" dirty="0">
              <a:latin typeface="Arial" charset="0"/>
              <a:cs typeface="Arial" charset="0"/>
            </a:endParaRPr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9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A84A-9E50-494D-9752-4046DB53738E}" type="slidenum">
              <a:rPr lang="en-US"/>
              <a:pPr/>
              <a:t>15</a:t>
            </a:fld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271463"/>
            <a:ext cx="8243887" cy="977900"/>
          </a:xfrm>
        </p:spPr>
        <p:txBody>
          <a:bodyPr>
            <a:normAutofit fontScale="90000"/>
          </a:bodyPr>
          <a:lstStyle/>
          <a:p>
            <a:pPr marL="2190750" indent="-2190750" algn="l"/>
            <a:r>
              <a:rPr lang="en-US" sz="3200"/>
              <a:t>Gambar 1-2: Perusahaan dengan Bisnis Tunggal</a:t>
            </a:r>
          </a:p>
        </p:txBody>
      </p:sp>
      <p:graphicFrame>
        <p:nvGraphicFramePr>
          <p:cNvPr id="312323" name="Object 3"/>
          <p:cNvGraphicFramePr>
            <a:graphicFrameLocks noGrp="1" noChangeAspect="1"/>
          </p:cNvGraphicFramePr>
          <p:nvPr>
            <p:ph type="dgm" idx="1"/>
          </p:nvPr>
        </p:nvGraphicFramePr>
        <p:xfrm>
          <a:off x="76200" y="2803525"/>
          <a:ext cx="899160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MS Org Chart" r:id="rId3" imgW="7689600" imgH="1822320" progId="OrgPlusWOPX.4">
                  <p:embed followColorScheme="full"/>
                </p:oleObj>
              </mc:Choice>
              <mc:Fallback>
                <p:oleObj name="MS Org Chart" r:id="rId3" imgW="7689600" imgH="1822320" progId="OrgPlusWOPX.4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803525"/>
                        <a:ext cx="8991600" cy="2349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2580704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4AC9-DB6B-4908-9031-64FBFBEA1F14}" type="slidenum">
              <a:rPr lang="en-US"/>
              <a:pPr/>
              <a:t>16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585788"/>
            <a:ext cx="7772400" cy="1190625"/>
          </a:xfrm>
        </p:spPr>
        <p:txBody>
          <a:bodyPr/>
          <a:lstStyle/>
          <a:p>
            <a:pPr marL="1333500" indent="-1333500" algn="l"/>
            <a:r>
              <a:rPr lang="en-US" sz="3600"/>
              <a:t>Gb 1-2: Perusahaan dengan</a:t>
            </a:r>
            <a:br>
              <a:rPr lang="en-US" sz="3600"/>
            </a:br>
            <a:r>
              <a:rPr lang="en-US" sz="3600"/>
              <a:t>Beberapa Bisnis</a:t>
            </a:r>
          </a:p>
        </p:txBody>
      </p:sp>
      <p:graphicFrame>
        <p:nvGraphicFramePr>
          <p:cNvPr id="313347" name="Object 3"/>
          <p:cNvGraphicFramePr>
            <a:graphicFrameLocks noGrp="1" noChangeAspect="1"/>
          </p:cNvGraphicFramePr>
          <p:nvPr>
            <p:ph type="dgm" idx="1"/>
          </p:nvPr>
        </p:nvGraphicFramePr>
        <p:xfrm>
          <a:off x="698500" y="2417763"/>
          <a:ext cx="7747000" cy="282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MS Org Chart" r:id="rId3" imgW="7333920" imgH="2603160" progId="OrgPlusWOPX.4">
                  <p:embed followColorScheme="full"/>
                </p:oleObj>
              </mc:Choice>
              <mc:Fallback>
                <p:oleObj name="MS Org Chart" r:id="rId3" imgW="7333920" imgH="2603160" progId="OrgPlusWOPX.4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417763"/>
                        <a:ext cx="7747000" cy="28209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8962458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DCC8-81FE-46FD-BA76-8869B04FC22E}" type="slidenum">
              <a:rPr lang="en-US"/>
              <a:pPr/>
              <a:t>17</a:t>
            </a:fld>
            <a:endParaRPr lang="en-US"/>
          </a:p>
        </p:txBody>
      </p:sp>
      <p:sp>
        <p:nvSpPr>
          <p:cNvPr id="314370" name="Text Box 2"/>
          <p:cNvSpPr txBox="1">
            <a:spLocks noChangeArrowheads="1"/>
          </p:cNvSpPr>
          <p:nvPr/>
        </p:nvSpPr>
        <p:spPr bwMode="auto">
          <a:xfrm>
            <a:off x="1752600" y="552450"/>
            <a:ext cx="7727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</a:rPr>
              <a:t>Gb 1-3: Hierarki Tujuan dan Strategi</a:t>
            </a:r>
          </a:p>
        </p:txBody>
      </p:sp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304800" y="2209800"/>
            <a:ext cx="8458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2" name="Line 4"/>
          <p:cNvSpPr>
            <a:spLocks noChangeShapeType="1"/>
          </p:cNvSpPr>
          <p:nvPr/>
        </p:nvSpPr>
        <p:spPr bwMode="auto">
          <a:xfrm>
            <a:off x="2133600" y="22098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3" name="Line 5"/>
          <p:cNvSpPr>
            <a:spLocks noChangeShapeType="1"/>
          </p:cNvSpPr>
          <p:nvPr/>
        </p:nvSpPr>
        <p:spPr bwMode="auto">
          <a:xfrm>
            <a:off x="4114800" y="22098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4" name="Line 6"/>
          <p:cNvSpPr>
            <a:spLocks noChangeShapeType="1"/>
          </p:cNvSpPr>
          <p:nvPr/>
        </p:nvSpPr>
        <p:spPr bwMode="auto">
          <a:xfrm>
            <a:off x="5334000" y="22098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5" name="Line 7"/>
          <p:cNvSpPr>
            <a:spLocks noChangeShapeType="1"/>
          </p:cNvSpPr>
          <p:nvPr/>
        </p:nvSpPr>
        <p:spPr bwMode="auto">
          <a:xfrm>
            <a:off x="6553200" y="22098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6" name="Line 8"/>
          <p:cNvSpPr>
            <a:spLocks noChangeShapeType="1"/>
          </p:cNvSpPr>
          <p:nvPr/>
        </p:nvSpPr>
        <p:spPr bwMode="auto">
          <a:xfrm>
            <a:off x="7620000" y="22098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7" name="Line 9"/>
          <p:cNvSpPr>
            <a:spLocks noChangeShapeType="1"/>
          </p:cNvSpPr>
          <p:nvPr/>
        </p:nvSpPr>
        <p:spPr bwMode="auto">
          <a:xfrm>
            <a:off x="304800" y="2971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8" name="Line 10"/>
          <p:cNvSpPr>
            <a:spLocks noChangeShapeType="1"/>
          </p:cNvSpPr>
          <p:nvPr/>
        </p:nvSpPr>
        <p:spPr bwMode="auto">
          <a:xfrm>
            <a:off x="304800" y="3962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79" name="Line 11"/>
          <p:cNvSpPr>
            <a:spLocks noChangeShapeType="1"/>
          </p:cNvSpPr>
          <p:nvPr/>
        </p:nvSpPr>
        <p:spPr bwMode="auto">
          <a:xfrm>
            <a:off x="304800" y="4876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0" name="Text Box 12"/>
          <p:cNvSpPr txBox="1">
            <a:spLocks noChangeArrowheads="1"/>
          </p:cNvSpPr>
          <p:nvPr/>
        </p:nvSpPr>
        <p:spPr bwMode="auto">
          <a:xfrm>
            <a:off x="304800" y="22098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Hasil akhir</a:t>
            </a:r>
          </a:p>
          <a:p>
            <a:pPr algn="ctr"/>
            <a:r>
              <a:rPr lang="en-US" sz="1400">
                <a:latin typeface="Times New Roman" pitchFamily="18" charset="0"/>
              </a:rPr>
              <a:t>(Apa yang akan dicapai)</a:t>
            </a:r>
          </a:p>
        </p:txBody>
      </p:sp>
      <p:sp>
        <p:nvSpPr>
          <p:cNvPr id="314381" name="Text Box 13"/>
          <p:cNvSpPr txBox="1">
            <a:spLocks noChangeArrowheads="1"/>
          </p:cNvSpPr>
          <p:nvPr/>
        </p:nvSpPr>
        <p:spPr bwMode="auto">
          <a:xfrm>
            <a:off x="2209800" y="2209800"/>
            <a:ext cx="190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Strategi</a:t>
            </a:r>
          </a:p>
          <a:p>
            <a:r>
              <a:rPr lang="en-US" sz="1400">
                <a:latin typeface="Times New Roman" pitchFamily="18" charset="0"/>
              </a:rPr>
              <a:t>(Bagaimana dapat dicapai)</a:t>
            </a:r>
          </a:p>
        </p:txBody>
      </p:sp>
      <p:sp>
        <p:nvSpPr>
          <p:cNvPr id="314382" name="Text Box 14"/>
          <p:cNvSpPr txBox="1">
            <a:spLocks noChangeArrowheads="1"/>
          </p:cNvSpPr>
          <p:nvPr/>
        </p:nvSpPr>
        <p:spPr bwMode="auto">
          <a:xfrm>
            <a:off x="4251325" y="2286000"/>
            <a:ext cx="9985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Dewan Direksi</a:t>
            </a:r>
          </a:p>
        </p:txBody>
      </p:sp>
      <p:sp>
        <p:nvSpPr>
          <p:cNvPr id="314383" name="Text Box 15"/>
          <p:cNvSpPr txBox="1">
            <a:spLocks noChangeArrowheads="1"/>
          </p:cNvSpPr>
          <p:nvPr/>
        </p:nvSpPr>
        <p:spPr bwMode="auto">
          <a:xfrm>
            <a:off x="5326063" y="2286000"/>
            <a:ext cx="12350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Manajer Perusahaan</a:t>
            </a:r>
          </a:p>
        </p:txBody>
      </p:sp>
      <p:sp>
        <p:nvSpPr>
          <p:cNvPr id="314384" name="Text Box 16"/>
          <p:cNvSpPr txBox="1">
            <a:spLocks noChangeArrowheads="1"/>
          </p:cNvSpPr>
          <p:nvPr/>
        </p:nvSpPr>
        <p:spPr bwMode="auto">
          <a:xfrm>
            <a:off x="6629400" y="2286000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Manajer Bisnis</a:t>
            </a:r>
          </a:p>
        </p:txBody>
      </p:sp>
      <p:sp>
        <p:nvSpPr>
          <p:cNvPr id="314385" name="Text Box 17"/>
          <p:cNvSpPr txBox="1">
            <a:spLocks noChangeArrowheads="1"/>
          </p:cNvSpPr>
          <p:nvPr/>
        </p:nvSpPr>
        <p:spPr bwMode="auto">
          <a:xfrm>
            <a:off x="7620000" y="2271713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Manajer Fungsional</a:t>
            </a:r>
          </a:p>
        </p:txBody>
      </p:sp>
      <p:sp>
        <p:nvSpPr>
          <p:cNvPr id="314386" name="Rectangle 18"/>
          <p:cNvSpPr>
            <a:spLocks noChangeArrowheads="1"/>
          </p:cNvSpPr>
          <p:nvPr/>
        </p:nvSpPr>
        <p:spPr bwMode="auto">
          <a:xfrm>
            <a:off x="4114800" y="1600200"/>
            <a:ext cx="464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87" name="Text Box 19"/>
          <p:cNvSpPr txBox="1">
            <a:spLocks noChangeArrowheads="1"/>
          </p:cNvSpPr>
          <p:nvPr/>
        </p:nvSpPr>
        <p:spPr bwMode="auto">
          <a:xfrm>
            <a:off x="4781550" y="1717675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Pembuat Keputusan Stratejik</a:t>
            </a:r>
          </a:p>
        </p:txBody>
      </p:sp>
      <p:sp>
        <p:nvSpPr>
          <p:cNvPr id="314388" name="Text Box 20"/>
          <p:cNvSpPr txBox="1">
            <a:spLocks noChangeArrowheads="1"/>
          </p:cNvSpPr>
          <p:nvPr/>
        </p:nvSpPr>
        <p:spPr bwMode="auto">
          <a:xfrm>
            <a:off x="304800" y="2909888"/>
            <a:ext cx="1828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Misi, termasik Tujuan dan filosofi</a:t>
            </a:r>
          </a:p>
        </p:txBody>
      </p:sp>
      <p:sp>
        <p:nvSpPr>
          <p:cNvPr id="314389" name="Text Box 21"/>
          <p:cNvSpPr txBox="1">
            <a:spLocks noChangeArrowheads="1"/>
          </p:cNvSpPr>
          <p:nvPr/>
        </p:nvSpPr>
        <p:spPr bwMode="auto">
          <a:xfrm>
            <a:off x="304800" y="4100513"/>
            <a:ext cx="1828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Tujuan jangka panjang</a:t>
            </a:r>
          </a:p>
        </p:txBody>
      </p:sp>
      <p:sp>
        <p:nvSpPr>
          <p:cNvPr id="314390" name="Text Box 22"/>
          <p:cNvSpPr txBox="1">
            <a:spLocks noChangeArrowheads="1"/>
          </p:cNvSpPr>
          <p:nvPr/>
        </p:nvSpPr>
        <p:spPr bwMode="auto">
          <a:xfrm>
            <a:off x="304800" y="4938713"/>
            <a:ext cx="1797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Tujuan tahunan</a:t>
            </a:r>
          </a:p>
        </p:txBody>
      </p:sp>
      <p:sp>
        <p:nvSpPr>
          <p:cNvPr id="314391" name="Text Box 23"/>
          <p:cNvSpPr txBox="1">
            <a:spLocks noChangeArrowheads="1"/>
          </p:cNvSpPr>
          <p:nvPr/>
        </p:nvSpPr>
        <p:spPr bwMode="auto">
          <a:xfrm>
            <a:off x="2286000" y="4100513"/>
            <a:ext cx="1449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Grand Strategy</a:t>
            </a:r>
          </a:p>
        </p:txBody>
      </p:sp>
      <p:sp>
        <p:nvSpPr>
          <p:cNvPr id="314392" name="Text Box 24"/>
          <p:cNvSpPr txBox="1">
            <a:spLocks noChangeArrowheads="1"/>
          </p:cNvSpPr>
          <p:nvPr/>
        </p:nvSpPr>
        <p:spPr bwMode="auto">
          <a:xfrm>
            <a:off x="2209800" y="5014913"/>
            <a:ext cx="20272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Strategi dan kebijakan jangka pendek</a:t>
            </a:r>
          </a:p>
        </p:txBody>
      </p:sp>
      <p:sp>
        <p:nvSpPr>
          <p:cNvPr id="314393" name="Text Box 25"/>
          <p:cNvSpPr txBox="1">
            <a:spLocks noChangeArrowheads="1"/>
          </p:cNvSpPr>
          <p:nvPr/>
        </p:nvSpPr>
        <p:spPr bwMode="auto">
          <a:xfrm>
            <a:off x="4114800" y="3170238"/>
            <a:ext cx="1235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latin typeface="Symbol" pitchFamily="18" charset="2"/>
                <a:sym typeface="Wingdings" pitchFamily="2" charset="2"/>
              </a:rPr>
              <a:t></a:t>
            </a:r>
            <a:endParaRPr lang="en-US" sz="3200">
              <a:latin typeface="Symbol" pitchFamily="18" charset="2"/>
            </a:endParaRPr>
          </a:p>
        </p:txBody>
      </p:sp>
      <p:sp>
        <p:nvSpPr>
          <p:cNvPr id="314394" name="Text Box 26"/>
          <p:cNvSpPr txBox="1">
            <a:spLocks noChangeArrowheads="1"/>
          </p:cNvSpPr>
          <p:nvPr/>
        </p:nvSpPr>
        <p:spPr bwMode="auto">
          <a:xfrm>
            <a:off x="5546725" y="3200400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dirty="0">
                <a:latin typeface="Marlett" pitchFamily="2" charset="2"/>
                <a:sym typeface="Wingdings" pitchFamily="2" charset="2"/>
              </a:rPr>
              <a:t></a:t>
            </a:r>
            <a:endParaRPr lang="en-US" sz="3200" dirty="0">
              <a:latin typeface="Marlett" pitchFamily="2" charset="2"/>
            </a:endParaRPr>
          </a:p>
        </p:txBody>
      </p:sp>
      <p:sp>
        <p:nvSpPr>
          <p:cNvPr id="314395" name="Text Box 27"/>
          <p:cNvSpPr txBox="1">
            <a:spLocks noChangeArrowheads="1"/>
          </p:cNvSpPr>
          <p:nvPr/>
        </p:nvSpPr>
        <p:spPr bwMode="auto">
          <a:xfrm>
            <a:off x="6842125" y="3141663"/>
            <a:ext cx="503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sym typeface="Wingdings" pitchFamily="2" charset="2"/>
              </a:rPr>
              <a:t>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314396" name="Text Box 28"/>
          <p:cNvSpPr txBox="1">
            <a:spLocks noChangeArrowheads="1"/>
          </p:cNvSpPr>
          <p:nvPr/>
        </p:nvSpPr>
        <p:spPr bwMode="auto">
          <a:xfrm>
            <a:off x="4403725" y="3979863"/>
            <a:ext cx="503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sym typeface="Wingdings" pitchFamily="2" charset="2"/>
              </a:rPr>
              <a:t>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314397" name="Text Box 29"/>
          <p:cNvSpPr txBox="1">
            <a:spLocks noChangeArrowheads="1"/>
          </p:cNvSpPr>
          <p:nvPr/>
        </p:nvSpPr>
        <p:spPr bwMode="auto">
          <a:xfrm>
            <a:off x="5562600" y="3962400"/>
            <a:ext cx="958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sym typeface="Wingdings" pitchFamily="2" charset="2"/>
              </a:rPr>
              <a:t>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314398" name="Text Box 30"/>
          <p:cNvSpPr txBox="1">
            <a:spLocks noChangeArrowheads="1"/>
          </p:cNvSpPr>
          <p:nvPr/>
        </p:nvSpPr>
        <p:spPr bwMode="auto">
          <a:xfrm>
            <a:off x="6629400" y="3962400"/>
            <a:ext cx="1035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sym typeface="Wingdings" pitchFamily="2" charset="2"/>
              </a:rPr>
              <a:t>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314399" name="Text Box 31"/>
          <p:cNvSpPr txBox="1">
            <a:spLocks noChangeArrowheads="1"/>
          </p:cNvSpPr>
          <p:nvPr/>
        </p:nvSpPr>
        <p:spPr bwMode="auto">
          <a:xfrm>
            <a:off x="5699125" y="4894263"/>
            <a:ext cx="503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sym typeface="Wingdings" pitchFamily="2" charset="2"/>
              </a:rPr>
              <a:t>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314400" name="Text Box 32"/>
          <p:cNvSpPr txBox="1">
            <a:spLocks noChangeArrowheads="1"/>
          </p:cNvSpPr>
          <p:nvPr/>
        </p:nvSpPr>
        <p:spPr bwMode="auto">
          <a:xfrm>
            <a:off x="6629400" y="4894263"/>
            <a:ext cx="958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sym typeface="Wingdings" pitchFamily="2" charset="2"/>
              </a:rPr>
              <a:t>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314401" name="Text Box 33"/>
          <p:cNvSpPr txBox="1">
            <a:spLocks noChangeArrowheads="1"/>
          </p:cNvSpPr>
          <p:nvPr/>
        </p:nvSpPr>
        <p:spPr bwMode="auto">
          <a:xfrm>
            <a:off x="7832725" y="4894263"/>
            <a:ext cx="822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sym typeface="Wingdings" pitchFamily="2" charset="2"/>
              </a:rPr>
              <a:t>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314402" name="Text Box 34"/>
          <p:cNvSpPr txBox="1">
            <a:spLocks noChangeArrowheads="1"/>
          </p:cNvSpPr>
          <p:nvPr/>
        </p:nvSpPr>
        <p:spPr bwMode="auto">
          <a:xfrm>
            <a:off x="136525" y="5905500"/>
            <a:ext cx="884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Catatan: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  menunjukkan tanggung jawab utama;  menunjukkan tanggung jawab sekunder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09003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2431-90E4-4B71-BD82-3628FD61DFB0}" type="slidenum">
              <a:rPr lang="en-US"/>
              <a:pPr/>
              <a:t>18</a:t>
            </a:fld>
            <a:endParaRPr lang="en-US"/>
          </a:p>
        </p:txBody>
      </p:sp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395536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STRATEGI  BERSAING PADA TINGKAT BISNIS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4800" y="1981200"/>
            <a:ext cx="8534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FontTx/>
              <a:buChar char="•"/>
            </a:pPr>
            <a:r>
              <a:rPr lang="en-US" sz="4000">
                <a:latin typeface="Times New Roman" pitchFamily="18" charset="0"/>
              </a:rPr>
              <a:t>Kepemimpinan biaya (cost leadership)</a:t>
            </a:r>
          </a:p>
          <a:p>
            <a:pPr>
              <a:buFontTx/>
              <a:buChar char="•"/>
            </a:pPr>
            <a:r>
              <a:rPr lang="en-US" sz="4000">
                <a:latin typeface="Times New Roman" pitchFamily="18" charset="0"/>
              </a:rPr>
              <a:t>Diferensiasi</a:t>
            </a:r>
          </a:p>
          <a:p>
            <a:pPr>
              <a:buFontTx/>
              <a:buChar char="•"/>
            </a:pPr>
            <a:r>
              <a:rPr lang="en-US" sz="4000">
                <a:latin typeface="Times New Roman" pitchFamily="18" charset="0"/>
              </a:rPr>
              <a:t>Fokus:</a:t>
            </a:r>
          </a:p>
          <a:p>
            <a:pPr lvl="1">
              <a:buFontTx/>
              <a:buChar char="•"/>
            </a:pPr>
            <a:r>
              <a:rPr lang="en-US" sz="2400" i="1">
                <a:latin typeface="Times New Roman" pitchFamily="18" charset="0"/>
              </a:rPr>
              <a:t>Focused cost leadership</a:t>
            </a:r>
          </a:p>
          <a:p>
            <a:pPr lvl="1">
              <a:buFontTx/>
              <a:buChar char="•"/>
            </a:pPr>
            <a:r>
              <a:rPr lang="en-US" sz="2400" i="1">
                <a:latin typeface="Times New Roman" pitchFamily="18" charset="0"/>
              </a:rPr>
              <a:t>Focused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2240578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6407-F22F-4FCD-811B-50A144EA55D5}" type="slidenum">
              <a:rPr lang="en-US"/>
              <a:pPr/>
              <a:t>19</a:t>
            </a:fld>
            <a:endParaRPr lang="en-US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0" y="44450"/>
            <a:ext cx="9144000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STRATEGI BISNIS GENERIK</a:t>
            </a:r>
          </a:p>
        </p:txBody>
      </p:sp>
      <p:grpSp>
        <p:nvGrpSpPr>
          <p:cNvPr id="177161" name="Group 9"/>
          <p:cNvGrpSpPr>
            <a:grpSpLocks/>
          </p:cNvGrpSpPr>
          <p:nvPr/>
        </p:nvGrpSpPr>
        <p:grpSpPr bwMode="auto">
          <a:xfrm>
            <a:off x="138113" y="762000"/>
            <a:ext cx="8770937" cy="5854700"/>
            <a:chOff x="87" y="484"/>
            <a:chExt cx="5525" cy="3688"/>
          </a:xfrm>
        </p:grpSpPr>
        <p:grpSp>
          <p:nvGrpSpPr>
            <p:cNvPr id="177162" name="Group 10"/>
            <p:cNvGrpSpPr>
              <a:grpSpLocks/>
            </p:cNvGrpSpPr>
            <p:nvPr/>
          </p:nvGrpSpPr>
          <p:grpSpPr bwMode="auto">
            <a:xfrm>
              <a:off x="2452" y="484"/>
              <a:ext cx="3160" cy="928"/>
              <a:chOff x="2452" y="484"/>
              <a:chExt cx="3160" cy="928"/>
            </a:xfrm>
          </p:grpSpPr>
          <p:sp>
            <p:nvSpPr>
              <p:cNvPr id="177163" name="AutoShape 11"/>
              <p:cNvSpPr>
                <a:spLocks noChangeArrowheads="1"/>
              </p:cNvSpPr>
              <p:nvPr/>
            </p:nvSpPr>
            <p:spPr bwMode="auto">
              <a:xfrm rot="16200000" flipH="1">
                <a:off x="3820" y="-884"/>
                <a:ext cx="424" cy="3160"/>
              </a:xfrm>
              <a:prstGeom prst="homePlate">
                <a:avLst>
                  <a:gd name="adj" fmla="val 33333"/>
                </a:avLst>
              </a:prstGeom>
              <a:solidFill>
                <a:srgbClr val="A7A7A7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64" name="AutoShape 12"/>
              <p:cNvSpPr>
                <a:spLocks noChangeArrowheads="1"/>
              </p:cNvSpPr>
              <p:nvPr/>
            </p:nvSpPr>
            <p:spPr bwMode="auto">
              <a:xfrm rot="16200000" flipH="1">
                <a:off x="3064" y="496"/>
                <a:ext cx="448" cy="1384"/>
              </a:xfrm>
              <a:prstGeom prst="homePlate">
                <a:avLst>
                  <a:gd name="adj" fmla="val 33333"/>
                </a:avLst>
              </a:prstGeom>
              <a:solidFill>
                <a:srgbClr val="ABABAB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65" name="AutoShape 13"/>
              <p:cNvSpPr>
                <a:spLocks noChangeArrowheads="1"/>
              </p:cNvSpPr>
              <p:nvPr/>
            </p:nvSpPr>
            <p:spPr bwMode="auto">
              <a:xfrm rot="16200000" flipH="1">
                <a:off x="4552" y="496"/>
                <a:ext cx="448" cy="1384"/>
              </a:xfrm>
              <a:prstGeom prst="homePlate">
                <a:avLst>
                  <a:gd name="adj" fmla="val 33333"/>
                </a:avLst>
              </a:prstGeom>
              <a:solidFill>
                <a:srgbClr val="ABABAB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66" name="Rectangle 14"/>
              <p:cNvSpPr>
                <a:spLocks noChangeArrowheads="1"/>
              </p:cNvSpPr>
              <p:nvPr/>
            </p:nvSpPr>
            <p:spPr bwMode="auto">
              <a:xfrm>
                <a:off x="3036" y="1065"/>
                <a:ext cx="505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1919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Biaya</a:t>
                </a:r>
              </a:p>
            </p:txBody>
          </p:sp>
          <p:sp>
            <p:nvSpPr>
              <p:cNvPr id="177167" name="Rectangle 15"/>
              <p:cNvSpPr>
                <a:spLocks noChangeArrowheads="1"/>
              </p:cNvSpPr>
              <p:nvPr/>
            </p:nvSpPr>
            <p:spPr bwMode="auto">
              <a:xfrm>
                <a:off x="4381" y="1065"/>
                <a:ext cx="78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1919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Keunikan</a:t>
                </a:r>
              </a:p>
            </p:txBody>
          </p:sp>
          <p:sp>
            <p:nvSpPr>
              <p:cNvPr id="177168" name="Rectangle 16"/>
              <p:cNvSpPr>
                <a:spLocks noChangeArrowheads="1"/>
              </p:cNvSpPr>
              <p:nvPr/>
            </p:nvSpPr>
            <p:spPr bwMode="auto">
              <a:xfrm>
                <a:off x="2597" y="520"/>
                <a:ext cx="2759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1919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4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Sumber Keunggulan Kompetitif</a:t>
                </a:r>
              </a:p>
            </p:txBody>
          </p:sp>
        </p:grpSp>
        <p:grpSp>
          <p:nvGrpSpPr>
            <p:cNvPr id="177169" name="Group 17"/>
            <p:cNvGrpSpPr>
              <a:grpSpLocks/>
            </p:cNvGrpSpPr>
            <p:nvPr/>
          </p:nvGrpSpPr>
          <p:grpSpPr bwMode="auto">
            <a:xfrm>
              <a:off x="87" y="1588"/>
              <a:ext cx="1448" cy="2584"/>
              <a:chOff x="87" y="1588"/>
              <a:chExt cx="1448" cy="2584"/>
            </a:xfrm>
          </p:grpSpPr>
          <p:sp>
            <p:nvSpPr>
              <p:cNvPr id="177170" name="AutoShape 18"/>
              <p:cNvSpPr>
                <a:spLocks noChangeArrowheads="1"/>
              </p:cNvSpPr>
              <p:nvPr/>
            </p:nvSpPr>
            <p:spPr bwMode="auto">
              <a:xfrm>
                <a:off x="263" y="1588"/>
                <a:ext cx="1125" cy="2584"/>
              </a:xfrm>
              <a:prstGeom prst="homePlate">
                <a:avLst>
                  <a:gd name="adj" fmla="val 33333"/>
                </a:avLst>
              </a:prstGeom>
              <a:solidFill>
                <a:srgbClr val="919191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71" name="Rectangle 19"/>
              <p:cNvSpPr>
                <a:spLocks noChangeArrowheads="1"/>
              </p:cNvSpPr>
              <p:nvPr/>
            </p:nvSpPr>
            <p:spPr bwMode="auto">
              <a:xfrm>
                <a:off x="87" y="2483"/>
                <a:ext cx="1448" cy="7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1919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Luas</a:t>
                </a:r>
              </a:p>
              <a:p>
                <a:pPr algn="ctr"/>
                <a:r>
                  <a:rPr lang="en-US" sz="24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Cakupan</a:t>
                </a:r>
              </a:p>
              <a:p>
                <a:pPr algn="ctr"/>
                <a:r>
                  <a:rPr lang="en-US" sz="24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Kompetisi</a:t>
                </a:r>
              </a:p>
            </p:txBody>
          </p:sp>
        </p:grpSp>
        <p:grpSp>
          <p:nvGrpSpPr>
            <p:cNvPr id="177172" name="Group 20"/>
            <p:cNvGrpSpPr>
              <a:grpSpLocks/>
            </p:cNvGrpSpPr>
            <p:nvPr/>
          </p:nvGrpSpPr>
          <p:grpSpPr bwMode="auto">
            <a:xfrm>
              <a:off x="1588" y="1636"/>
              <a:ext cx="760" cy="2536"/>
              <a:chOff x="1588" y="1636"/>
              <a:chExt cx="760" cy="2536"/>
            </a:xfrm>
          </p:grpSpPr>
          <p:sp>
            <p:nvSpPr>
              <p:cNvPr id="177173" name="AutoShape 21"/>
              <p:cNvSpPr>
                <a:spLocks noChangeArrowheads="1"/>
              </p:cNvSpPr>
              <p:nvPr/>
            </p:nvSpPr>
            <p:spPr bwMode="auto">
              <a:xfrm>
                <a:off x="1588" y="1636"/>
                <a:ext cx="760" cy="1192"/>
              </a:xfrm>
              <a:prstGeom prst="homePlate">
                <a:avLst>
                  <a:gd name="adj" fmla="val 33333"/>
                </a:avLst>
              </a:prstGeom>
              <a:solidFill>
                <a:srgbClr val="919191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74" name="AutoShape 22"/>
              <p:cNvSpPr>
                <a:spLocks noChangeArrowheads="1"/>
              </p:cNvSpPr>
              <p:nvPr/>
            </p:nvSpPr>
            <p:spPr bwMode="auto">
              <a:xfrm>
                <a:off x="1588" y="2980"/>
                <a:ext cx="760" cy="1192"/>
              </a:xfrm>
              <a:prstGeom prst="homePlate">
                <a:avLst>
                  <a:gd name="adj" fmla="val 33333"/>
                </a:avLst>
              </a:prstGeom>
              <a:solidFill>
                <a:srgbClr val="919191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75" name="Rectangle 23"/>
              <p:cNvSpPr>
                <a:spLocks noChangeArrowheads="1"/>
              </p:cNvSpPr>
              <p:nvPr/>
            </p:nvSpPr>
            <p:spPr bwMode="auto">
              <a:xfrm>
                <a:off x="1645" y="1964"/>
                <a:ext cx="576" cy="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1919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Target</a:t>
                </a:r>
              </a:p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Pasar</a:t>
                </a:r>
              </a:p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Yang</a:t>
                </a:r>
              </a:p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Luas</a:t>
                </a:r>
              </a:p>
            </p:txBody>
          </p:sp>
          <p:sp>
            <p:nvSpPr>
              <p:cNvPr id="177176" name="Rectangle 24"/>
              <p:cNvSpPr>
                <a:spLocks noChangeArrowheads="1"/>
              </p:cNvSpPr>
              <p:nvPr/>
            </p:nvSpPr>
            <p:spPr bwMode="auto">
              <a:xfrm>
                <a:off x="1634" y="3260"/>
                <a:ext cx="593" cy="8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1919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Target</a:t>
                </a:r>
              </a:p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Pasar</a:t>
                </a:r>
              </a:p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Yang</a:t>
                </a:r>
              </a:p>
              <a:p>
                <a:pPr algn="ctr"/>
                <a:r>
                  <a:rPr lang="en-US" sz="2000" b="1">
                    <a:solidFill>
                      <a:srgbClr val="0033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Sempit</a:t>
                </a:r>
              </a:p>
            </p:txBody>
          </p:sp>
        </p:grpSp>
      </p:grpSp>
      <p:sp>
        <p:nvSpPr>
          <p:cNvPr id="177178" name="Rectangle 26"/>
          <p:cNvSpPr>
            <a:spLocks noChangeArrowheads="1"/>
          </p:cNvSpPr>
          <p:nvPr/>
        </p:nvSpPr>
        <p:spPr bwMode="auto">
          <a:xfrm>
            <a:off x="4113213" y="2520950"/>
            <a:ext cx="2197100" cy="1968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53882" dir="2700000" algn="ctr" rotWithShape="0">
              <a:srgbClr val="919191"/>
            </a:outerShdw>
          </a:effectLst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79" name="Rectangle 27"/>
          <p:cNvSpPr>
            <a:spLocks noChangeArrowheads="1"/>
          </p:cNvSpPr>
          <p:nvPr/>
        </p:nvSpPr>
        <p:spPr bwMode="auto">
          <a:xfrm>
            <a:off x="4113213" y="4654550"/>
            <a:ext cx="2197100" cy="1968500"/>
          </a:xfrm>
          <a:prstGeom prst="rect">
            <a:avLst/>
          </a:prstGeom>
          <a:solidFill>
            <a:srgbClr val="618FFD"/>
          </a:solidFill>
          <a:ln>
            <a:noFill/>
          </a:ln>
          <a:effectLst>
            <a:outerShdw dist="53882" dir="2700000" algn="ctr" rotWithShape="0">
              <a:srgbClr val="919191"/>
            </a:outerShdw>
          </a:effectLst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80" name="Rectangle 28"/>
          <p:cNvSpPr>
            <a:spLocks noChangeArrowheads="1"/>
          </p:cNvSpPr>
          <p:nvPr/>
        </p:nvSpPr>
        <p:spPr bwMode="auto">
          <a:xfrm>
            <a:off x="6475413" y="2520950"/>
            <a:ext cx="2197100" cy="1968500"/>
          </a:xfrm>
          <a:prstGeom prst="rect">
            <a:avLst/>
          </a:prstGeom>
          <a:solidFill>
            <a:srgbClr val="618FFD"/>
          </a:solidFill>
          <a:ln>
            <a:noFill/>
          </a:ln>
          <a:effectLst>
            <a:outerShdw dist="53882" dir="2700000" algn="ctr" rotWithShape="0">
              <a:srgbClr val="919191"/>
            </a:outerShdw>
          </a:effectLst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81" name="Rectangle 29"/>
          <p:cNvSpPr>
            <a:spLocks noChangeArrowheads="1"/>
          </p:cNvSpPr>
          <p:nvPr/>
        </p:nvSpPr>
        <p:spPr bwMode="auto">
          <a:xfrm>
            <a:off x="6475413" y="4654550"/>
            <a:ext cx="2197100" cy="1968500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83" name="Rectangle 31"/>
          <p:cNvSpPr>
            <a:spLocks noChangeArrowheads="1"/>
          </p:cNvSpPr>
          <p:nvPr/>
        </p:nvSpPr>
        <p:spPr bwMode="auto">
          <a:xfrm>
            <a:off x="4100513" y="2973388"/>
            <a:ext cx="2298700" cy="10636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3200" b="1">
                <a:latin typeface="Times New Roman" pitchFamily="18" charset="0"/>
              </a:rPr>
              <a:t>Cost</a:t>
            </a:r>
          </a:p>
          <a:p>
            <a:pPr algn="ctr"/>
            <a:r>
              <a:rPr lang="en-US" sz="3200" b="1">
                <a:latin typeface="Times New Roman" pitchFamily="18" charset="0"/>
              </a:rPr>
              <a:t>Leadership</a:t>
            </a:r>
          </a:p>
        </p:txBody>
      </p:sp>
      <p:grpSp>
        <p:nvGrpSpPr>
          <p:cNvPr id="177189" name="Group 37"/>
          <p:cNvGrpSpPr>
            <a:grpSpLocks/>
          </p:cNvGrpSpPr>
          <p:nvPr/>
        </p:nvGrpSpPr>
        <p:grpSpPr bwMode="auto">
          <a:xfrm>
            <a:off x="3962400" y="2362200"/>
            <a:ext cx="4875213" cy="4343400"/>
            <a:chOff x="2496" y="1488"/>
            <a:chExt cx="3071" cy="2736"/>
          </a:xfrm>
        </p:grpSpPr>
        <p:grpSp>
          <p:nvGrpSpPr>
            <p:cNvPr id="177154" name="Group 2"/>
            <p:cNvGrpSpPr>
              <a:grpSpLocks/>
            </p:cNvGrpSpPr>
            <p:nvPr/>
          </p:nvGrpSpPr>
          <p:grpSpPr bwMode="auto">
            <a:xfrm>
              <a:off x="2496" y="1488"/>
              <a:ext cx="3071" cy="2736"/>
              <a:chOff x="2496" y="1488"/>
              <a:chExt cx="3071" cy="2736"/>
            </a:xfrm>
          </p:grpSpPr>
          <p:sp>
            <p:nvSpPr>
              <p:cNvPr id="177155" name="Rectangle 3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3071" cy="273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56" name="Rectangle 4"/>
              <p:cNvSpPr>
                <a:spLocks noChangeArrowheads="1"/>
              </p:cNvSpPr>
              <p:nvPr/>
            </p:nvSpPr>
            <p:spPr bwMode="auto">
              <a:xfrm>
                <a:off x="2587" y="2928"/>
                <a:ext cx="1392" cy="1248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57" name="Rectangle 5"/>
              <p:cNvSpPr>
                <a:spLocks noChangeArrowheads="1"/>
              </p:cNvSpPr>
              <p:nvPr/>
            </p:nvSpPr>
            <p:spPr bwMode="auto">
              <a:xfrm>
                <a:off x="4075" y="1584"/>
                <a:ext cx="1392" cy="1248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58" name="Rectangle 6"/>
              <p:cNvSpPr>
                <a:spLocks noChangeArrowheads="1"/>
              </p:cNvSpPr>
              <p:nvPr/>
            </p:nvSpPr>
            <p:spPr bwMode="auto">
              <a:xfrm>
                <a:off x="4075" y="2928"/>
                <a:ext cx="1392" cy="1248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59" name="Rectangle 7"/>
              <p:cNvSpPr>
                <a:spLocks noChangeArrowheads="1"/>
              </p:cNvSpPr>
              <p:nvPr/>
            </p:nvSpPr>
            <p:spPr bwMode="auto">
              <a:xfrm>
                <a:off x="2592" y="1584"/>
                <a:ext cx="1392" cy="1248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7182" name="Rectangle 30"/>
            <p:cNvSpPr>
              <a:spLocks noChangeArrowheads="1"/>
            </p:cNvSpPr>
            <p:nvPr/>
          </p:nvSpPr>
          <p:spPr bwMode="auto">
            <a:xfrm>
              <a:off x="4071" y="3064"/>
              <a:ext cx="1448" cy="6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3200" b="1">
                  <a:solidFill>
                    <a:srgbClr val="003366"/>
                  </a:solidFill>
                  <a:latin typeface="Times New Roman" pitchFamily="18" charset="0"/>
                </a:rPr>
                <a:t>Diferensiasi Terfokus</a:t>
              </a:r>
            </a:p>
          </p:txBody>
        </p:sp>
        <p:sp>
          <p:nvSpPr>
            <p:cNvPr id="177184" name="Rectangle 32"/>
            <p:cNvSpPr>
              <a:spLocks noChangeArrowheads="1"/>
            </p:cNvSpPr>
            <p:nvPr/>
          </p:nvSpPr>
          <p:spPr bwMode="auto">
            <a:xfrm>
              <a:off x="4023" y="1873"/>
              <a:ext cx="1448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3200" b="1">
                  <a:solidFill>
                    <a:srgbClr val="003366"/>
                  </a:solidFill>
                  <a:latin typeface="Times New Roman" pitchFamily="18" charset="0"/>
                </a:rPr>
                <a:t>Diferensiasi</a:t>
              </a:r>
            </a:p>
          </p:txBody>
        </p:sp>
        <p:sp>
          <p:nvSpPr>
            <p:cNvPr id="177185" name="Rectangle 33"/>
            <p:cNvSpPr>
              <a:spLocks noChangeArrowheads="1"/>
            </p:cNvSpPr>
            <p:nvPr/>
          </p:nvSpPr>
          <p:spPr bwMode="auto">
            <a:xfrm>
              <a:off x="2583" y="3072"/>
              <a:ext cx="1448" cy="9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18FFD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3200" b="1">
                  <a:solidFill>
                    <a:srgbClr val="003366"/>
                  </a:solidFill>
                  <a:latin typeface="Times New Roman" pitchFamily="18" charset="0"/>
                </a:rPr>
                <a:t>Biaya Rendah Terfokus</a:t>
              </a:r>
            </a:p>
          </p:txBody>
        </p:sp>
        <p:grpSp>
          <p:nvGrpSpPr>
            <p:cNvPr id="177186" name="Group 34"/>
            <p:cNvGrpSpPr>
              <a:grpSpLocks/>
            </p:cNvGrpSpPr>
            <p:nvPr/>
          </p:nvGrpSpPr>
          <p:grpSpPr bwMode="auto">
            <a:xfrm>
              <a:off x="2584" y="1584"/>
              <a:ext cx="1448" cy="1240"/>
              <a:chOff x="2583" y="1588"/>
              <a:chExt cx="1448" cy="1240"/>
            </a:xfrm>
          </p:grpSpPr>
          <p:sp>
            <p:nvSpPr>
              <p:cNvPr id="177187" name="Rectangle 35"/>
              <p:cNvSpPr>
                <a:spLocks noChangeArrowheads="1"/>
              </p:cNvSpPr>
              <p:nvPr/>
            </p:nvSpPr>
            <p:spPr bwMode="auto">
              <a:xfrm>
                <a:off x="2591" y="1588"/>
                <a:ext cx="1384" cy="124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dist="53882" dir="2700000" algn="ctr" rotWithShape="0">
                  <a:srgbClr val="919191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188" name="Rectangle 36"/>
              <p:cNvSpPr>
                <a:spLocks noChangeArrowheads="1"/>
              </p:cNvSpPr>
              <p:nvPr/>
            </p:nvSpPr>
            <p:spPr bwMode="auto">
              <a:xfrm>
                <a:off x="2583" y="1873"/>
                <a:ext cx="1448" cy="6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2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Kepemim-pinan Biaya</a:t>
                </a:r>
                <a:endParaRPr lang="en-US" sz="3200" b="1"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6918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endParaRPr lang="en-US" dirty="0" smtClean="0"/>
          </a:p>
          <a:p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, </a:t>
            </a: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endParaRPr lang="en-US" dirty="0" smtClean="0"/>
          </a:p>
          <a:p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713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76AF-95D0-4DCC-A52D-CB08CE4A2B30}" type="slidenum">
              <a:rPr lang="en-US"/>
              <a:pPr/>
              <a:t>20</a:t>
            </a:fld>
            <a:endParaRPr lang="en-US"/>
          </a:p>
        </p:txBody>
      </p:sp>
      <p:sp>
        <p:nvSpPr>
          <p:cNvPr id="179202" name="Rectangle 1026"/>
          <p:cNvSpPr>
            <a:spLocks noChangeArrowheads="1"/>
          </p:cNvSpPr>
          <p:nvPr/>
        </p:nvSpPr>
        <p:spPr bwMode="auto">
          <a:xfrm>
            <a:off x="533400" y="1447800"/>
            <a:ext cx="3582988" cy="6985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>
                <a:latin typeface="Times New Roman" pitchFamily="18" charset="0"/>
              </a:rPr>
              <a:t>Kriteria Kunci:</a:t>
            </a:r>
            <a:endParaRPr lang="en-US" sz="4000" b="1" u="sng">
              <a:latin typeface="Times New Roman" pitchFamily="18" charset="0"/>
            </a:endParaRPr>
          </a:p>
        </p:txBody>
      </p:sp>
      <p:sp>
        <p:nvSpPr>
          <p:cNvPr id="179203" name="Rectangle 1027"/>
          <p:cNvSpPr>
            <a:spLocks noChangeArrowheads="1"/>
          </p:cNvSpPr>
          <p:nvPr/>
        </p:nvSpPr>
        <p:spPr bwMode="auto">
          <a:xfrm>
            <a:off x="152400" y="398463"/>
            <a:ext cx="9112250" cy="8207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800" b="1">
                <a:solidFill>
                  <a:schemeClr val="tx2"/>
                </a:solidFill>
                <a:latin typeface="Times New Roman" pitchFamily="18" charset="0"/>
              </a:rPr>
              <a:t>Cost Leadership</a:t>
            </a:r>
            <a:r>
              <a:rPr lang="en-US" sz="2800" b="1">
                <a:solidFill>
                  <a:schemeClr val="tx2"/>
                </a:solidFill>
                <a:latin typeface="Times New Roman" pitchFamily="18" charset="0"/>
              </a:rPr>
              <a:t> Strategi PadaTingkat Bisnis</a:t>
            </a:r>
          </a:p>
        </p:txBody>
      </p:sp>
      <p:sp>
        <p:nvSpPr>
          <p:cNvPr id="179205" name="Rectangle 1029"/>
          <p:cNvSpPr>
            <a:spLocks noChangeArrowheads="1"/>
          </p:cNvSpPr>
          <p:nvPr/>
        </p:nvSpPr>
        <p:spPr bwMode="auto">
          <a:xfrm>
            <a:off x="1143000" y="2514600"/>
            <a:ext cx="7539038" cy="5762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3200">
                <a:latin typeface="Times New Roman" pitchFamily="18" charset="0"/>
              </a:rPr>
              <a:t>Produk yang terstandarisasi secara relatif</a:t>
            </a:r>
          </a:p>
        </p:txBody>
      </p:sp>
      <p:sp>
        <p:nvSpPr>
          <p:cNvPr id="179206" name="Rectangle 1030"/>
          <p:cNvSpPr>
            <a:spLocks noChangeArrowheads="1"/>
          </p:cNvSpPr>
          <p:nvPr/>
        </p:nvSpPr>
        <p:spPr bwMode="auto">
          <a:xfrm>
            <a:off x="1143000" y="3429000"/>
            <a:ext cx="7464425" cy="10636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3200">
                <a:latin typeface="Times New Roman" pitchFamily="18" charset="0"/>
              </a:rPr>
              <a:t>Features yang dapat diterima oleh banyak pelanggan</a:t>
            </a:r>
          </a:p>
        </p:txBody>
      </p:sp>
      <p:sp>
        <p:nvSpPr>
          <p:cNvPr id="179207" name="Rectangle 1031"/>
          <p:cNvSpPr>
            <a:spLocks noChangeArrowheads="1"/>
          </p:cNvSpPr>
          <p:nvPr/>
        </p:nvSpPr>
        <p:spPr bwMode="auto">
          <a:xfrm>
            <a:off x="1143000" y="4876800"/>
            <a:ext cx="7389813" cy="5762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3200">
                <a:latin typeface="Times New Roman" pitchFamily="18" charset="0"/>
              </a:rPr>
              <a:t>Harga kompetitif terendah</a:t>
            </a:r>
          </a:p>
        </p:txBody>
      </p:sp>
    </p:spTree>
    <p:extLst>
      <p:ext uri="{BB962C8B-B14F-4D97-AF65-F5344CB8AC3E}">
        <p14:creationId xmlns:p14="http://schemas.microsoft.com/office/powerpoint/2010/main" val="144745953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56EB-9AE8-4BB2-841A-18A2C81799A3}" type="slidenum">
              <a:rPr lang="en-US"/>
              <a:pPr/>
              <a:t>21</a:t>
            </a:fld>
            <a:endParaRPr lang="en-US"/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066800"/>
            <a:ext cx="3003550" cy="6985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 b="1">
                <a:latin typeface="Times New Roman" pitchFamily="18" charset="0"/>
              </a:rPr>
              <a:t>Persyaratan:</a:t>
            </a: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609600" y="1752600"/>
            <a:ext cx="7923213" cy="5159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Usaha konstan untuk 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</a:rPr>
              <a:t>menekan biaya</a:t>
            </a:r>
            <a:r>
              <a:rPr lang="en-US" sz="2800" b="1">
                <a:latin typeface="Times New Roman" pitchFamily="18" charset="0"/>
              </a:rPr>
              <a:t> melalui:</a:t>
            </a:r>
          </a:p>
        </p:txBody>
      </p:sp>
      <p:grpSp>
        <p:nvGrpSpPr>
          <p:cNvPr id="181252" name="Group 4"/>
          <p:cNvGrpSpPr>
            <a:grpSpLocks/>
          </p:cNvGrpSpPr>
          <p:nvPr/>
        </p:nvGrpSpPr>
        <p:grpSpPr bwMode="auto">
          <a:xfrm>
            <a:off x="762000" y="2532063"/>
            <a:ext cx="8318500" cy="3487737"/>
            <a:chOff x="673" y="1595"/>
            <a:chExt cx="5240" cy="2197"/>
          </a:xfrm>
        </p:grpSpPr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673" y="1878"/>
              <a:ext cx="2554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" name="Rectangle 6"/>
            <p:cNvSpPr>
              <a:spLocks noChangeArrowheads="1"/>
            </p:cNvSpPr>
            <p:nvPr/>
          </p:nvSpPr>
          <p:spPr bwMode="auto">
            <a:xfrm>
              <a:off x="673" y="1595"/>
              <a:ext cx="4943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Membangun skala fasilitas yang efisien</a:t>
              </a:r>
            </a:p>
          </p:txBody>
        </p:sp>
        <p:sp>
          <p:nvSpPr>
            <p:cNvPr id="181255" name="Rectangle 7"/>
            <p:cNvSpPr>
              <a:spLocks noChangeArrowheads="1"/>
            </p:cNvSpPr>
            <p:nvPr/>
          </p:nvSpPr>
          <p:spPr bwMode="auto">
            <a:xfrm>
              <a:off x="673" y="2699"/>
              <a:ext cx="4992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State of the art manufacturing facilities</a:t>
              </a:r>
            </a:p>
          </p:txBody>
        </p:sp>
        <p:sp>
          <p:nvSpPr>
            <p:cNvPr id="181256" name="Rectangle 8"/>
            <p:cNvSpPr>
              <a:spLocks noChangeArrowheads="1"/>
            </p:cNvSpPr>
            <p:nvPr/>
          </p:nvSpPr>
          <p:spPr bwMode="auto">
            <a:xfrm>
              <a:off x="673" y="3467"/>
              <a:ext cx="3176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Penyederhanaan Proses</a:t>
              </a:r>
            </a:p>
          </p:txBody>
        </p:sp>
        <p:sp>
          <p:nvSpPr>
            <p:cNvPr id="181257" name="Rectangle 9"/>
            <p:cNvSpPr>
              <a:spLocks noChangeArrowheads="1"/>
            </p:cNvSpPr>
            <p:nvPr/>
          </p:nvSpPr>
          <p:spPr bwMode="auto">
            <a:xfrm>
              <a:off x="673" y="2315"/>
              <a:ext cx="4895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Minimalisasi biaya penjualan, R&amp;D dan pelayanan</a:t>
              </a:r>
            </a:p>
          </p:txBody>
        </p:sp>
        <p:sp>
          <p:nvSpPr>
            <p:cNvPr id="181258" name="Rectangle 10"/>
            <p:cNvSpPr>
              <a:spLocks noChangeArrowheads="1"/>
            </p:cNvSpPr>
            <p:nvPr/>
          </p:nvSpPr>
          <p:spPr bwMode="auto">
            <a:xfrm>
              <a:off x="673" y="3083"/>
              <a:ext cx="5240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Monitoring biaya aktivitas yang disediakan oleh outsider</a:t>
              </a:r>
            </a:p>
          </p:txBody>
        </p:sp>
        <p:sp>
          <p:nvSpPr>
            <p:cNvPr id="181259" name="Rectangle 11"/>
            <p:cNvSpPr>
              <a:spLocks noChangeArrowheads="1"/>
            </p:cNvSpPr>
            <p:nvPr/>
          </p:nvSpPr>
          <p:spPr bwMode="auto">
            <a:xfrm>
              <a:off x="673" y="1968"/>
              <a:ext cx="5087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Kontrol ketat terhadap biaya produksi dan overhead</a:t>
              </a:r>
            </a:p>
          </p:txBody>
        </p:sp>
      </p:grp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249238" y="246063"/>
            <a:ext cx="8821737" cy="8207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800" b="1">
                <a:solidFill>
                  <a:schemeClr val="tx2"/>
                </a:solidFill>
                <a:latin typeface="Times New Roman" pitchFamily="18" charset="0"/>
              </a:rPr>
              <a:t>Cost Leadership</a:t>
            </a:r>
            <a:r>
              <a:rPr lang="en-US" sz="2800" b="1">
                <a:solidFill>
                  <a:schemeClr val="tx2"/>
                </a:solidFill>
                <a:latin typeface="Times New Roman" pitchFamily="18" charset="0"/>
              </a:rPr>
              <a:t> Strategi PadaTingkat Bisnis</a:t>
            </a:r>
          </a:p>
        </p:txBody>
      </p:sp>
      <p:grpSp>
        <p:nvGrpSpPr>
          <p:cNvPr id="181261" name="Group 13"/>
          <p:cNvGrpSpPr>
            <a:grpSpLocks/>
          </p:cNvGrpSpPr>
          <p:nvPr/>
        </p:nvGrpSpPr>
        <p:grpSpPr bwMode="auto">
          <a:xfrm>
            <a:off x="304800" y="2667000"/>
            <a:ext cx="381000" cy="3236913"/>
            <a:chOff x="384" y="1680"/>
            <a:chExt cx="240" cy="2039"/>
          </a:xfrm>
        </p:grpSpPr>
        <p:sp>
          <p:nvSpPr>
            <p:cNvPr id="181262" name="AutoShape 14"/>
            <p:cNvSpPr>
              <a:spLocks noChangeArrowheads="1"/>
            </p:cNvSpPr>
            <p:nvPr/>
          </p:nvSpPr>
          <p:spPr bwMode="auto">
            <a:xfrm>
              <a:off x="384" y="1680"/>
              <a:ext cx="240" cy="167"/>
            </a:xfrm>
            <a:prstGeom prst="chevron">
              <a:avLst>
                <a:gd name="adj" fmla="val 35928"/>
              </a:avLst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3" name="AutoShape 15"/>
            <p:cNvSpPr>
              <a:spLocks noChangeArrowheads="1"/>
            </p:cNvSpPr>
            <p:nvPr/>
          </p:nvSpPr>
          <p:spPr bwMode="auto">
            <a:xfrm>
              <a:off x="384" y="2041"/>
              <a:ext cx="240" cy="167"/>
            </a:xfrm>
            <a:prstGeom prst="chevron">
              <a:avLst>
                <a:gd name="adj" fmla="val 35928"/>
              </a:avLst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4" name="AutoShape 16"/>
            <p:cNvSpPr>
              <a:spLocks noChangeArrowheads="1"/>
            </p:cNvSpPr>
            <p:nvPr/>
          </p:nvSpPr>
          <p:spPr bwMode="auto">
            <a:xfrm>
              <a:off x="384" y="2400"/>
              <a:ext cx="240" cy="167"/>
            </a:xfrm>
            <a:prstGeom prst="chevron">
              <a:avLst>
                <a:gd name="adj" fmla="val 35928"/>
              </a:avLst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5" name="AutoShape 17"/>
            <p:cNvSpPr>
              <a:spLocks noChangeArrowheads="1"/>
            </p:cNvSpPr>
            <p:nvPr/>
          </p:nvSpPr>
          <p:spPr bwMode="auto">
            <a:xfrm>
              <a:off x="384" y="2761"/>
              <a:ext cx="240" cy="167"/>
            </a:xfrm>
            <a:prstGeom prst="chevron">
              <a:avLst>
                <a:gd name="adj" fmla="val 35928"/>
              </a:avLst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6" name="AutoShape 18"/>
            <p:cNvSpPr>
              <a:spLocks noChangeArrowheads="1"/>
            </p:cNvSpPr>
            <p:nvPr/>
          </p:nvSpPr>
          <p:spPr bwMode="auto">
            <a:xfrm>
              <a:off x="384" y="3145"/>
              <a:ext cx="240" cy="167"/>
            </a:xfrm>
            <a:prstGeom prst="chevron">
              <a:avLst>
                <a:gd name="adj" fmla="val 35928"/>
              </a:avLst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7" name="AutoShape 19"/>
            <p:cNvSpPr>
              <a:spLocks noChangeArrowheads="1"/>
            </p:cNvSpPr>
            <p:nvPr/>
          </p:nvSpPr>
          <p:spPr bwMode="auto">
            <a:xfrm>
              <a:off x="384" y="3552"/>
              <a:ext cx="240" cy="167"/>
            </a:xfrm>
            <a:prstGeom prst="chevron">
              <a:avLst>
                <a:gd name="adj" fmla="val 35928"/>
              </a:avLst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7023635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autoUpdateAnimBg="0"/>
      <p:bldP spid="18125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9E4-251E-4298-A2A1-5850E3AA91AA}" type="slidenum">
              <a:rPr lang="en-US"/>
              <a:pPr/>
              <a:t>22</a:t>
            </a:fld>
            <a:endParaRPr lang="en-US"/>
          </a:p>
        </p:txBody>
      </p:sp>
      <p:sp>
        <p:nvSpPr>
          <p:cNvPr id="205826" name="Rectangle 1026"/>
          <p:cNvSpPr>
            <a:spLocks noChangeArrowheads="1"/>
          </p:cNvSpPr>
          <p:nvPr/>
        </p:nvSpPr>
        <p:spPr bwMode="auto">
          <a:xfrm>
            <a:off x="0" y="428625"/>
            <a:ext cx="9144000" cy="6381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  <a:latin typeface="Times New Roman" pitchFamily="18" charset="0"/>
              </a:rPr>
              <a:t>Bagaimana Memperoleh Keuntungan Biaya</a:t>
            </a:r>
          </a:p>
        </p:txBody>
      </p:sp>
      <p:sp>
        <p:nvSpPr>
          <p:cNvPr id="205827" name="Rectangle 1027"/>
          <p:cNvSpPr>
            <a:spLocks noChangeArrowheads="1"/>
          </p:cNvSpPr>
          <p:nvPr/>
        </p:nvSpPr>
        <p:spPr bwMode="auto">
          <a:xfrm>
            <a:off x="201613" y="1295400"/>
            <a:ext cx="7800975" cy="6381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1. Tentukan dan Kontrol Dorongan Biaya</a:t>
            </a:r>
          </a:p>
        </p:txBody>
      </p:sp>
      <p:sp>
        <p:nvSpPr>
          <p:cNvPr id="205828" name="Rectangle 1028"/>
          <p:cNvSpPr>
            <a:spLocks noChangeArrowheads="1"/>
          </p:cNvSpPr>
          <p:nvPr/>
        </p:nvSpPr>
        <p:spPr bwMode="auto">
          <a:xfrm>
            <a:off x="184150" y="2209800"/>
            <a:ext cx="8804275" cy="6381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2. Susun kembali </a:t>
            </a:r>
            <a:r>
              <a:rPr lang="en-US" sz="3600" i="1">
                <a:latin typeface="Times New Roman" pitchFamily="18" charset="0"/>
              </a:rPr>
              <a:t>V</a:t>
            </a:r>
            <a:r>
              <a:rPr lang="en-US" sz="3600" b="1" i="1">
                <a:latin typeface="Times New Roman" pitchFamily="18" charset="0"/>
              </a:rPr>
              <a:t>alue Chain</a:t>
            </a:r>
            <a:r>
              <a:rPr lang="en-US" sz="3600">
                <a:latin typeface="Times New Roman" pitchFamily="18" charset="0"/>
              </a:rPr>
              <a:t> jika dibutuhkan</a:t>
            </a:r>
          </a:p>
        </p:txBody>
      </p:sp>
      <p:grpSp>
        <p:nvGrpSpPr>
          <p:cNvPr id="205829" name="Group 1029"/>
          <p:cNvGrpSpPr>
            <a:grpSpLocks/>
          </p:cNvGrpSpPr>
          <p:nvPr/>
        </p:nvGrpSpPr>
        <p:grpSpPr bwMode="auto">
          <a:xfrm>
            <a:off x="533400" y="3306763"/>
            <a:ext cx="4322763" cy="2789237"/>
            <a:chOff x="336" y="2083"/>
            <a:chExt cx="2723" cy="1757"/>
          </a:xfrm>
        </p:grpSpPr>
        <p:sp>
          <p:nvSpPr>
            <p:cNvPr id="205830" name="Rectangle 1030"/>
            <p:cNvSpPr>
              <a:spLocks noChangeArrowheads="1"/>
            </p:cNvSpPr>
            <p:nvPr/>
          </p:nvSpPr>
          <p:spPr bwMode="auto">
            <a:xfrm>
              <a:off x="520" y="2083"/>
              <a:ext cx="2539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Mengubah proses produksi</a:t>
              </a:r>
            </a:p>
          </p:txBody>
        </p:sp>
        <p:sp>
          <p:nvSpPr>
            <p:cNvPr id="205831" name="Rectangle 1031"/>
            <p:cNvSpPr>
              <a:spLocks noChangeArrowheads="1"/>
            </p:cNvSpPr>
            <p:nvPr/>
          </p:nvSpPr>
          <p:spPr bwMode="auto">
            <a:xfrm>
              <a:off x="520" y="2398"/>
              <a:ext cx="2089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Change in automation</a:t>
              </a:r>
            </a:p>
          </p:txBody>
        </p:sp>
        <p:sp>
          <p:nvSpPr>
            <p:cNvPr id="205832" name="Rectangle 1032"/>
            <p:cNvSpPr>
              <a:spLocks noChangeArrowheads="1"/>
            </p:cNvSpPr>
            <p:nvPr/>
          </p:nvSpPr>
          <p:spPr bwMode="auto">
            <a:xfrm>
              <a:off x="520" y="2688"/>
              <a:ext cx="1892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Jalur distribusi baru</a:t>
              </a:r>
            </a:p>
          </p:txBody>
        </p:sp>
        <p:sp>
          <p:nvSpPr>
            <p:cNvPr id="205833" name="Rectangle 1033"/>
            <p:cNvSpPr>
              <a:spLocks noChangeArrowheads="1"/>
            </p:cNvSpPr>
            <p:nvPr/>
          </p:nvSpPr>
          <p:spPr bwMode="auto">
            <a:xfrm>
              <a:off x="502" y="3300"/>
              <a:ext cx="2468" cy="54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Alan langsung di tempat penjualan tak langsung</a:t>
              </a:r>
            </a:p>
          </p:txBody>
        </p:sp>
        <p:sp>
          <p:nvSpPr>
            <p:cNvPr id="205834" name="Rectangle 1034"/>
            <p:cNvSpPr>
              <a:spLocks noChangeArrowheads="1"/>
            </p:cNvSpPr>
            <p:nvPr/>
          </p:nvSpPr>
          <p:spPr bwMode="auto">
            <a:xfrm>
              <a:off x="520" y="2976"/>
              <a:ext cx="1642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Media iklan baru</a:t>
              </a:r>
            </a:p>
          </p:txBody>
        </p:sp>
        <p:sp>
          <p:nvSpPr>
            <p:cNvPr id="205835" name="Oval 1035"/>
            <p:cNvSpPr>
              <a:spLocks noChangeArrowheads="1"/>
            </p:cNvSpPr>
            <p:nvPr/>
          </p:nvSpPr>
          <p:spPr bwMode="auto">
            <a:xfrm>
              <a:off x="336" y="2208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6" name="Oval 1036"/>
            <p:cNvSpPr>
              <a:spLocks noChangeArrowheads="1"/>
            </p:cNvSpPr>
            <p:nvPr/>
          </p:nvSpPr>
          <p:spPr bwMode="auto">
            <a:xfrm>
              <a:off x="336" y="2496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7" name="Oval 1037"/>
            <p:cNvSpPr>
              <a:spLocks noChangeArrowheads="1"/>
            </p:cNvSpPr>
            <p:nvPr/>
          </p:nvSpPr>
          <p:spPr bwMode="auto">
            <a:xfrm>
              <a:off x="336" y="2784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8" name="Oval 1038"/>
            <p:cNvSpPr>
              <a:spLocks noChangeArrowheads="1"/>
            </p:cNvSpPr>
            <p:nvPr/>
          </p:nvSpPr>
          <p:spPr bwMode="auto">
            <a:xfrm>
              <a:off x="336" y="3072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9" name="Oval 1039"/>
            <p:cNvSpPr>
              <a:spLocks noChangeArrowheads="1"/>
            </p:cNvSpPr>
            <p:nvPr/>
          </p:nvSpPr>
          <p:spPr bwMode="auto">
            <a:xfrm>
              <a:off x="336" y="3360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840" name="Group 1040"/>
          <p:cNvGrpSpPr>
            <a:grpSpLocks/>
          </p:cNvGrpSpPr>
          <p:nvPr/>
        </p:nvGrpSpPr>
        <p:grpSpPr bwMode="auto">
          <a:xfrm>
            <a:off x="4953000" y="3344863"/>
            <a:ext cx="4114800" cy="2236787"/>
            <a:chOff x="3120" y="2107"/>
            <a:chExt cx="2592" cy="1409"/>
          </a:xfrm>
        </p:grpSpPr>
        <p:sp>
          <p:nvSpPr>
            <p:cNvPr id="205841" name="Rectangle 1041"/>
            <p:cNvSpPr>
              <a:spLocks noChangeArrowheads="1"/>
            </p:cNvSpPr>
            <p:nvPr/>
          </p:nvSpPr>
          <p:spPr bwMode="auto">
            <a:xfrm>
              <a:off x="3304" y="2107"/>
              <a:ext cx="1853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Bahan mentah baru</a:t>
              </a:r>
            </a:p>
          </p:txBody>
        </p:sp>
        <p:sp>
          <p:nvSpPr>
            <p:cNvPr id="205842" name="Rectangle 1042"/>
            <p:cNvSpPr>
              <a:spLocks noChangeArrowheads="1"/>
            </p:cNvSpPr>
            <p:nvPr/>
          </p:nvSpPr>
          <p:spPr bwMode="auto">
            <a:xfrm>
              <a:off x="3304" y="2688"/>
              <a:ext cx="2027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Integrasi ke belakang</a:t>
              </a:r>
            </a:p>
          </p:txBody>
        </p:sp>
        <p:sp>
          <p:nvSpPr>
            <p:cNvPr id="205843" name="Rectangle 1043"/>
            <p:cNvSpPr>
              <a:spLocks noChangeArrowheads="1"/>
            </p:cNvSpPr>
            <p:nvPr/>
          </p:nvSpPr>
          <p:spPr bwMode="auto">
            <a:xfrm>
              <a:off x="3304" y="2400"/>
              <a:ext cx="1754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Integrasi ke depan</a:t>
              </a:r>
            </a:p>
          </p:txBody>
        </p:sp>
        <p:sp>
          <p:nvSpPr>
            <p:cNvPr id="205844" name="Rectangle 1044"/>
            <p:cNvSpPr>
              <a:spLocks noChangeArrowheads="1"/>
            </p:cNvSpPr>
            <p:nvPr/>
          </p:nvSpPr>
          <p:spPr bwMode="auto">
            <a:xfrm>
              <a:off x="3304" y="2976"/>
              <a:ext cx="2408" cy="54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rgbClr val="003366"/>
                  </a:solidFill>
                  <a:latin typeface="Times New Roman" pitchFamily="18" charset="0"/>
                </a:rPr>
                <a:t>Ubah lokasi terhadap pemasok atau pembeli</a:t>
              </a:r>
            </a:p>
          </p:txBody>
        </p:sp>
        <p:sp>
          <p:nvSpPr>
            <p:cNvPr id="205845" name="Oval 1045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6" name="Oval 104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7" name="Oval 1047"/>
            <p:cNvSpPr>
              <a:spLocks noChangeArrowheads="1"/>
            </p:cNvSpPr>
            <p:nvPr/>
          </p:nvSpPr>
          <p:spPr bwMode="auto">
            <a:xfrm>
              <a:off x="3120" y="2784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8" name="Oval 1048"/>
            <p:cNvSpPr>
              <a:spLocks noChangeArrowheads="1"/>
            </p:cNvSpPr>
            <p:nvPr/>
          </p:nvSpPr>
          <p:spPr bwMode="auto">
            <a:xfrm>
              <a:off x="3120" y="3072"/>
              <a:ext cx="144" cy="1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57535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autoUpdateAnimBg="0"/>
      <p:bldP spid="20582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D5C-38D0-44E8-B89E-DCD72875A3E2}" type="slidenum">
              <a:rPr lang="en-US"/>
              <a:pPr/>
              <a:t>23</a:t>
            </a:fld>
            <a:endParaRPr lang="en-US"/>
          </a:p>
        </p:txBody>
      </p:sp>
      <p:sp>
        <p:nvSpPr>
          <p:cNvPr id="207874" name="Rectangle 1026"/>
          <p:cNvSpPr>
            <a:spLocks noChangeArrowheads="1"/>
          </p:cNvSpPr>
          <p:nvPr/>
        </p:nvSpPr>
        <p:spPr bwMode="auto">
          <a:xfrm>
            <a:off x="0" y="76200"/>
            <a:ext cx="91440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3600" b="1">
                <a:solidFill>
                  <a:srgbClr val="003366"/>
                </a:solidFill>
                <a:latin typeface="Times New Roman" pitchFamily="18" charset="0"/>
              </a:rPr>
              <a:t>REKONFIGURASI Value Chain:</a:t>
            </a:r>
          </a:p>
          <a:p>
            <a:pPr algn="ctr"/>
            <a:r>
              <a:rPr lang="en-US" sz="3600" b="1">
                <a:solidFill>
                  <a:srgbClr val="003366"/>
                </a:solidFill>
                <a:latin typeface="Times New Roman" pitchFamily="18" charset="0"/>
              </a:rPr>
              <a:t>Kasus Iowa Beef Packers (IBP)</a:t>
            </a:r>
          </a:p>
        </p:txBody>
      </p:sp>
      <p:grpSp>
        <p:nvGrpSpPr>
          <p:cNvPr id="207875" name="Group 1027"/>
          <p:cNvGrpSpPr>
            <a:grpSpLocks/>
          </p:cNvGrpSpPr>
          <p:nvPr/>
        </p:nvGrpSpPr>
        <p:grpSpPr bwMode="auto">
          <a:xfrm>
            <a:off x="133350" y="1406525"/>
            <a:ext cx="8967788" cy="1444625"/>
            <a:chOff x="84" y="886"/>
            <a:chExt cx="5649" cy="910"/>
          </a:xfrm>
        </p:grpSpPr>
        <p:sp>
          <p:nvSpPr>
            <p:cNvPr id="207876" name="Rectangle 1028"/>
            <p:cNvSpPr>
              <a:spLocks noChangeArrowheads="1"/>
            </p:cNvSpPr>
            <p:nvPr/>
          </p:nvSpPr>
          <p:spPr bwMode="auto">
            <a:xfrm>
              <a:off x="849" y="1008"/>
              <a:ext cx="692" cy="47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folHlink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Ranch Cattle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207877" name="Rectangle 1029"/>
            <p:cNvSpPr>
              <a:spLocks noChangeArrowheads="1"/>
            </p:cNvSpPr>
            <p:nvPr/>
          </p:nvSpPr>
          <p:spPr bwMode="auto">
            <a:xfrm>
              <a:off x="1686" y="912"/>
              <a:ext cx="1490" cy="884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folHlink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Ship “on the Hoof” to Rail Center (Chicago)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207878" name="Rectangle 1030"/>
            <p:cNvSpPr>
              <a:spLocks noChangeArrowheads="1"/>
            </p:cNvSpPr>
            <p:nvPr/>
          </p:nvSpPr>
          <p:spPr bwMode="auto">
            <a:xfrm>
              <a:off x="3408" y="912"/>
              <a:ext cx="1008" cy="67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folHlink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Slaughter into sides of beef</a:t>
              </a:r>
            </a:p>
          </p:txBody>
        </p:sp>
        <p:sp>
          <p:nvSpPr>
            <p:cNvPr id="207879" name="AutoShape 1031"/>
            <p:cNvSpPr>
              <a:spLocks noChangeArrowheads="1"/>
            </p:cNvSpPr>
            <p:nvPr/>
          </p:nvSpPr>
          <p:spPr bwMode="auto">
            <a:xfrm>
              <a:off x="1536" y="988"/>
              <a:ext cx="192" cy="480"/>
            </a:xfrm>
            <a:prstGeom prst="rightArrow">
              <a:avLst>
                <a:gd name="adj1" fmla="val 50000"/>
                <a:gd name="adj2" fmla="val 50023"/>
              </a:avLst>
            </a:prstGeom>
            <a:solidFill>
              <a:schemeClr val="tx1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0" name="AutoShape 1032"/>
            <p:cNvSpPr>
              <a:spLocks noChangeArrowheads="1"/>
            </p:cNvSpPr>
            <p:nvPr/>
          </p:nvSpPr>
          <p:spPr bwMode="auto">
            <a:xfrm>
              <a:off x="3210" y="988"/>
              <a:ext cx="192" cy="480"/>
            </a:xfrm>
            <a:prstGeom prst="rightArrow">
              <a:avLst>
                <a:gd name="adj1" fmla="val 50000"/>
                <a:gd name="adj2" fmla="val 50023"/>
              </a:avLst>
            </a:prstGeom>
            <a:solidFill>
              <a:schemeClr val="tx1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1" name="AutoShape 1033"/>
            <p:cNvSpPr>
              <a:spLocks noChangeArrowheads="1"/>
            </p:cNvSpPr>
            <p:nvPr/>
          </p:nvSpPr>
          <p:spPr bwMode="auto">
            <a:xfrm>
              <a:off x="4407" y="988"/>
              <a:ext cx="192" cy="480"/>
            </a:xfrm>
            <a:prstGeom prst="rightArrow">
              <a:avLst>
                <a:gd name="adj1" fmla="val 50000"/>
                <a:gd name="adj2" fmla="val 50023"/>
              </a:avLst>
            </a:prstGeom>
            <a:solidFill>
              <a:schemeClr val="tx1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2" name="Rectangle 1034"/>
            <p:cNvSpPr>
              <a:spLocks noChangeArrowheads="1"/>
            </p:cNvSpPr>
            <p:nvPr/>
          </p:nvSpPr>
          <p:spPr bwMode="auto">
            <a:xfrm>
              <a:off x="4583" y="1008"/>
              <a:ext cx="1150" cy="67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folHlink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“Boxed Cuts” at Markets</a:t>
              </a:r>
            </a:p>
          </p:txBody>
        </p:sp>
        <p:sp>
          <p:nvSpPr>
            <p:cNvPr id="207883" name="AutoShape 1035"/>
            <p:cNvSpPr>
              <a:spLocks noChangeArrowheads="1"/>
            </p:cNvSpPr>
            <p:nvPr/>
          </p:nvSpPr>
          <p:spPr bwMode="auto">
            <a:xfrm>
              <a:off x="84" y="886"/>
              <a:ext cx="816" cy="684"/>
            </a:xfrm>
            <a:prstGeom prst="homePlate">
              <a:avLst>
                <a:gd name="adj" fmla="val 39766"/>
              </a:avLst>
            </a:prstGeom>
            <a:solidFill>
              <a:schemeClr val="tx1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4" name="Rectangle 1036"/>
            <p:cNvSpPr>
              <a:spLocks noChangeArrowheads="1"/>
            </p:cNvSpPr>
            <p:nvPr/>
          </p:nvSpPr>
          <p:spPr bwMode="auto">
            <a:xfrm>
              <a:off x="112" y="928"/>
              <a:ext cx="610" cy="5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bg1"/>
                  </a:solidFill>
                  <a:latin typeface="Times New Roman" pitchFamily="18" charset="0"/>
                </a:rPr>
                <a:t>Cara</a:t>
              </a:r>
            </a:p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bg1"/>
                  </a:solidFill>
                  <a:latin typeface="Times New Roman" pitchFamily="18" charset="0"/>
                </a:rPr>
                <a:t>lama:</a:t>
              </a:r>
              <a:endParaRPr lang="en-US" sz="32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207885" name="Rectangle 1037"/>
          <p:cNvSpPr>
            <a:spLocks noChangeArrowheads="1"/>
          </p:cNvSpPr>
          <p:nvPr/>
        </p:nvSpPr>
        <p:spPr bwMode="auto">
          <a:xfrm>
            <a:off x="1919288" y="5334000"/>
            <a:ext cx="5783262" cy="5159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Save on shipping and cattle weight loss</a:t>
            </a:r>
          </a:p>
        </p:txBody>
      </p:sp>
      <p:sp>
        <p:nvSpPr>
          <p:cNvPr id="207886" name="Rectangle 1038"/>
          <p:cNvSpPr>
            <a:spLocks noChangeArrowheads="1"/>
          </p:cNvSpPr>
          <p:nvPr/>
        </p:nvSpPr>
        <p:spPr bwMode="auto">
          <a:xfrm>
            <a:off x="1919288" y="5867400"/>
            <a:ext cx="5468937" cy="5159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Utilize cheaper non-union rural labor</a:t>
            </a:r>
          </a:p>
        </p:txBody>
      </p:sp>
      <p:grpSp>
        <p:nvGrpSpPr>
          <p:cNvPr id="207887" name="Group 1039"/>
          <p:cNvGrpSpPr>
            <a:grpSpLocks/>
          </p:cNvGrpSpPr>
          <p:nvPr/>
        </p:nvGrpSpPr>
        <p:grpSpPr bwMode="auto">
          <a:xfrm>
            <a:off x="161925" y="3505200"/>
            <a:ext cx="8967788" cy="1444625"/>
            <a:chOff x="102" y="2208"/>
            <a:chExt cx="5649" cy="910"/>
          </a:xfrm>
        </p:grpSpPr>
        <p:sp>
          <p:nvSpPr>
            <p:cNvPr id="207888" name="Rectangle 1040"/>
            <p:cNvSpPr>
              <a:spLocks noChangeArrowheads="1"/>
            </p:cNvSpPr>
            <p:nvPr/>
          </p:nvSpPr>
          <p:spPr bwMode="auto">
            <a:xfrm>
              <a:off x="129" y="2243"/>
              <a:ext cx="608" cy="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3200">
                  <a:solidFill>
                    <a:schemeClr val="tx2"/>
                  </a:solidFill>
                  <a:latin typeface="Times New Roman" pitchFamily="18" charset="0"/>
                </a:rPr>
                <a:t>New</a:t>
              </a:r>
            </a:p>
            <a:p>
              <a:pPr algn="ctr">
                <a:lnSpc>
                  <a:spcPct val="90000"/>
                </a:lnSpc>
              </a:pPr>
              <a:r>
                <a:rPr lang="en-US" sz="3200">
                  <a:solidFill>
                    <a:schemeClr val="tx2"/>
                  </a:solidFill>
                  <a:latin typeface="Times New Roman" pitchFamily="18" charset="0"/>
                </a:rPr>
                <a:t>Way</a:t>
              </a:r>
            </a:p>
          </p:txBody>
        </p:sp>
        <p:sp>
          <p:nvSpPr>
            <p:cNvPr id="207889" name="AutoShape 1041"/>
            <p:cNvSpPr>
              <a:spLocks noChangeArrowheads="1"/>
            </p:cNvSpPr>
            <p:nvPr/>
          </p:nvSpPr>
          <p:spPr bwMode="auto">
            <a:xfrm>
              <a:off x="102" y="2208"/>
              <a:ext cx="816" cy="684"/>
            </a:xfrm>
            <a:prstGeom prst="homePlate">
              <a:avLst>
                <a:gd name="adj" fmla="val 39766"/>
              </a:avLst>
            </a:prstGeom>
            <a:solidFill>
              <a:schemeClr val="tx1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0" name="Rectangle 1042"/>
            <p:cNvSpPr>
              <a:spLocks noChangeArrowheads="1"/>
            </p:cNvSpPr>
            <p:nvPr/>
          </p:nvSpPr>
          <p:spPr bwMode="auto">
            <a:xfrm>
              <a:off x="130" y="2249"/>
              <a:ext cx="667" cy="5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bg1"/>
                  </a:solidFill>
                  <a:latin typeface="Times New Roman" pitchFamily="18" charset="0"/>
                </a:rPr>
                <a:t>Cara</a:t>
              </a:r>
            </a:p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bg1"/>
                  </a:solidFill>
                  <a:latin typeface="Times New Roman" pitchFamily="18" charset="0"/>
                </a:rPr>
                <a:t>Baru: </a:t>
              </a:r>
            </a:p>
          </p:txBody>
        </p:sp>
        <p:sp>
          <p:nvSpPr>
            <p:cNvPr id="207891" name="Rectangle 1043"/>
            <p:cNvSpPr>
              <a:spLocks noChangeArrowheads="1"/>
            </p:cNvSpPr>
            <p:nvPr/>
          </p:nvSpPr>
          <p:spPr bwMode="auto">
            <a:xfrm>
              <a:off x="922" y="2234"/>
              <a:ext cx="1460" cy="884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folHlink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Locate large automated plants near ranches</a:t>
              </a:r>
            </a:p>
          </p:txBody>
        </p:sp>
        <p:sp>
          <p:nvSpPr>
            <p:cNvPr id="207892" name="Rectangle 1044"/>
            <p:cNvSpPr>
              <a:spLocks noChangeArrowheads="1"/>
            </p:cNvSpPr>
            <p:nvPr/>
          </p:nvSpPr>
          <p:spPr bwMode="auto">
            <a:xfrm>
              <a:off x="2619" y="2330"/>
              <a:ext cx="1484" cy="67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folHlink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Process into “Boxed Cuts” at plants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207893" name="AutoShape 1045"/>
            <p:cNvSpPr>
              <a:spLocks noChangeArrowheads="1"/>
            </p:cNvSpPr>
            <p:nvPr/>
          </p:nvSpPr>
          <p:spPr bwMode="auto">
            <a:xfrm>
              <a:off x="2346" y="2310"/>
              <a:ext cx="192" cy="480"/>
            </a:xfrm>
            <a:prstGeom prst="rightArrow">
              <a:avLst>
                <a:gd name="adj1" fmla="val 50000"/>
                <a:gd name="adj2" fmla="val 50023"/>
              </a:avLst>
            </a:prstGeom>
            <a:solidFill>
              <a:schemeClr val="tx1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4" name="AutoShape 1046"/>
            <p:cNvSpPr>
              <a:spLocks noChangeArrowheads="1"/>
            </p:cNvSpPr>
            <p:nvPr/>
          </p:nvSpPr>
          <p:spPr bwMode="auto">
            <a:xfrm>
              <a:off x="4152" y="2310"/>
              <a:ext cx="192" cy="480"/>
            </a:xfrm>
            <a:prstGeom prst="rightArrow">
              <a:avLst>
                <a:gd name="adj1" fmla="val 50000"/>
                <a:gd name="adj2" fmla="val 50023"/>
              </a:avLst>
            </a:prstGeom>
            <a:solidFill>
              <a:schemeClr val="tx1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5" name="Rectangle 1047"/>
            <p:cNvSpPr>
              <a:spLocks noChangeArrowheads="1"/>
            </p:cNvSpPr>
            <p:nvPr/>
          </p:nvSpPr>
          <p:spPr bwMode="auto">
            <a:xfrm>
              <a:off x="4366" y="2234"/>
              <a:ext cx="1385" cy="884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folHlink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Ship cuts already “Boxed” to Markets</a:t>
              </a:r>
            </a:p>
          </p:txBody>
        </p:sp>
      </p:grpSp>
      <p:sp>
        <p:nvSpPr>
          <p:cNvPr id="207896" name="Oval 1048"/>
          <p:cNvSpPr>
            <a:spLocks noChangeArrowheads="1"/>
          </p:cNvSpPr>
          <p:nvPr/>
        </p:nvSpPr>
        <p:spPr bwMode="auto">
          <a:xfrm>
            <a:off x="1600200" y="54864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897" name="Oval 1049"/>
          <p:cNvSpPr>
            <a:spLocks noChangeArrowheads="1"/>
          </p:cNvSpPr>
          <p:nvPr/>
        </p:nvSpPr>
        <p:spPr bwMode="auto">
          <a:xfrm>
            <a:off x="1600200" y="6002338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898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5" grpId="0" autoUpdateAnimBg="0"/>
      <p:bldP spid="207886" grpId="0" autoUpdateAnimBg="0"/>
      <p:bldP spid="207896" grpId="0" animBg="1"/>
      <p:bldP spid="20789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3C7F2-658B-4AF3-B7D3-AEE6860CDCB3}" type="slidenum">
              <a:rPr lang="en-US"/>
              <a:pPr/>
              <a:t>24</a:t>
            </a:fld>
            <a:endParaRPr lang="en-US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0" y="176213"/>
            <a:ext cx="9144000" cy="13081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279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Resiko Utama Cost Leadership</a:t>
            </a:r>
          </a:p>
          <a:p>
            <a:pPr algn="ctr"/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Strategi pada Tingkat Bisnis</a:t>
            </a:r>
          </a:p>
        </p:txBody>
      </p:sp>
      <p:grpSp>
        <p:nvGrpSpPr>
          <p:cNvPr id="226307" name="Group 3"/>
          <p:cNvGrpSpPr>
            <a:grpSpLocks/>
          </p:cNvGrpSpPr>
          <p:nvPr/>
        </p:nvGrpSpPr>
        <p:grpSpPr bwMode="auto">
          <a:xfrm>
            <a:off x="304800" y="1924050"/>
            <a:ext cx="8458200" cy="1550988"/>
            <a:chOff x="192" y="1392"/>
            <a:chExt cx="5328" cy="977"/>
          </a:xfrm>
        </p:grpSpPr>
        <p:sp>
          <p:nvSpPr>
            <p:cNvPr id="226308" name="Rectangle 4"/>
            <p:cNvSpPr>
              <a:spLocks noChangeArrowheads="1"/>
            </p:cNvSpPr>
            <p:nvPr/>
          </p:nvSpPr>
          <p:spPr bwMode="auto">
            <a:xfrm>
              <a:off x="672" y="1392"/>
              <a:ext cx="4848" cy="9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Perubahan drastis teknologi </a:t>
              </a: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dapat menghilangkan keunggulan biaya yang anda miliki</a:t>
              </a:r>
            </a:p>
          </p:txBody>
        </p:sp>
        <p:grpSp>
          <p:nvGrpSpPr>
            <p:cNvPr id="226309" name="Group 5"/>
            <p:cNvGrpSpPr>
              <a:grpSpLocks/>
            </p:cNvGrpSpPr>
            <p:nvPr/>
          </p:nvGrpSpPr>
          <p:grpSpPr bwMode="auto">
            <a:xfrm>
              <a:off x="192" y="1407"/>
              <a:ext cx="368" cy="369"/>
              <a:chOff x="0" y="1089"/>
              <a:chExt cx="575" cy="576"/>
            </a:xfrm>
          </p:grpSpPr>
          <p:sp>
            <p:nvSpPr>
              <p:cNvPr id="226310" name="Freeform 6"/>
              <p:cNvSpPr>
                <a:spLocks/>
              </p:cNvSpPr>
              <p:nvPr/>
            </p:nvSpPr>
            <p:spPr bwMode="auto">
              <a:xfrm>
                <a:off x="0" y="1089"/>
                <a:ext cx="575" cy="576"/>
              </a:xfrm>
              <a:custGeom>
                <a:avLst/>
                <a:gdLst>
                  <a:gd name="T0" fmla="*/ 238 w 1150"/>
                  <a:gd name="T1" fmla="*/ 214 h 1152"/>
                  <a:gd name="T2" fmla="*/ 617 w 1150"/>
                  <a:gd name="T3" fmla="*/ 0 h 1152"/>
                  <a:gd name="T4" fmla="*/ 1150 w 1150"/>
                  <a:gd name="T5" fmla="*/ 382 h 1152"/>
                  <a:gd name="T6" fmla="*/ 913 w 1150"/>
                  <a:gd name="T7" fmla="*/ 933 h 1152"/>
                  <a:gd name="T8" fmla="*/ 538 w 1150"/>
                  <a:gd name="T9" fmla="*/ 1152 h 1152"/>
                  <a:gd name="T10" fmla="*/ 0 w 1150"/>
                  <a:gd name="T11" fmla="*/ 755 h 1152"/>
                  <a:gd name="T12" fmla="*/ 238 w 1150"/>
                  <a:gd name="T13" fmla="*/ 214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50" h="1152">
                    <a:moveTo>
                      <a:pt x="238" y="214"/>
                    </a:moveTo>
                    <a:lnTo>
                      <a:pt x="617" y="0"/>
                    </a:lnTo>
                    <a:lnTo>
                      <a:pt x="1150" y="382"/>
                    </a:lnTo>
                    <a:lnTo>
                      <a:pt x="913" y="933"/>
                    </a:lnTo>
                    <a:lnTo>
                      <a:pt x="538" y="1152"/>
                    </a:lnTo>
                    <a:lnTo>
                      <a:pt x="0" y="755"/>
                    </a:lnTo>
                    <a:lnTo>
                      <a:pt x="238" y="2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1" name="Freeform 7"/>
              <p:cNvSpPr>
                <a:spLocks/>
              </p:cNvSpPr>
              <p:nvPr/>
            </p:nvSpPr>
            <p:spPr bwMode="auto">
              <a:xfrm>
                <a:off x="192" y="1106"/>
                <a:ext cx="359" cy="412"/>
              </a:xfrm>
              <a:custGeom>
                <a:avLst/>
                <a:gdLst>
                  <a:gd name="T0" fmla="*/ 716 w 716"/>
                  <a:gd name="T1" fmla="*/ 360 h 826"/>
                  <a:gd name="T2" fmla="*/ 551 w 716"/>
                  <a:gd name="T3" fmla="*/ 773 h 826"/>
                  <a:gd name="T4" fmla="*/ 553 w 716"/>
                  <a:gd name="T5" fmla="*/ 758 h 826"/>
                  <a:gd name="T6" fmla="*/ 553 w 716"/>
                  <a:gd name="T7" fmla="*/ 742 h 826"/>
                  <a:gd name="T8" fmla="*/ 551 w 716"/>
                  <a:gd name="T9" fmla="*/ 728 h 826"/>
                  <a:gd name="T10" fmla="*/ 544 w 716"/>
                  <a:gd name="T11" fmla="*/ 714 h 826"/>
                  <a:gd name="T12" fmla="*/ 537 w 716"/>
                  <a:gd name="T13" fmla="*/ 701 h 826"/>
                  <a:gd name="T14" fmla="*/ 525 w 716"/>
                  <a:gd name="T15" fmla="*/ 691 h 826"/>
                  <a:gd name="T16" fmla="*/ 512 w 716"/>
                  <a:gd name="T17" fmla="*/ 682 h 826"/>
                  <a:gd name="T18" fmla="*/ 498 w 716"/>
                  <a:gd name="T19" fmla="*/ 676 h 826"/>
                  <a:gd name="T20" fmla="*/ 483 w 716"/>
                  <a:gd name="T21" fmla="*/ 673 h 826"/>
                  <a:gd name="T22" fmla="*/ 467 w 716"/>
                  <a:gd name="T23" fmla="*/ 673 h 826"/>
                  <a:gd name="T24" fmla="*/ 453 w 716"/>
                  <a:gd name="T25" fmla="*/ 676 h 826"/>
                  <a:gd name="T26" fmla="*/ 439 w 716"/>
                  <a:gd name="T27" fmla="*/ 681 h 826"/>
                  <a:gd name="T28" fmla="*/ 428 w 716"/>
                  <a:gd name="T29" fmla="*/ 690 h 826"/>
                  <a:gd name="T30" fmla="*/ 416 w 716"/>
                  <a:gd name="T31" fmla="*/ 700 h 826"/>
                  <a:gd name="T32" fmla="*/ 408 w 716"/>
                  <a:gd name="T33" fmla="*/ 713 h 826"/>
                  <a:gd name="T34" fmla="*/ 402 w 716"/>
                  <a:gd name="T35" fmla="*/ 727 h 826"/>
                  <a:gd name="T36" fmla="*/ 400 w 716"/>
                  <a:gd name="T37" fmla="*/ 742 h 826"/>
                  <a:gd name="T38" fmla="*/ 400 w 716"/>
                  <a:gd name="T39" fmla="*/ 759 h 826"/>
                  <a:gd name="T40" fmla="*/ 402 w 716"/>
                  <a:gd name="T41" fmla="*/ 773 h 826"/>
                  <a:gd name="T42" fmla="*/ 407 w 716"/>
                  <a:gd name="T43" fmla="*/ 787 h 826"/>
                  <a:gd name="T44" fmla="*/ 415 w 716"/>
                  <a:gd name="T45" fmla="*/ 800 h 826"/>
                  <a:gd name="T46" fmla="*/ 425 w 716"/>
                  <a:gd name="T47" fmla="*/ 810 h 826"/>
                  <a:gd name="T48" fmla="*/ 438 w 716"/>
                  <a:gd name="T49" fmla="*/ 819 h 826"/>
                  <a:gd name="T50" fmla="*/ 452 w 716"/>
                  <a:gd name="T51" fmla="*/ 826 h 826"/>
                  <a:gd name="T52" fmla="*/ 0 w 716"/>
                  <a:gd name="T53" fmla="*/ 501 h 826"/>
                  <a:gd name="T54" fmla="*/ 223 w 716"/>
                  <a:gd name="T55" fmla="*/ 0 h 826"/>
                  <a:gd name="T56" fmla="*/ 716 w 716"/>
                  <a:gd name="T57" fmla="*/ 360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16" h="826">
                    <a:moveTo>
                      <a:pt x="716" y="360"/>
                    </a:moveTo>
                    <a:lnTo>
                      <a:pt x="551" y="773"/>
                    </a:lnTo>
                    <a:lnTo>
                      <a:pt x="553" y="758"/>
                    </a:lnTo>
                    <a:lnTo>
                      <a:pt x="553" y="742"/>
                    </a:lnTo>
                    <a:lnTo>
                      <a:pt x="551" y="728"/>
                    </a:lnTo>
                    <a:lnTo>
                      <a:pt x="544" y="714"/>
                    </a:lnTo>
                    <a:lnTo>
                      <a:pt x="537" y="701"/>
                    </a:lnTo>
                    <a:lnTo>
                      <a:pt x="525" y="691"/>
                    </a:lnTo>
                    <a:lnTo>
                      <a:pt x="512" y="682"/>
                    </a:lnTo>
                    <a:lnTo>
                      <a:pt x="498" y="676"/>
                    </a:lnTo>
                    <a:lnTo>
                      <a:pt x="483" y="673"/>
                    </a:lnTo>
                    <a:lnTo>
                      <a:pt x="467" y="673"/>
                    </a:lnTo>
                    <a:lnTo>
                      <a:pt x="453" y="676"/>
                    </a:lnTo>
                    <a:lnTo>
                      <a:pt x="439" y="681"/>
                    </a:lnTo>
                    <a:lnTo>
                      <a:pt x="428" y="690"/>
                    </a:lnTo>
                    <a:lnTo>
                      <a:pt x="416" y="700"/>
                    </a:lnTo>
                    <a:lnTo>
                      <a:pt x="408" y="713"/>
                    </a:lnTo>
                    <a:lnTo>
                      <a:pt x="402" y="727"/>
                    </a:lnTo>
                    <a:lnTo>
                      <a:pt x="400" y="742"/>
                    </a:lnTo>
                    <a:lnTo>
                      <a:pt x="400" y="759"/>
                    </a:lnTo>
                    <a:lnTo>
                      <a:pt x="402" y="773"/>
                    </a:lnTo>
                    <a:lnTo>
                      <a:pt x="407" y="787"/>
                    </a:lnTo>
                    <a:lnTo>
                      <a:pt x="415" y="800"/>
                    </a:lnTo>
                    <a:lnTo>
                      <a:pt x="425" y="810"/>
                    </a:lnTo>
                    <a:lnTo>
                      <a:pt x="438" y="819"/>
                    </a:lnTo>
                    <a:lnTo>
                      <a:pt x="452" y="826"/>
                    </a:lnTo>
                    <a:lnTo>
                      <a:pt x="0" y="501"/>
                    </a:lnTo>
                    <a:lnTo>
                      <a:pt x="223" y="0"/>
                    </a:lnTo>
                    <a:lnTo>
                      <a:pt x="716" y="360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2" name="Freeform 8"/>
              <p:cNvSpPr>
                <a:spLocks/>
              </p:cNvSpPr>
              <p:nvPr/>
            </p:nvSpPr>
            <p:spPr bwMode="auto">
              <a:xfrm>
                <a:off x="13" y="1116"/>
                <a:ext cx="266" cy="340"/>
              </a:xfrm>
              <a:custGeom>
                <a:avLst/>
                <a:gdLst>
                  <a:gd name="T0" fmla="*/ 222 w 532"/>
                  <a:gd name="T1" fmla="*/ 174 h 680"/>
                  <a:gd name="T2" fmla="*/ 532 w 532"/>
                  <a:gd name="T3" fmla="*/ 0 h 680"/>
                  <a:gd name="T4" fmla="*/ 302 w 532"/>
                  <a:gd name="T5" fmla="*/ 503 h 680"/>
                  <a:gd name="T6" fmla="*/ 0 w 532"/>
                  <a:gd name="T7" fmla="*/ 680 h 680"/>
                  <a:gd name="T8" fmla="*/ 222 w 532"/>
                  <a:gd name="T9" fmla="*/ 174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2" h="680">
                    <a:moveTo>
                      <a:pt x="222" y="174"/>
                    </a:moveTo>
                    <a:lnTo>
                      <a:pt x="532" y="0"/>
                    </a:lnTo>
                    <a:lnTo>
                      <a:pt x="302" y="503"/>
                    </a:lnTo>
                    <a:lnTo>
                      <a:pt x="0" y="680"/>
                    </a:lnTo>
                    <a:lnTo>
                      <a:pt x="222" y="174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3" name="Freeform 9"/>
              <p:cNvSpPr>
                <a:spLocks/>
              </p:cNvSpPr>
              <p:nvPr/>
            </p:nvSpPr>
            <p:spPr bwMode="auto">
              <a:xfrm>
                <a:off x="35" y="1464"/>
                <a:ext cx="87" cy="49"/>
              </a:xfrm>
              <a:custGeom>
                <a:avLst/>
                <a:gdLst>
                  <a:gd name="T0" fmla="*/ 173 w 173"/>
                  <a:gd name="T1" fmla="*/ 71 h 98"/>
                  <a:gd name="T2" fmla="*/ 171 w 173"/>
                  <a:gd name="T3" fmla="*/ 61 h 98"/>
                  <a:gd name="T4" fmla="*/ 165 w 173"/>
                  <a:gd name="T5" fmla="*/ 51 h 98"/>
                  <a:gd name="T6" fmla="*/ 155 w 173"/>
                  <a:gd name="T7" fmla="*/ 42 h 98"/>
                  <a:gd name="T8" fmla="*/ 143 w 173"/>
                  <a:gd name="T9" fmla="*/ 33 h 98"/>
                  <a:gd name="T10" fmla="*/ 130 w 173"/>
                  <a:gd name="T11" fmla="*/ 25 h 98"/>
                  <a:gd name="T12" fmla="*/ 116 w 173"/>
                  <a:gd name="T13" fmla="*/ 19 h 98"/>
                  <a:gd name="T14" fmla="*/ 103 w 173"/>
                  <a:gd name="T15" fmla="*/ 12 h 98"/>
                  <a:gd name="T16" fmla="*/ 92 w 173"/>
                  <a:gd name="T17" fmla="*/ 9 h 98"/>
                  <a:gd name="T18" fmla="*/ 75 w 173"/>
                  <a:gd name="T19" fmla="*/ 3 h 98"/>
                  <a:gd name="T20" fmla="*/ 60 w 173"/>
                  <a:gd name="T21" fmla="*/ 1 h 98"/>
                  <a:gd name="T22" fmla="*/ 44 w 173"/>
                  <a:gd name="T23" fmla="*/ 0 h 98"/>
                  <a:gd name="T24" fmla="*/ 30 w 173"/>
                  <a:gd name="T25" fmla="*/ 1 h 98"/>
                  <a:gd name="T26" fmla="*/ 19 w 173"/>
                  <a:gd name="T27" fmla="*/ 3 h 98"/>
                  <a:gd name="T28" fmla="*/ 10 w 173"/>
                  <a:gd name="T29" fmla="*/ 7 h 98"/>
                  <a:gd name="T30" fmla="*/ 3 w 173"/>
                  <a:gd name="T31" fmla="*/ 15 h 98"/>
                  <a:gd name="T32" fmla="*/ 0 w 173"/>
                  <a:gd name="T33" fmla="*/ 24 h 98"/>
                  <a:gd name="T34" fmla="*/ 0 w 173"/>
                  <a:gd name="T35" fmla="*/ 34 h 98"/>
                  <a:gd name="T36" fmla="*/ 3 w 173"/>
                  <a:gd name="T37" fmla="*/ 43 h 98"/>
                  <a:gd name="T38" fmla="*/ 11 w 173"/>
                  <a:gd name="T39" fmla="*/ 53 h 98"/>
                  <a:gd name="T40" fmla="*/ 20 w 173"/>
                  <a:gd name="T41" fmla="*/ 62 h 98"/>
                  <a:gd name="T42" fmla="*/ 33 w 173"/>
                  <a:gd name="T43" fmla="*/ 70 h 98"/>
                  <a:gd name="T44" fmla="*/ 48 w 173"/>
                  <a:gd name="T45" fmla="*/ 78 h 98"/>
                  <a:gd name="T46" fmla="*/ 65 w 173"/>
                  <a:gd name="T47" fmla="*/ 84 h 98"/>
                  <a:gd name="T48" fmla="*/ 83 w 173"/>
                  <a:gd name="T49" fmla="*/ 89 h 98"/>
                  <a:gd name="T50" fmla="*/ 103 w 173"/>
                  <a:gd name="T51" fmla="*/ 94 h 98"/>
                  <a:gd name="T52" fmla="*/ 121 w 173"/>
                  <a:gd name="T53" fmla="*/ 98 h 98"/>
                  <a:gd name="T54" fmla="*/ 137 w 173"/>
                  <a:gd name="T55" fmla="*/ 98 h 98"/>
                  <a:gd name="T56" fmla="*/ 148 w 173"/>
                  <a:gd name="T57" fmla="*/ 97 h 98"/>
                  <a:gd name="T58" fmla="*/ 158 w 173"/>
                  <a:gd name="T59" fmla="*/ 94 h 98"/>
                  <a:gd name="T60" fmla="*/ 165 w 173"/>
                  <a:gd name="T61" fmla="*/ 89 h 98"/>
                  <a:gd name="T62" fmla="*/ 170 w 173"/>
                  <a:gd name="T63" fmla="*/ 82 h 98"/>
                  <a:gd name="T64" fmla="*/ 173 w 173"/>
                  <a:gd name="T65" fmla="*/ 71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3" h="98">
                    <a:moveTo>
                      <a:pt x="173" y="71"/>
                    </a:moveTo>
                    <a:lnTo>
                      <a:pt x="171" y="61"/>
                    </a:lnTo>
                    <a:lnTo>
                      <a:pt x="165" y="51"/>
                    </a:lnTo>
                    <a:lnTo>
                      <a:pt x="155" y="42"/>
                    </a:lnTo>
                    <a:lnTo>
                      <a:pt x="143" y="33"/>
                    </a:lnTo>
                    <a:lnTo>
                      <a:pt x="130" y="25"/>
                    </a:lnTo>
                    <a:lnTo>
                      <a:pt x="116" y="19"/>
                    </a:lnTo>
                    <a:lnTo>
                      <a:pt x="103" y="12"/>
                    </a:lnTo>
                    <a:lnTo>
                      <a:pt x="92" y="9"/>
                    </a:lnTo>
                    <a:lnTo>
                      <a:pt x="75" y="3"/>
                    </a:lnTo>
                    <a:lnTo>
                      <a:pt x="60" y="1"/>
                    </a:lnTo>
                    <a:lnTo>
                      <a:pt x="44" y="0"/>
                    </a:lnTo>
                    <a:lnTo>
                      <a:pt x="30" y="1"/>
                    </a:lnTo>
                    <a:lnTo>
                      <a:pt x="19" y="3"/>
                    </a:lnTo>
                    <a:lnTo>
                      <a:pt x="10" y="7"/>
                    </a:lnTo>
                    <a:lnTo>
                      <a:pt x="3" y="15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3" y="43"/>
                    </a:lnTo>
                    <a:lnTo>
                      <a:pt x="11" y="53"/>
                    </a:lnTo>
                    <a:lnTo>
                      <a:pt x="20" y="62"/>
                    </a:lnTo>
                    <a:lnTo>
                      <a:pt x="33" y="70"/>
                    </a:lnTo>
                    <a:lnTo>
                      <a:pt x="48" y="78"/>
                    </a:lnTo>
                    <a:lnTo>
                      <a:pt x="65" y="84"/>
                    </a:lnTo>
                    <a:lnTo>
                      <a:pt x="83" y="89"/>
                    </a:lnTo>
                    <a:lnTo>
                      <a:pt x="103" y="94"/>
                    </a:lnTo>
                    <a:lnTo>
                      <a:pt x="121" y="98"/>
                    </a:lnTo>
                    <a:lnTo>
                      <a:pt x="137" y="98"/>
                    </a:lnTo>
                    <a:lnTo>
                      <a:pt x="148" y="97"/>
                    </a:lnTo>
                    <a:lnTo>
                      <a:pt x="158" y="94"/>
                    </a:lnTo>
                    <a:lnTo>
                      <a:pt x="165" y="89"/>
                    </a:lnTo>
                    <a:lnTo>
                      <a:pt x="170" y="82"/>
                    </a:lnTo>
                    <a:lnTo>
                      <a:pt x="173" y="71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4" name="Freeform 10"/>
              <p:cNvSpPr>
                <a:spLocks/>
              </p:cNvSpPr>
              <p:nvPr/>
            </p:nvSpPr>
            <p:spPr bwMode="auto">
              <a:xfrm>
                <a:off x="315" y="1519"/>
                <a:ext cx="86" cy="49"/>
              </a:xfrm>
              <a:custGeom>
                <a:avLst/>
                <a:gdLst>
                  <a:gd name="T0" fmla="*/ 173 w 173"/>
                  <a:gd name="T1" fmla="*/ 72 h 99"/>
                  <a:gd name="T2" fmla="*/ 172 w 173"/>
                  <a:gd name="T3" fmla="*/ 61 h 99"/>
                  <a:gd name="T4" fmla="*/ 166 w 173"/>
                  <a:gd name="T5" fmla="*/ 51 h 99"/>
                  <a:gd name="T6" fmla="*/ 157 w 173"/>
                  <a:gd name="T7" fmla="*/ 42 h 99"/>
                  <a:gd name="T8" fmla="*/ 145 w 173"/>
                  <a:gd name="T9" fmla="*/ 33 h 99"/>
                  <a:gd name="T10" fmla="*/ 131 w 173"/>
                  <a:gd name="T11" fmla="*/ 25 h 99"/>
                  <a:gd name="T12" fmla="*/ 118 w 173"/>
                  <a:gd name="T13" fmla="*/ 19 h 99"/>
                  <a:gd name="T14" fmla="*/ 106 w 173"/>
                  <a:gd name="T15" fmla="*/ 13 h 99"/>
                  <a:gd name="T16" fmla="*/ 94 w 173"/>
                  <a:gd name="T17" fmla="*/ 9 h 99"/>
                  <a:gd name="T18" fmla="*/ 77 w 173"/>
                  <a:gd name="T19" fmla="*/ 4 h 99"/>
                  <a:gd name="T20" fmla="*/ 61 w 173"/>
                  <a:gd name="T21" fmla="*/ 1 h 99"/>
                  <a:gd name="T22" fmla="*/ 47 w 173"/>
                  <a:gd name="T23" fmla="*/ 0 h 99"/>
                  <a:gd name="T24" fmla="*/ 32 w 173"/>
                  <a:gd name="T25" fmla="*/ 1 h 99"/>
                  <a:gd name="T26" fmla="*/ 21 w 173"/>
                  <a:gd name="T27" fmla="*/ 4 h 99"/>
                  <a:gd name="T28" fmla="*/ 11 w 173"/>
                  <a:gd name="T29" fmla="*/ 8 h 99"/>
                  <a:gd name="T30" fmla="*/ 4 w 173"/>
                  <a:gd name="T31" fmla="*/ 15 h 99"/>
                  <a:gd name="T32" fmla="*/ 0 w 173"/>
                  <a:gd name="T33" fmla="*/ 24 h 99"/>
                  <a:gd name="T34" fmla="*/ 0 w 173"/>
                  <a:gd name="T35" fmla="*/ 34 h 99"/>
                  <a:gd name="T36" fmla="*/ 4 w 173"/>
                  <a:gd name="T37" fmla="*/ 43 h 99"/>
                  <a:gd name="T38" fmla="*/ 12 w 173"/>
                  <a:gd name="T39" fmla="*/ 54 h 99"/>
                  <a:gd name="T40" fmla="*/ 22 w 173"/>
                  <a:gd name="T41" fmla="*/ 63 h 99"/>
                  <a:gd name="T42" fmla="*/ 34 w 173"/>
                  <a:gd name="T43" fmla="*/ 70 h 99"/>
                  <a:gd name="T44" fmla="*/ 49 w 173"/>
                  <a:gd name="T45" fmla="*/ 78 h 99"/>
                  <a:gd name="T46" fmla="*/ 67 w 173"/>
                  <a:gd name="T47" fmla="*/ 84 h 99"/>
                  <a:gd name="T48" fmla="*/ 85 w 173"/>
                  <a:gd name="T49" fmla="*/ 90 h 99"/>
                  <a:gd name="T50" fmla="*/ 106 w 173"/>
                  <a:gd name="T51" fmla="*/ 95 h 99"/>
                  <a:gd name="T52" fmla="*/ 123 w 173"/>
                  <a:gd name="T53" fmla="*/ 99 h 99"/>
                  <a:gd name="T54" fmla="*/ 139 w 173"/>
                  <a:gd name="T55" fmla="*/ 99 h 99"/>
                  <a:gd name="T56" fmla="*/ 150 w 173"/>
                  <a:gd name="T57" fmla="*/ 97 h 99"/>
                  <a:gd name="T58" fmla="*/ 159 w 173"/>
                  <a:gd name="T59" fmla="*/ 95 h 99"/>
                  <a:gd name="T60" fmla="*/ 167 w 173"/>
                  <a:gd name="T61" fmla="*/ 90 h 99"/>
                  <a:gd name="T62" fmla="*/ 171 w 173"/>
                  <a:gd name="T63" fmla="*/ 82 h 99"/>
                  <a:gd name="T64" fmla="*/ 173 w 173"/>
                  <a:gd name="T65" fmla="*/ 72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3" h="99">
                    <a:moveTo>
                      <a:pt x="173" y="72"/>
                    </a:moveTo>
                    <a:lnTo>
                      <a:pt x="172" y="61"/>
                    </a:lnTo>
                    <a:lnTo>
                      <a:pt x="166" y="51"/>
                    </a:lnTo>
                    <a:lnTo>
                      <a:pt x="157" y="42"/>
                    </a:lnTo>
                    <a:lnTo>
                      <a:pt x="145" y="33"/>
                    </a:lnTo>
                    <a:lnTo>
                      <a:pt x="131" y="25"/>
                    </a:lnTo>
                    <a:lnTo>
                      <a:pt x="118" y="19"/>
                    </a:lnTo>
                    <a:lnTo>
                      <a:pt x="106" y="13"/>
                    </a:lnTo>
                    <a:lnTo>
                      <a:pt x="94" y="9"/>
                    </a:lnTo>
                    <a:lnTo>
                      <a:pt x="77" y="4"/>
                    </a:lnTo>
                    <a:lnTo>
                      <a:pt x="61" y="1"/>
                    </a:lnTo>
                    <a:lnTo>
                      <a:pt x="47" y="0"/>
                    </a:lnTo>
                    <a:lnTo>
                      <a:pt x="32" y="1"/>
                    </a:lnTo>
                    <a:lnTo>
                      <a:pt x="21" y="4"/>
                    </a:lnTo>
                    <a:lnTo>
                      <a:pt x="11" y="8"/>
                    </a:lnTo>
                    <a:lnTo>
                      <a:pt x="4" y="15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4" y="43"/>
                    </a:lnTo>
                    <a:lnTo>
                      <a:pt x="12" y="54"/>
                    </a:lnTo>
                    <a:lnTo>
                      <a:pt x="22" y="63"/>
                    </a:lnTo>
                    <a:lnTo>
                      <a:pt x="34" y="70"/>
                    </a:lnTo>
                    <a:lnTo>
                      <a:pt x="49" y="78"/>
                    </a:lnTo>
                    <a:lnTo>
                      <a:pt x="67" y="84"/>
                    </a:lnTo>
                    <a:lnTo>
                      <a:pt x="85" y="90"/>
                    </a:lnTo>
                    <a:lnTo>
                      <a:pt x="106" y="95"/>
                    </a:lnTo>
                    <a:lnTo>
                      <a:pt x="123" y="99"/>
                    </a:lnTo>
                    <a:lnTo>
                      <a:pt x="139" y="99"/>
                    </a:lnTo>
                    <a:lnTo>
                      <a:pt x="150" y="97"/>
                    </a:lnTo>
                    <a:lnTo>
                      <a:pt x="159" y="95"/>
                    </a:lnTo>
                    <a:lnTo>
                      <a:pt x="167" y="90"/>
                    </a:lnTo>
                    <a:lnTo>
                      <a:pt x="171" y="82"/>
                    </a:lnTo>
                    <a:lnTo>
                      <a:pt x="173" y="72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5" name="Freeform 11"/>
              <p:cNvSpPr>
                <a:spLocks/>
              </p:cNvSpPr>
              <p:nvPr/>
            </p:nvSpPr>
            <p:spPr bwMode="auto">
              <a:xfrm>
                <a:off x="345" y="1283"/>
                <a:ext cx="77" cy="77"/>
              </a:xfrm>
              <a:custGeom>
                <a:avLst/>
                <a:gdLst>
                  <a:gd name="T0" fmla="*/ 100 w 154"/>
                  <a:gd name="T1" fmla="*/ 3 h 155"/>
                  <a:gd name="T2" fmla="*/ 85 w 154"/>
                  <a:gd name="T3" fmla="*/ 0 h 155"/>
                  <a:gd name="T4" fmla="*/ 69 w 154"/>
                  <a:gd name="T5" fmla="*/ 0 h 155"/>
                  <a:gd name="T6" fmla="*/ 55 w 154"/>
                  <a:gd name="T7" fmla="*/ 3 h 155"/>
                  <a:gd name="T8" fmla="*/ 41 w 154"/>
                  <a:gd name="T9" fmla="*/ 8 h 155"/>
                  <a:gd name="T10" fmla="*/ 28 w 154"/>
                  <a:gd name="T11" fmla="*/ 17 h 155"/>
                  <a:gd name="T12" fmla="*/ 18 w 154"/>
                  <a:gd name="T13" fmla="*/ 27 h 155"/>
                  <a:gd name="T14" fmla="*/ 9 w 154"/>
                  <a:gd name="T15" fmla="*/ 40 h 155"/>
                  <a:gd name="T16" fmla="*/ 2 w 154"/>
                  <a:gd name="T17" fmla="*/ 55 h 155"/>
                  <a:gd name="T18" fmla="*/ 0 w 154"/>
                  <a:gd name="T19" fmla="*/ 71 h 155"/>
                  <a:gd name="T20" fmla="*/ 0 w 154"/>
                  <a:gd name="T21" fmla="*/ 86 h 155"/>
                  <a:gd name="T22" fmla="*/ 2 w 154"/>
                  <a:gd name="T23" fmla="*/ 100 h 155"/>
                  <a:gd name="T24" fmla="*/ 8 w 154"/>
                  <a:gd name="T25" fmla="*/ 114 h 155"/>
                  <a:gd name="T26" fmla="*/ 17 w 154"/>
                  <a:gd name="T27" fmla="*/ 127 h 155"/>
                  <a:gd name="T28" fmla="*/ 27 w 154"/>
                  <a:gd name="T29" fmla="*/ 137 h 155"/>
                  <a:gd name="T30" fmla="*/ 40 w 154"/>
                  <a:gd name="T31" fmla="*/ 146 h 155"/>
                  <a:gd name="T32" fmla="*/ 54 w 154"/>
                  <a:gd name="T33" fmla="*/ 153 h 155"/>
                  <a:gd name="T34" fmla="*/ 69 w 154"/>
                  <a:gd name="T35" fmla="*/ 155 h 155"/>
                  <a:gd name="T36" fmla="*/ 85 w 154"/>
                  <a:gd name="T37" fmla="*/ 155 h 155"/>
                  <a:gd name="T38" fmla="*/ 99 w 154"/>
                  <a:gd name="T39" fmla="*/ 153 h 155"/>
                  <a:gd name="T40" fmla="*/ 113 w 154"/>
                  <a:gd name="T41" fmla="*/ 147 h 155"/>
                  <a:gd name="T42" fmla="*/ 126 w 154"/>
                  <a:gd name="T43" fmla="*/ 138 h 155"/>
                  <a:gd name="T44" fmla="*/ 136 w 154"/>
                  <a:gd name="T45" fmla="*/ 128 h 155"/>
                  <a:gd name="T46" fmla="*/ 145 w 154"/>
                  <a:gd name="T47" fmla="*/ 115 h 155"/>
                  <a:gd name="T48" fmla="*/ 151 w 154"/>
                  <a:gd name="T49" fmla="*/ 101 h 155"/>
                  <a:gd name="T50" fmla="*/ 154 w 154"/>
                  <a:gd name="T51" fmla="*/ 86 h 155"/>
                  <a:gd name="T52" fmla="*/ 154 w 154"/>
                  <a:gd name="T53" fmla="*/ 69 h 155"/>
                  <a:gd name="T54" fmla="*/ 151 w 154"/>
                  <a:gd name="T55" fmla="*/ 55 h 155"/>
                  <a:gd name="T56" fmla="*/ 145 w 154"/>
                  <a:gd name="T57" fmla="*/ 41 h 155"/>
                  <a:gd name="T58" fmla="*/ 137 w 154"/>
                  <a:gd name="T59" fmla="*/ 28 h 155"/>
                  <a:gd name="T60" fmla="*/ 127 w 154"/>
                  <a:gd name="T61" fmla="*/ 18 h 155"/>
                  <a:gd name="T62" fmla="*/ 114 w 154"/>
                  <a:gd name="T63" fmla="*/ 9 h 155"/>
                  <a:gd name="T64" fmla="*/ 100 w 154"/>
                  <a:gd name="T65" fmla="*/ 3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4" h="155">
                    <a:moveTo>
                      <a:pt x="100" y="3"/>
                    </a:moveTo>
                    <a:lnTo>
                      <a:pt x="85" y="0"/>
                    </a:lnTo>
                    <a:lnTo>
                      <a:pt x="69" y="0"/>
                    </a:lnTo>
                    <a:lnTo>
                      <a:pt x="55" y="3"/>
                    </a:lnTo>
                    <a:lnTo>
                      <a:pt x="41" y="8"/>
                    </a:lnTo>
                    <a:lnTo>
                      <a:pt x="28" y="17"/>
                    </a:lnTo>
                    <a:lnTo>
                      <a:pt x="18" y="27"/>
                    </a:lnTo>
                    <a:lnTo>
                      <a:pt x="9" y="40"/>
                    </a:lnTo>
                    <a:lnTo>
                      <a:pt x="2" y="55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2" y="100"/>
                    </a:lnTo>
                    <a:lnTo>
                      <a:pt x="8" y="114"/>
                    </a:lnTo>
                    <a:lnTo>
                      <a:pt x="17" y="127"/>
                    </a:lnTo>
                    <a:lnTo>
                      <a:pt x="27" y="137"/>
                    </a:lnTo>
                    <a:lnTo>
                      <a:pt x="40" y="146"/>
                    </a:lnTo>
                    <a:lnTo>
                      <a:pt x="54" y="153"/>
                    </a:lnTo>
                    <a:lnTo>
                      <a:pt x="69" y="155"/>
                    </a:lnTo>
                    <a:lnTo>
                      <a:pt x="85" y="155"/>
                    </a:lnTo>
                    <a:lnTo>
                      <a:pt x="99" y="153"/>
                    </a:lnTo>
                    <a:lnTo>
                      <a:pt x="113" y="147"/>
                    </a:lnTo>
                    <a:lnTo>
                      <a:pt x="126" y="138"/>
                    </a:lnTo>
                    <a:lnTo>
                      <a:pt x="136" y="128"/>
                    </a:lnTo>
                    <a:lnTo>
                      <a:pt x="145" y="115"/>
                    </a:lnTo>
                    <a:lnTo>
                      <a:pt x="151" y="101"/>
                    </a:lnTo>
                    <a:lnTo>
                      <a:pt x="154" y="86"/>
                    </a:lnTo>
                    <a:lnTo>
                      <a:pt x="154" y="69"/>
                    </a:lnTo>
                    <a:lnTo>
                      <a:pt x="151" y="55"/>
                    </a:lnTo>
                    <a:lnTo>
                      <a:pt x="145" y="41"/>
                    </a:lnTo>
                    <a:lnTo>
                      <a:pt x="137" y="28"/>
                    </a:lnTo>
                    <a:lnTo>
                      <a:pt x="127" y="18"/>
                    </a:lnTo>
                    <a:lnTo>
                      <a:pt x="114" y="9"/>
                    </a:lnTo>
                    <a:lnTo>
                      <a:pt x="10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6" name="Freeform 12"/>
              <p:cNvSpPr>
                <a:spLocks/>
              </p:cNvSpPr>
              <p:nvPr/>
            </p:nvSpPr>
            <p:spPr bwMode="auto">
              <a:xfrm>
                <a:off x="297" y="1135"/>
                <a:ext cx="78" cy="77"/>
              </a:xfrm>
              <a:custGeom>
                <a:avLst/>
                <a:gdLst>
                  <a:gd name="T0" fmla="*/ 100 w 155"/>
                  <a:gd name="T1" fmla="*/ 3 h 155"/>
                  <a:gd name="T2" fmla="*/ 84 w 155"/>
                  <a:gd name="T3" fmla="*/ 0 h 155"/>
                  <a:gd name="T4" fmla="*/ 69 w 155"/>
                  <a:gd name="T5" fmla="*/ 0 h 155"/>
                  <a:gd name="T6" fmla="*/ 55 w 155"/>
                  <a:gd name="T7" fmla="*/ 3 h 155"/>
                  <a:gd name="T8" fmla="*/ 41 w 155"/>
                  <a:gd name="T9" fmla="*/ 8 h 155"/>
                  <a:gd name="T10" fmla="*/ 28 w 155"/>
                  <a:gd name="T11" fmla="*/ 17 h 155"/>
                  <a:gd name="T12" fmla="*/ 18 w 155"/>
                  <a:gd name="T13" fmla="*/ 27 h 155"/>
                  <a:gd name="T14" fmla="*/ 9 w 155"/>
                  <a:gd name="T15" fmla="*/ 40 h 155"/>
                  <a:gd name="T16" fmla="*/ 2 w 155"/>
                  <a:gd name="T17" fmla="*/ 55 h 155"/>
                  <a:gd name="T18" fmla="*/ 0 w 155"/>
                  <a:gd name="T19" fmla="*/ 71 h 155"/>
                  <a:gd name="T20" fmla="*/ 0 w 155"/>
                  <a:gd name="T21" fmla="*/ 86 h 155"/>
                  <a:gd name="T22" fmla="*/ 2 w 155"/>
                  <a:gd name="T23" fmla="*/ 100 h 155"/>
                  <a:gd name="T24" fmla="*/ 7 w 155"/>
                  <a:gd name="T25" fmla="*/ 114 h 155"/>
                  <a:gd name="T26" fmla="*/ 16 w 155"/>
                  <a:gd name="T27" fmla="*/ 127 h 155"/>
                  <a:gd name="T28" fmla="*/ 27 w 155"/>
                  <a:gd name="T29" fmla="*/ 137 h 155"/>
                  <a:gd name="T30" fmla="*/ 40 w 155"/>
                  <a:gd name="T31" fmla="*/ 146 h 155"/>
                  <a:gd name="T32" fmla="*/ 54 w 155"/>
                  <a:gd name="T33" fmla="*/ 153 h 155"/>
                  <a:gd name="T34" fmla="*/ 69 w 155"/>
                  <a:gd name="T35" fmla="*/ 155 h 155"/>
                  <a:gd name="T36" fmla="*/ 86 w 155"/>
                  <a:gd name="T37" fmla="*/ 155 h 155"/>
                  <a:gd name="T38" fmla="*/ 100 w 155"/>
                  <a:gd name="T39" fmla="*/ 153 h 155"/>
                  <a:gd name="T40" fmla="*/ 114 w 155"/>
                  <a:gd name="T41" fmla="*/ 147 h 155"/>
                  <a:gd name="T42" fmla="*/ 127 w 155"/>
                  <a:gd name="T43" fmla="*/ 138 h 155"/>
                  <a:gd name="T44" fmla="*/ 137 w 155"/>
                  <a:gd name="T45" fmla="*/ 128 h 155"/>
                  <a:gd name="T46" fmla="*/ 146 w 155"/>
                  <a:gd name="T47" fmla="*/ 115 h 155"/>
                  <a:gd name="T48" fmla="*/ 152 w 155"/>
                  <a:gd name="T49" fmla="*/ 101 h 155"/>
                  <a:gd name="T50" fmla="*/ 155 w 155"/>
                  <a:gd name="T51" fmla="*/ 86 h 155"/>
                  <a:gd name="T52" fmla="*/ 155 w 155"/>
                  <a:gd name="T53" fmla="*/ 69 h 155"/>
                  <a:gd name="T54" fmla="*/ 152 w 155"/>
                  <a:gd name="T55" fmla="*/ 55 h 155"/>
                  <a:gd name="T56" fmla="*/ 147 w 155"/>
                  <a:gd name="T57" fmla="*/ 41 h 155"/>
                  <a:gd name="T58" fmla="*/ 138 w 155"/>
                  <a:gd name="T59" fmla="*/ 28 h 155"/>
                  <a:gd name="T60" fmla="*/ 128 w 155"/>
                  <a:gd name="T61" fmla="*/ 18 h 155"/>
                  <a:gd name="T62" fmla="*/ 115 w 155"/>
                  <a:gd name="T63" fmla="*/ 9 h 155"/>
                  <a:gd name="T64" fmla="*/ 100 w 155"/>
                  <a:gd name="T65" fmla="*/ 3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5" h="155">
                    <a:moveTo>
                      <a:pt x="100" y="3"/>
                    </a:moveTo>
                    <a:lnTo>
                      <a:pt x="84" y="0"/>
                    </a:lnTo>
                    <a:lnTo>
                      <a:pt x="69" y="0"/>
                    </a:lnTo>
                    <a:lnTo>
                      <a:pt x="55" y="3"/>
                    </a:lnTo>
                    <a:lnTo>
                      <a:pt x="41" y="8"/>
                    </a:lnTo>
                    <a:lnTo>
                      <a:pt x="28" y="17"/>
                    </a:lnTo>
                    <a:lnTo>
                      <a:pt x="18" y="27"/>
                    </a:lnTo>
                    <a:lnTo>
                      <a:pt x="9" y="40"/>
                    </a:lnTo>
                    <a:lnTo>
                      <a:pt x="2" y="55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2" y="100"/>
                    </a:lnTo>
                    <a:lnTo>
                      <a:pt x="7" y="114"/>
                    </a:lnTo>
                    <a:lnTo>
                      <a:pt x="16" y="127"/>
                    </a:lnTo>
                    <a:lnTo>
                      <a:pt x="27" y="137"/>
                    </a:lnTo>
                    <a:lnTo>
                      <a:pt x="40" y="146"/>
                    </a:lnTo>
                    <a:lnTo>
                      <a:pt x="54" y="153"/>
                    </a:lnTo>
                    <a:lnTo>
                      <a:pt x="69" y="155"/>
                    </a:lnTo>
                    <a:lnTo>
                      <a:pt x="86" y="155"/>
                    </a:lnTo>
                    <a:lnTo>
                      <a:pt x="100" y="153"/>
                    </a:lnTo>
                    <a:lnTo>
                      <a:pt x="114" y="147"/>
                    </a:lnTo>
                    <a:lnTo>
                      <a:pt x="127" y="138"/>
                    </a:lnTo>
                    <a:lnTo>
                      <a:pt x="137" y="128"/>
                    </a:lnTo>
                    <a:lnTo>
                      <a:pt x="146" y="115"/>
                    </a:lnTo>
                    <a:lnTo>
                      <a:pt x="152" y="101"/>
                    </a:lnTo>
                    <a:lnTo>
                      <a:pt x="155" y="86"/>
                    </a:lnTo>
                    <a:lnTo>
                      <a:pt x="155" y="69"/>
                    </a:lnTo>
                    <a:lnTo>
                      <a:pt x="152" y="55"/>
                    </a:lnTo>
                    <a:lnTo>
                      <a:pt x="147" y="41"/>
                    </a:lnTo>
                    <a:lnTo>
                      <a:pt x="138" y="28"/>
                    </a:lnTo>
                    <a:lnTo>
                      <a:pt x="128" y="18"/>
                    </a:lnTo>
                    <a:lnTo>
                      <a:pt x="115" y="9"/>
                    </a:lnTo>
                    <a:lnTo>
                      <a:pt x="10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7" name="Freeform 13"/>
              <p:cNvSpPr>
                <a:spLocks/>
              </p:cNvSpPr>
              <p:nvPr/>
            </p:nvSpPr>
            <p:spPr bwMode="auto">
              <a:xfrm>
                <a:off x="122" y="1244"/>
                <a:ext cx="54" cy="84"/>
              </a:xfrm>
              <a:custGeom>
                <a:avLst/>
                <a:gdLst>
                  <a:gd name="T0" fmla="*/ 84 w 107"/>
                  <a:gd name="T1" fmla="*/ 0 h 168"/>
                  <a:gd name="T2" fmla="*/ 74 w 107"/>
                  <a:gd name="T3" fmla="*/ 0 h 168"/>
                  <a:gd name="T4" fmla="*/ 64 w 107"/>
                  <a:gd name="T5" fmla="*/ 5 h 168"/>
                  <a:gd name="T6" fmla="*/ 53 w 107"/>
                  <a:gd name="T7" fmla="*/ 14 h 168"/>
                  <a:gd name="T8" fmla="*/ 43 w 107"/>
                  <a:gd name="T9" fmla="*/ 24 h 168"/>
                  <a:gd name="T10" fmla="*/ 34 w 107"/>
                  <a:gd name="T11" fmla="*/ 37 h 168"/>
                  <a:gd name="T12" fmla="*/ 25 w 107"/>
                  <a:gd name="T13" fmla="*/ 50 h 168"/>
                  <a:gd name="T14" fmla="*/ 19 w 107"/>
                  <a:gd name="T15" fmla="*/ 63 h 168"/>
                  <a:gd name="T16" fmla="*/ 14 w 107"/>
                  <a:gd name="T17" fmla="*/ 73 h 168"/>
                  <a:gd name="T18" fmla="*/ 3 w 107"/>
                  <a:gd name="T19" fmla="*/ 105 h 168"/>
                  <a:gd name="T20" fmla="*/ 0 w 107"/>
                  <a:gd name="T21" fmla="*/ 133 h 168"/>
                  <a:gd name="T22" fmla="*/ 5 w 107"/>
                  <a:gd name="T23" fmla="*/ 155 h 168"/>
                  <a:gd name="T24" fmla="*/ 20 w 107"/>
                  <a:gd name="T25" fmla="*/ 168 h 168"/>
                  <a:gd name="T26" fmla="*/ 30 w 107"/>
                  <a:gd name="T27" fmla="*/ 168 h 168"/>
                  <a:gd name="T28" fmla="*/ 41 w 107"/>
                  <a:gd name="T29" fmla="*/ 165 h 168"/>
                  <a:gd name="T30" fmla="*/ 51 w 107"/>
                  <a:gd name="T31" fmla="*/ 159 h 168"/>
                  <a:gd name="T32" fmla="*/ 60 w 107"/>
                  <a:gd name="T33" fmla="*/ 150 h 168"/>
                  <a:gd name="T34" fmla="*/ 70 w 107"/>
                  <a:gd name="T35" fmla="*/ 137 h 168"/>
                  <a:gd name="T36" fmla="*/ 79 w 107"/>
                  <a:gd name="T37" fmla="*/ 123 h 168"/>
                  <a:gd name="T38" fmla="*/ 87 w 107"/>
                  <a:gd name="T39" fmla="*/ 108 h 168"/>
                  <a:gd name="T40" fmla="*/ 94 w 107"/>
                  <a:gd name="T41" fmla="*/ 90 h 168"/>
                  <a:gd name="T42" fmla="*/ 106 w 107"/>
                  <a:gd name="T43" fmla="*/ 53 h 168"/>
                  <a:gd name="T44" fmla="*/ 107 w 107"/>
                  <a:gd name="T45" fmla="*/ 26 h 168"/>
                  <a:gd name="T46" fmla="*/ 101 w 107"/>
                  <a:gd name="T47" fmla="*/ 8 h 168"/>
                  <a:gd name="T48" fmla="*/ 84 w 107"/>
                  <a:gd name="T4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7" h="168">
                    <a:moveTo>
                      <a:pt x="84" y="0"/>
                    </a:moveTo>
                    <a:lnTo>
                      <a:pt x="74" y="0"/>
                    </a:lnTo>
                    <a:lnTo>
                      <a:pt x="64" y="5"/>
                    </a:lnTo>
                    <a:lnTo>
                      <a:pt x="53" y="14"/>
                    </a:lnTo>
                    <a:lnTo>
                      <a:pt x="43" y="24"/>
                    </a:lnTo>
                    <a:lnTo>
                      <a:pt x="34" y="37"/>
                    </a:lnTo>
                    <a:lnTo>
                      <a:pt x="25" y="50"/>
                    </a:lnTo>
                    <a:lnTo>
                      <a:pt x="19" y="63"/>
                    </a:lnTo>
                    <a:lnTo>
                      <a:pt x="14" y="73"/>
                    </a:lnTo>
                    <a:lnTo>
                      <a:pt x="3" y="105"/>
                    </a:lnTo>
                    <a:lnTo>
                      <a:pt x="0" y="133"/>
                    </a:lnTo>
                    <a:lnTo>
                      <a:pt x="5" y="155"/>
                    </a:lnTo>
                    <a:lnTo>
                      <a:pt x="20" y="168"/>
                    </a:lnTo>
                    <a:lnTo>
                      <a:pt x="30" y="168"/>
                    </a:lnTo>
                    <a:lnTo>
                      <a:pt x="41" y="165"/>
                    </a:lnTo>
                    <a:lnTo>
                      <a:pt x="51" y="159"/>
                    </a:lnTo>
                    <a:lnTo>
                      <a:pt x="60" y="150"/>
                    </a:lnTo>
                    <a:lnTo>
                      <a:pt x="70" y="137"/>
                    </a:lnTo>
                    <a:lnTo>
                      <a:pt x="79" y="123"/>
                    </a:lnTo>
                    <a:lnTo>
                      <a:pt x="87" y="108"/>
                    </a:lnTo>
                    <a:lnTo>
                      <a:pt x="94" y="90"/>
                    </a:lnTo>
                    <a:lnTo>
                      <a:pt x="106" y="53"/>
                    </a:lnTo>
                    <a:lnTo>
                      <a:pt x="107" y="26"/>
                    </a:lnTo>
                    <a:lnTo>
                      <a:pt x="101" y="8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6318" name="Group 14"/>
          <p:cNvGrpSpPr>
            <a:grpSpLocks/>
          </p:cNvGrpSpPr>
          <p:nvPr/>
        </p:nvGrpSpPr>
        <p:grpSpPr bwMode="auto">
          <a:xfrm>
            <a:off x="304800" y="3660775"/>
            <a:ext cx="8382000" cy="1063625"/>
            <a:chOff x="192" y="2306"/>
            <a:chExt cx="5280" cy="670"/>
          </a:xfrm>
        </p:grpSpPr>
        <p:sp>
          <p:nvSpPr>
            <p:cNvPr id="226319" name="Rectangle 15"/>
            <p:cNvSpPr>
              <a:spLocks noChangeArrowheads="1"/>
            </p:cNvSpPr>
            <p:nvPr/>
          </p:nvSpPr>
          <p:spPr bwMode="auto">
            <a:xfrm>
              <a:off x="672" y="2306"/>
              <a:ext cx="4800" cy="6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Pesaing dapat mulai belajar </a:t>
              </a:r>
              <a:r>
                <a:rPr lang="en-US" sz="3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Meniru Value Chain</a:t>
              </a:r>
            </a:p>
          </p:txBody>
        </p:sp>
        <p:grpSp>
          <p:nvGrpSpPr>
            <p:cNvPr id="226320" name="Group 16"/>
            <p:cNvGrpSpPr>
              <a:grpSpLocks/>
            </p:cNvGrpSpPr>
            <p:nvPr/>
          </p:nvGrpSpPr>
          <p:grpSpPr bwMode="auto">
            <a:xfrm>
              <a:off x="192" y="2367"/>
              <a:ext cx="368" cy="369"/>
              <a:chOff x="0" y="1089"/>
              <a:chExt cx="575" cy="576"/>
            </a:xfrm>
          </p:grpSpPr>
          <p:sp>
            <p:nvSpPr>
              <p:cNvPr id="226321" name="Freeform 17"/>
              <p:cNvSpPr>
                <a:spLocks/>
              </p:cNvSpPr>
              <p:nvPr/>
            </p:nvSpPr>
            <p:spPr bwMode="auto">
              <a:xfrm>
                <a:off x="0" y="1089"/>
                <a:ext cx="575" cy="576"/>
              </a:xfrm>
              <a:custGeom>
                <a:avLst/>
                <a:gdLst>
                  <a:gd name="T0" fmla="*/ 238 w 1150"/>
                  <a:gd name="T1" fmla="*/ 214 h 1152"/>
                  <a:gd name="T2" fmla="*/ 617 w 1150"/>
                  <a:gd name="T3" fmla="*/ 0 h 1152"/>
                  <a:gd name="T4" fmla="*/ 1150 w 1150"/>
                  <a:gd name="T5" fmla="*/ 382 h 1152"/>
                  <a:gd name="T6" fmla="*/ 913 w 1150"/>
                  <a:gd name="T7" fmla="*/ 933 h 1152"/>
                  <a:gd name="T8" fmla="*/ 538 w 1150"/>
                  <a:gd name="T9" fmla="*/ 1152 h 1152"/>
                  <a:gd name="T10" fmla="*/ 0 w 1150"/>
                  <a:gd name="T11" fmla="*/ 755 h 1152"/>
                  <a:gd name="T12" fmla="*/ 238 w 1150"/>
                  <a:gd name="T13" fmla="*/ 214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50" h="1152">
                    <a:moveTo>
                      <a:pt x="238" y="214"/>
                    </a:moveTo>
                    <a:lnTo>
                      <a:pt x="617" y="0"/>
                    </a:lnTo>
                    <a:lnTo>
                      <a:pt x="1150" y="382"/>
                    </a:lnTo>
                    <a:lnTo>
                      <a:pt x="913" y="933"/>
                    </a:lnTo>
                    <a:lnTo>
                      <a:pt x="538" y="1152"/>
                    </a:lnTo>
                    <a:lnTo>
                      <a:pt x="0" y="755"/>
                    </a:lnTo>
                    <a:lnTo>
                      <a:pt x="238" y="2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2" name="Freeform 18"/>
              <p:cNvSpPr>
                <a:spLocks/>
              </p:cNvSpPr>
              <p:nvPr/>
            </p:nvSpPr>
            <p:spPr bwMode="auto">
              <a:xfrm>
                <a:off x="192" y="1106"/>
                <a:ext cx="359" cy="412"/>
              </a:xfrm>
              <a:custGeom>
                <a:avLst/>
                <a:gdLst>
                  <a:gd name="T0" fmla="*/ 716 w 716"/>
                  <a:gd name="T1" fmla="*/ 360 h 826"/>
                  <a:gd name="T2" fmla="*/ 551 w 716"/>
                  <a:gd name="T3" fmla="*/ 773 h 826"/>
                  <a:gd name="T4" fmla="*/ 553 w 716"/>
                  <a:gd name="T5" fmla="*/ 758 h 826"/>
                  <a:gd name="T6" fmla="*/ 553 w 716"/>
                  <a:gd name="T7" fmla="*/ 742 h 826"/>
                  <a:gd name="T8" fmla="*/ 551 w 716"/>
                  <a:gd name="T9" fmla="*/ 728 h 826"/>
                  <a:gd name="T10" fmla="*/ 544 w 716"/>
                  <a:gd name="T11" fmla="*/ 714 h 826"/>
                  <a:gd name="T12" fmla="*/ 537 w 716"/>
                  <a:gd name="T13" fmla="*/ 701 h 826"/>
                  <a:gd name="T14" fmla="*/ 525 w 716"/>
                  <a:gd name="T15" fmla="*/ 691 h 826"/>
                  <a:gd name="T16" fmla="*/ 512 w 716"/>
                  <a:gd name="T17" fmla="*/ 682 h 826"/>
                  <a:gd name="T18" fmla="*/ 498 w 716"/>
                  <a:gd name="T19" fmla="*/ 676 h 826"/>
                  <a:gd name="T20" fmla="*/ 483 w 716"/>
                  <a:gd name="T21" fmla="*/ 673 h 826"/>
                  <a:gd name="T22" fmla="*/ 467 w 716"/>
                  <a:gd name="T23" fmla="*/ 673 h 826"/>
                  <a:gd name="T24" fmla="*/ 453 w 716"/>
                  <a:gd name="T25" fmla="*/ 676 h 826"/>
                  <a:gd name="T26" fmla="*/ 439 w 716"/>
                  <a:gd name="T27" fmla="*/ 681 h 826"/>
                  <a:gd name="T28" fmla="*/ 428 w 716"/>
                  <a:gd name="T29" fmla="*/ 690 h 826"/>
                  <a:gd name="T30" fmla="*/ 416 w 716"/>
                  <a:gd name="T31" fmla="*/ 700 h 826"/>
                  <a:gd name="T32" fmla="*/ 408 w 716"/>
                  <a:gd name="T33" fmla="*/ 713 h 826"/>
                  <a:gd name="T34" fmla="*/ 402 w 716"/>
                  <a:gd name="T35" fmla="*/ 727 h 826"/>
                  <a:gd name="T36" fmla="*/ 400 w 716"/>
                  <a:gd name="T37" fmla="*/ 742 h 826"/>
                  <a:gd name="T38" fmla="*/ 400 w 716"/>
                  <a:gd name="T39" fmla="*/ 759 h 826"/>
                  <a:gd name="T40" fmla="*/ 402 w 716"/>
                  <a:gd name="T41" fmla="*/ 773 h 826"/>
                  <a:gd name="T42" fmla="*/ 407 w 716"/>
                  <a:gd name="T43" fmla="*/ 787 h 826"/>
                  <a:gd name="T44" fmla="*/ 415 w 716"/>
                  <a:gd name="T45" fmla="*/ 800 h 826"/>
                  <a:gd name="T46" fmla="*/ 425 w 716"/>
                  <a:gd name="T47" fmla="*/ 810 h 826"/>
                  <a:gd name="T48" fmla="*/ 438 w 716"/>
                  <a:gd name="T49" fmla="*/ 819 h 826"/>
                  <a:gd name="T50" fmla="*/ 452 w 716"/>
                  <a:gd name="T51" fmla="*/ 826 h 826"/>
                  <a:gd name="T52" fmla="*/ 0 w 716"/>
                  <a:gd name="T53" fmla="*/ 501 h 826"/>
                  <a:gd name="T54" fmla="*/ 223 w 716"/>
                  <a:gd name="T55" fmla="*/ 0 h 826"/>
                  <a:gd name="T56" fmla="*/ 716 w 716"/>
                  <a:gd name="T57" fmla="*/ 360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16" h="826">
                    <a:moveTo>
                      <a:pt x="716" y="360"/>
                    </a:moveTo>
                    <a:lnTo>
                      <a:pt x="551" y="773"/>
                    </a:lnTo>
                    <a:lnTo>
                      <a:pt x="553" y="758"/>
                    </a:lnTo>
                    <a:lnTo>
                      <a:pt x="553" y="742"/>
                    </a:lnTo>
                    <a:lnTo>
                      <a:pt x="551" y="728"/>
                    </a:lnTo>
                    <a:lnTo>
                      <a:pt x="544" y="714"/>
                    </a:lnTo>
                    <a:lnTo>
                      <a:pt x="537" y="701"/>
                    </a:lnTo>
                    <a:lnTo>
                      <a:pt x="525" y="691"/>
                    </a:lnTo>
                    <a:lnTo>
                      <a:pt x="512" y="682"/>
                    </a:lnTo>
                    <a:lnTo>
                      <a:pt x="498" y="676"/>
                    </a:lnTo>
                    <a:lnTo>
                      <a:pt x="483" y="673"/>
                    </a:lnTo>
                    <a:lnTo>
                      <a:pt x="467" y="673"/>
                    </a:lnTo>
                    <a:lnTo>
                      <a:pt x="453" y="676"/>
                    </a:lnTo>
                    <a:lnTo>
                      <a:pt x="439" y="681"/>
                    </a:lnTo>
                    <a:lnTo>
                      <a:pt x="428" y="690"/>
                    </a:lnTo>
                    <a:lnTo>
                      <a:pt x="416" y="700"/>
                    </a:lnTo>
                    <a:lnTo>
                      <a:pt x="408" y="713"/>
                    </a:lnTo>
                    <a:lnTo>
                      <a:pt x="402" y="727"/>
                    </a:lnTo>
                    <a:lnTo>
                      <a:pt x="400" y="742"/>
                    </a:lnTo>
                    <a:lnTo>
                      <a:pt x="400" y="759"/>
                    </a:lnTo>
                    <a:lnTo>
                      <a:pt x="402" y="773"/>
                    </a:lnTo>
                    <a:lnTo>
                      <a:pt x="407" y="787"/>
                    </a:lnTo>
                    <a:lnTo>
                      <a:pt x="415" y="800"/>
                    </a:lnTo>
                    <a:lnTo>
                      <a:pt x="425" y="810"/>
                    </a:lnTo>
                    <a:lnTo>
                      <a:pt x="438" y="819"/>
                    </a:lnTo>
                    <a:lnTo>
                      <a:pt x="452" y="826"/>
                    </a:lnTo>
                    <a:lnTo>
                      <a:pt x="0" y="501"/>
                    </a:lnTo>
                    <a:lnTo>
                      <a:pt x="223" y="0"/>
                    </a:lnTo>
                    <a:lnTo>
                      <a:pt x="716" y="360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3" name="Freeform 19"/>
              <p:cNvSpPr>
                <a:spLocks/>
              </p:cNvSpPr>
              <p:nvPr/>
            </p:nvSpPr>
            <p:spPr bwMode="auto">
              <a:xfrm>
                <a:off x="13" y="1116"/>
                <a:ext cx="266" cy="340"/>
              </a:xfrm>
              <a:custGeom>
                <a:avLst/>
                <a:gdLst>
                  <a:gd name="T0" fmla="*/ 222 w 532"/>
                  <a:gd name="T1" fmla="*/ 174 h 680"/>
                  <a:gd name="T2" fmla="*/ 532 w 532"/>
                  <a:gd name="T3" fmla="*/ 0 h 680"/>
                  <a:gd name="T4" fmla="*/ 302 w 532"/>
                  <a:gd name="T5" fmla="*/ 503 h 680"/>
                  <a:gd name="T6" fmla="*/ 0 w 532"/>
                  <a:gd name="T7" fmla="*/ 680 h 680"/>
                  <a:gd name="T8" fmla="*/ 222 w 532"/>
                  <a:gd name="T9" fmla="*/ 174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2" h="680">
                    <a:moveTo>
                      <a:pt x="222" y="174"/>
                    </a:moveTo>
                    <a:lnTo>
                      <a:pt x="532" y="0"/>
                    </a:lnTo>
                    <a:lnTo>
                      <a:pt x="302" y="503"/>
                    </a:lnTo>
                    <a:lnTo>
                      <a:pt x="0" y="680"/>
                    </a:lnTo>
                    <a:lnTo>
                      <a:pt x="222" y="174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4" name="Freeform 20"/>
              <p:cNvSpPr>
                <a:spLocks/>
              </p:cNvSpPr>
              <p:nvPr/>
            </p:nvSpPr>
            <p:spPr bwMode="auto">
              <a:xfrm>
                <a:off x="35" y="1464"/>
                <a:ext cx="87" cy="49"/>
              </a:xfrm>
              <a:custGeom>
                <a:avLst/>
                <a:gdLst>
                  <a:gd name="T0" fmla="*/ 173 w 173"/>
                  <a:gd name="T1" fmla="*/ 71 h 98"/>
                  <a:gd name="T2" fmla="*/ 171 w 173"/>
                  <a:gd name="T3" fmla="*/ 61 h 98"/>
                  <a:gd name="T4" fmla="*/ 165 w 173"/>
                  <a:gd name="T5" fmla="*/ 51 h 98"/>
                  <a:gd name="T6" fmla="*/ 155 w 173"/>
                  <a:gd name="T7" fmla="*/ 42 h 98"/>
                  <a:gd name="T8" fmla="*/ 143 w 173"/>
                  <a:gd name="T9" fmla="*/ 33 h 98"/>
                  <a:gd name="T10" fmla="*/ 130 w 173"/>
                  <a:gd name="T11" fmla="*/ 25 h 98"/>
                  <a:gd name="T12" fmla="*/ 116 w 173"/>
                  <a:gd name="T13" fmla="*/ 19 h 98"/>
                  <a:gd name="T14" fmla="*/ 103 w 173"/>
                  <a:gd name="T15" fmla="*/ 12 h 98"/>
                  <a:gd name="T16" fmla="*/ 92 w 173"/>
                  <a:gd name="T17" fmla="*/ 9 h 98"/>
                  <a:gd name="T18" fmla="*/ 75 w 173"/>
                  <a:gd name="T19" fmla="*/ 3 h 98"/>
                  <a:gd name="T20" fmla="*/ 60 w 173"/>
                  <a:gd name="T21" fmla="*/ 1 h 98"/>
                  <a:gd name="T22" fmla="*/ 44 w 173"/>
                  <a:gd name="T23" fmla="*/ 0 h 98"/>
                  <a:gd name="T24" fmla="*/ 30 w 173"/>
                  <a:gd name="T25" fmla="*/ 1 h 98"/>
                  <a:gd name="T26" fmla="*/ 19 w 173"/>
                  <a:gd name="T27" fmla="*/ 3 h 98"/>
                  <a:gd name="T28" fmla="*/ 10 w 173"/>
                  <a:gd name="T29" fmla="*/ 7 h 98"/>
                  <a:gd name="T30" fmla="*/ 3 w 173"/>
                  <a:gd name="T31" fmla="*/ 15 h 98"/>
                  <a:gd name="T32" fmla="*/ 0 w 173"/>
                  <a:gd name="T33" fmla="*/ 24 h 98"/>
                  <a:gd name="T34" fmla="*/ 0 w 173"/>
                  <a:gd name="T35" fmla="*/ 34 h 98"/>
                  <a:gd name="T36" fmla="*/ 3 w 173"/>
                  <a:gd name="T37" fmla="*/ 43 h 98"/>
                  <a:gd name="T38" fmla="*/ 11 w 173"/>
                  <a:gd name="T39" fmla="*/ 53 h 98"/>
                  <a:gd name="T40" fmla="*/ 20 w 173"/>
                  <a:gd name="T41" fmla="*/ 62 h 98"/>
                  <a:gd name="T42" fmla="*/ 33 w 173"/>
                  <a:gd name="T43" fmla="*/ 70 h 98"/>
                  <a:gd name="T44" fmla="*/ 48 w 173"/>
                  <a:gd name="T45" fmla="*/ 78 h 98"/>
                  <a:gd name="T46" fmla="*/ 65 w 173"/>
                  <a:gd name="T47" fmla="*/ 84 h 98"/>
                  <a:gd name="T48" fmla="*/ 83 w 173"/>
                  <a:gd name="T49" fmla="*/ 89 h 98"/>
                  <a:gd name="T50" fmla="*/ 103 w 173"/>
                  <a:gd name="T51" fmla="*/ 94 h 98"/>
                  <a:gd name="T52" fmla="*/ 121 w 173"/>
                  <a:gd name="T53" fmla="*/ 98 h 98"/>
                  <a:gd name="T54" fmla="*/ 137 w 173"/>
                  <a:gd name="T55" fmla="*/ 98 h 98"/>
                  <a:gd name="T56" fmla="*/ 148 w 173"/>
                  <a:gd name="T57" fmla="*/ 97 h 98"/>
                  <a:gd name="T58" fmla="*/ 158 w 173"/>
                  <a:gd name="T59" fmla="*/ 94 h 98"/>
                  <a:gd name="T60" fmla="*/ 165 w 173"/>
                  <a:gd name="T61" fmla="*/ 89 h 98"/>
                  <a:gd name="T62" fmla="*/ 170 w 173"/>
                  <a:gd name="T63" fmla="*/ 82 h 98"/>
                  <a:gd name="T64" fmla="*/ 173 w 173"/>
                  <a:gd name="T65" fmla="*/ 71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3" h="98">
                    <a:moveTo>
                      <a:pt x="173" y="71"/>
                    </a:moveTo>
                    <a:lnTo>
                      <a:pt x="171" y="61"/>
                    </a:lnTo>
                    <a:lnTo>
                      <a:pt x="165" y="51"/>
                    </a:lnTo>
                    <a:lnTo>
                      <a:pt x="155" y="42"/>
                    </a:lnTo>
                    <a:lnTo>
                      <a:pt x="143" y="33"/>
                    </a:lnTo>
                    <a:lnTo>
                      <a:pt x="130" y="25"/>
                    </a:lnTo>
                    <a:lnTo>
                      <a:pt x="116" y="19"/>
                    </a:lnTo>
                    <a:lnTo>
                      <a:pt x="103" y="12"/>
                    </a:lnTo>
                    <a:lnTo>
                      <a:pt x="92" y="9"/>
                    </a:lnTo>
                    <a:lnTo>
                      <a:pt x="75" y="3"/>
                    </a:lnTo>
                    <a:lnTo>
                      <a:pt x="60" y="1"/>
                    </a:lnTo>
                    <a:lnTo>
                      <a:pt x="44" y="0"/>
                    </a:lnTo>
                    <a:lnTo>
                      <a:pt x="30" y="1"/>
                    </a:lnTo>
                    <a:lnTo>
                      <a:pt x="19" y="3"/>
                    </a:lnTo>
                    <a:lnTo>
                      <a:pt x="10" y="7"/>
                    </a:lnTo>
                    <a:lnTo>
                      <a:pt x="3" y="15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3" y="43"/>
                    </a:lnTo>
                    <a:lnTo>
                      <a:pt x="11" y="53"/>
                    </a:lnTo>
                    <a:lnTo>
                      <a:pt x="20" y="62"/>
                    </a:lnTo>
                    <a:lnTo>
                      <a:pt x="33" y="70"/>
                    </a:lnTo>
                    <a:lnTo>
                      <a:pt x="48" y="78"/>
                    </a:lnTo>
                    <a:lnTo>
                      <a:pt x="65" y="84"/>
                    </a:lnTo>
                    <a:lnTo>
                      <a:pt x="83" y="89"/>
                    </a:lnTo>
                    <a:lnTo>
                      <a:pt x="103" y="94"/>
                    </a:lnTo>
                    <a:lnTo>
                      <a:pt x="121" y="98"/>
                    </a:lnTo>
                    <a:lnTo>
                      <a:pt x="137" y="98"/>
                    </a:lnTo>
                    <a:lnTo>
                      <a:pt x="148" y="97"/>
                    </a:lnTo>
                    <a:lnTo>
                      <a:pt x="158" y="94"/>
                    </a:lnTo>
                    <a:lnTo>
                      <a:pt x="165" y="89"/>
                    </a:lnTo>
                    <a:lnTo>
                      <a:pt x="170" y="82"/>
                    </a:lnTo>
                    <a:lnTo>
                      <a:pt x="173" y="71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5" name="Freeform 21"/>
              <p:cNvSpPr>
                <a:spLocks/>
              </p:cNvSpPr>
              <p:nvPr/>
            </p:nvSpPr>
            <p:spPr bwMode="auto">
              <a:xfrm>
                <a:off x="315" y="1519"/>
                <a:ext cx="86" cy="49"/>
              </a:xfrm>
              <a:custGeom>
                <a:avLst/>
                <a:gdLst>
                  <a:gd name="T0" fmla="*/ 173 w 173"/>
                  <a:gd name="T1" fmla="*/ 72 h 99"/>
                  <a:gd name="T2" fmla="*/ 172 w 173"/>
                  <a:gd name="T3" fmla="*/ 61 h 99"/>
                  <a:gd name="T4" fmla="*/ 166 w 173"/>
                  <a:gd name="T5" fmla="*/ 51 h 99"/>
                  <a:gd name="T6" fmla="*/ 157 w 173"/>
                  <a:gd name="T7" fmla="*/ 42 h 99"/>
                  <a:gd name="T8" fmla="*/ 145 w 173"/>
                  <a:gd name="T9" fmla="*/ 33 h 99"/>
                  <a:gd name="T10" fmla="*/ 131 w 173"/>
                  <a:gd name="T11" fmla="*/ 25 h 99"/>
                  <a:gd name="T12" fmla="*/ 118 w 173"/>
                  <a:gd name="T13" fmla="*/ 19 h 99"/>
                  <a:gd name="T14" fmla="*/ 106 w 173"/>
                  <a:gd name="T15" fmla="*/ 13 h 99"/>
                  <a:gd name="T16" fmla="*/ 94 w 173"/>
                  <a:gd name="T17" fmla="*/ 9 h 99"/>
                  <a:gd name="T18" fmla="*/ 77 w 173"/>
                  <a:gd name="T19" fmla="*/ 4 h 99"/>
                  <a:gd name="T20" fmla="*/ 61 w 173"/>
                  <a:gd name="T21" fmla="*/ 1 h 99"/>
                  <a:gd name="T22" fmla="*/ 47 w 173"/>
                  <a:gd name="T23" fmla="*/ 0 h 99"/>
                  <a:gd name="T24" fmla="*/ 32 w 173"/>
                  <a:gd name="T25" fmla="*/ 1 h 99"/>
                  <a:gd name="T26" fmla="*/ 21 w 173"/>
                  <a:gd name="T27" fmla="*/ 4 h 99"/>
                  <a:gd name="T28" fmla="*/ 11 w 173"/>
                  <a:gd name="T29" fmla="*/ 8 h 99"/>
                  <a:gd name="T30" fmla="*/ 4 w 173"/>
                  <a:gd name="T31" fmla="*/ 15 h 99"/>
                  <a:gd name="T32" fmla="*/ 0 w 173"/>
                  <a:gd name="T33" fmla="*/ 24 h 99"/>
                  <a:gd name="T34" fmla="*/ 0 w 173"/>
                  <a:gd name="T35" fmla="*/ 34 h 99"/>
                  <a:gd name="T36" fmla="*/ 4 w 173"/>
                  <a:gd name="T37" fmla="*/ 43 h 99"/>
                  <a:gd name="T38" fmla="*/ 12 w 173"/>
                  <a:gd name="T39" fmla="*/ 54 h 99"/>
                  <a:gd name="T40" fmla="*/ 22 w 173"/>
                  <a:gd name="T41" fmla="*/ 63 h 99"/>
                  <a:gd name="T42" fmla="*/ 34 w 173"/>
                  <a:gd name="T43" fmla="*/ 70 h 99"/>
                  <a:gd name="T44" fmla="*/ 49 w 173"/>
                  <a:gd name="T45" fmla="*/ 78 h 99"/>
                  <a:gd name="T46" fmla="*/ 67 w 173"/>
                  <a:gd name="T47" fmla="*/ 84 h 99"/>
                  <a:gd name="T48" fmla="*/ 85 w 173"/>
                  <a:gd name="T49" fmla="*/ 90 h 99"/>
                  <a:gd name="T50" fmla="*/ 106 w 173"/>
                  <a:gd name="T51" fmla="*/ 95 h 99"/>
                  <a:gd name="T52" fmla="*/ 123 w 173"/>
                  <a:gd name="T53" fmla="*/ 99 h 99"/>
                  <a:gd name="T54" fmla="*/ 139 w 173"/>
                  <a:gd name="T55" fmla="*/ 99 h 99"/>
                  <a:gd name="T56" fmla="*/ 150 w 173"/>
                  <a:gd name="T57" fmla="*/ 97 h 99"/>
                  <a:gd name="T58" fmla="*/ 159 w 173"/>
                  <a:gd name="T59" fmla="*/ 95 h 99"/>
                  <a:gd name="T60" fmla="*/ 167 w 173"/>
                  <a:gd name="T61" fmla="*/ 90 h 99"/>
                  <a:gd name="T62" fmla="*/ 171 w 173"/>
                  <a:gd name="T63" fmla="*/ 82 h 99"/>
                  <a:gd name="T64" fmla="*/ 173 w 173"/>
                  <a:gd name="T65" fmla="*/ 72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3" h="99">
                    <a:moveTo>
                      <a:pt x="173" y="72"/>
                    </a:moveTo>
                    <a:lnTo>
                      <a:pt x="172" y="61"/>
                    </a:lnTo>
                    <a:lnTo>
                      <a:pt x="166" y="51"/>
                    </a:lnTo>
                    <a:lnTo>
                      <a:pt x="157" y="42"/>
                    </a:lnTo>
                    <a:lnTo>
                      <a:pt x="145" y="33"/>
                    </a:lnTo>
                    <a:lnTo>
                      <a:pt x="131" y="25"/>
                    </a:lnTo>
                    <a:lnTo>
                      <a:pt x="118" y="19"/>
                    </a:lnTo>
                    <a:lnTo>
                      <a:pt x="106" y="13"/>
                    </a:lnTo>
                    <a:lnTo>
                      <a:pt x="94" y="9"/>
                    </a:lnTo>
                    <a:lnTo>
                      <a:pt x="77" y="4"/>
                    </a:lnTo>
                    <a:lnTo>
                      <a:pt x="61" y="1"/>
                    </a:lnTo>
                    <a:lnTo>
                      <a:pt x="47" y="0"/>
                    </a:lnTo>
                    <a:lnTo>
                      <a:pt x="32" y="1"/>
                    </a:lnTo>
                    <a:lnTo>
                      <a:pt x="21" y="4"/>
                    </a:lnTo>
                    <a:lnTo>
                      <a:pt x="11" y="8"/>
                    </a:lnTo>
                    <a:lnTo>
                      <a:pt x="4" y="15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4" y="43"/>
                    </a:lnTo>
                    <a:lnTo>
                      <a:pt x="12" y="54"/>
                    </a:lnTo>
                    <a:lnTo>
                      <a:pt x="22" y="63"/>
                    </a:lnTo>
                    <a:lnTo>
                      <a:pt x="34" y="70"/>
                    </a:lnTo>
                    <a:lnTo>
                      <a:pt x="49" y="78"/>
                    </a:lnTo>
                    <a:lnTo>
                      <a:pt x="67" y="84"/>
                    </a:lnTo>
                    <a:lnTo>
                      <a:pt x="85" y="90"/>
                    </a:lnTo>
                    <a:lnTo>
                      <a:pt x="106" y="95"/>
                    </a:lnTo>
                    <a:lnTo>
                      <a:pt x="123" y="99"/>
                    </a:lnTo>
                    <a:lnTo>
                      <a:pt x="139" y="99"/>
                    </a:lnTo>
                    <a:lnTo>
                      <a:pt x="150" y="97"/>
                    </a:lnTo>
                    <a:lnTo>
                      <a:pt x="159" y="95"/>
                    </a:lnTo>
                    <a:lnTo>
                      <a:pt x="167" y="90"/>
                    </a:lnTo>
                    <a:lnTo>
                      <a:pt x="171" y="82"/>
                    </a:lnTo>
                    <a:lnTo>
                      <a:pt x="173" y="72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6" name="Freeform 22"/>
              <p:cNvSpPr>
                <a:spLocks/>
              </p:cNvSpPr>
              <p:nvPr/>
            </p:nvSpPr>
            <p:spPr bwMode="auto">
              <a:xfrm>
                <a:off x="345" y="1283"/>
                <a:ext cx="77" cy="77"/>
              </a:xfrm>
              <a:custGeom>
                <a:avLst/>
                <a:gdLst>
                  <a:gd name="T0" fmla="*/ 100 w 154"/>
                  <a:gd name="T1" fmla="*/ 3 h 155"/>
                  <a:gd name="T2" fmla="*/ 85 w 154"/>
                  <a:gd name="T3" fmla="*/ 0 h 155"/>
                  <a:gd name="T4" fmla="*/ 69 w 154"/>
                  <a:gd name="T5" fmla="*/ 0 h 155"/>
                  <a:gd name="T6" fmla="*/ 55 w 154"/>
                  <a:gd name="T7" fmla="*/ 3 h 155"/>
                  <a:gd name="T8" fmla="*/ 41 w 154"/>
                  <a:gd name="T9" fmla="*/ 8 h 155"/>
                  <a:gd name="T10" fmla="*/ 28 w 154"/>
                  <a:gd name="T11" fmla="*/ 17 h 155"/>
                  <a:gd name="T12" fmla="*/ 18 w 154"/>
                  <a:gd name="T13" fmla="*/ 27 h 155"/>
                  <a:gd name="T14" fmla="*/ 9 w 154"/>
                  <a:gd name="T15" fmla="*/ 40 h 155"/>
                  <a:gd name="T16" fmla="*/ 2 w 154"/>
                  <a:gd name="T17" fmla="*/ 55 h 155"/>
                  <a:gd name="T18" fmla="*/ 0 w 154"/>
                  <a:gd name="T19" fmla="*/ 71 h 155"/>
                  <a:gd name="T20" fmla="*/ 0 w 154"/>
                  <a:gd name="T21" fmla="*/ 86 h 155"/>
                  <a:gd name="T22" fmla="*/ 2 w 154"/>
                  <a:gd name="T23" fmla="*/ 100 h 155"/>
                  <a:gd name="T24" fmla="*/ 8 w 154"/>
                  <a:gd name="T25" fmla="*/ 114 h 155"/>
                  <a:gd name="T26" fmla="*/ 17 w 154"/>
                  <a:gd name="T27" fmla="*/ 127 h 155"/>
                  <a:gd name="T28" fmla="*/ 27 w 154"/>
                  <a:gd name="T29" fmla="*/ 137 h 155"/>
                  <a:gd name="T30" fmla="*/ 40 w 154"/>
                  <a:gd name="T31" fmla="*/ 146 h 155"/>
                  <a:gd name="T32" fmla="*/ 54 w 154"/>
                  <a:gd name="T33" fmla="*/ 153 h 155"/>
                  <a:gd name="T34" fmla="*/ 69 w 154"/>
                  <a:gd name="T35" fmla="*/ 155 h 155"/>
                  <a:gd name="T36" fmla="*/ 85 w 154"/>
                  <a:gd name="T37" fmla="*/ 155 h 155"/>
                  <a:gd name="T38" fmla="*/ 99 w 154"/>
                  <a:gd name="T39" fmla="*/ 153 h 155"/>
                  <a:gd name="T40" fmla="*/ 113 w 154"/>
                  <a:gd name="T41" fmla="*/ 147 h 155"/>
                  <a:gd name="T42" fmla="*/ 126 w 154"/>
                  <a:gd name="T43" fmla="*/ 138 h 155"/>
                  <a:gd name="T44" fmla="*/ 136 w 154"/>
                  <a:gd name="T45" fmla="*/ 128 h 155"/>
                  <a:gd name="T46" fmla="*/ 145 w 154"/>
                  <a:gd name="T47" fmla="*/ 115 h 155"/>
                  <a:gd name="T48" fmla="*/ 151 w 154"/>
                  <a:gd name="T49" fmla="*/ 101 h 155"/>
                  <a:gd name="T50" fmla="*/ 154 w 154"/>
                  <a:gd name="T51" fmla="*/ 86 h 155"/>
                  <a:gd name="T52" fmla="*/ 154 w 154"/>
                  <a:gd name="T53" fmla="*/ 69 h 155"/>
                  <a:gd name="T54" fmla="*/ 151 w 154"/>
                  <a:gd name="T55" fmla="*/ 55 h 155"/>
                  <a:gd name="T56" fmla="*/ 145 w 154"/>
                  <a:gd name="T57" fmla="*/ 41 h 155"/>
                  <a:gd name="T58" fmla="*/ 137 w 154"/>
                  <a:gd name="T59" fmla="*/ 28 h 155"/>
                  <a:gd name="T60" fmla="*/ 127 w 154"/>
                  <a:gd name="T61" fmla="*/ 18 h 155"/>
                  <a:gd name="T62" fmla="*/ 114 w 154"/>
                  <a:gd name="T63" fmla="*/ 9 h 155"/>
                  <a:gd name="T64" fmla="*/ 100 w 154"/>
                  <a:gd name="T65" fmla="*/ 3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4" h="155">
                    <a:moveTo>
                      <a:pt x="100" y="3"/>
                    </a:moveTo>
                    <a:lnTo>
                      <a:pt x="85" y="0"/>
                    </a:lnTo>
                    <a:lnTo>
                      <a:pt x="69" y="0"/>
                    </a:lnTo>
                    <a:lnTo>
                      <a:pt x="55" y="3"/>
                    </a:lnTo>
                    <a:lnTo>
                      <a:pt x="41" y="8"/>
                    </a:lnTo>
                    <a:lnTo>
                      <a:pt x="28" y="17"/>
                    </a:lnTo>
                    <a:lnTo>
                      <a:pt x="18" y="27"/>
                    </a:lnTo>
                    <a:lnTo>
                      <a:pt x="9" y="40"/>
                    </a:lnTo>
                    <a:lnTo>
                      <a:pt x="2" y="55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2" y="100"/>
                    </a:lnTo>
                    <a:lnTo>
                      <a:pt x="8" y="114"/>
                    </a:lnTo>
                    <a:lnTo>
                      <a:pt x="17" y="127"/>
                    </a:lnTo>
                    <a:lnTo>
                      <a:pt x="27" y="137"/>
                    </a:lnTo>
                    <a:lnTo>
                      <a:pt x="40" y="146"/>
                    </a:lnTo>
                    <a:lnTo>
                      <a:pt x="54" y="153"/>
                    </a:lnTo>
                    <a:lnTo>
                      <a:pt x="69" y="155"/>
                    </a:lnTo>
                    <a:lnTo>
                      <a:pt x="85" y="155"/>
                    </a:lnTo>
                    <a:lnTo>
                      <a:pt x="99" y="153"/>
                    </a:lnTo>
                    <a:lnTo>
                      <a:pt x="113" y="147"/>
                    </a:lnTo>
                    <a:lnTo>
                      <a:pt x="126" y="138"/>
                    </a:lnTo>
                    <a:lnTo>
                      <a:pt x="136" y="128"/>
                    </a:lnTo>
                    <a:lnTo>
                      <a:pt x="145" y="115"/>
                    </a:lnTo>
                    <a:lnTo>
                      <a:pt x="151" y="101"/>
                    </a:lnTo>
                    <a:lnTo>
                      <a:pt x="154" y="86"/>
                    </a:lnTo>
                    <a:lnTo>
                      <a:pt x="154" y="69"/>
                    </a:lnTo>
                    <a:lnTo>
                      <a:pt x="151" y="55"/>
                    </a:lnTo>
                    <a:lnTo>
                      <a:pt x="145" y="41"/>
                    </a:lnTo>
                    <a:lnTo>
                      <a:pt x="137" y="28"/>
                    </a:lnTo>
                    <a:lnTo>
                      <a:pt x="127" y="18"/>
                    </a:lnTo>
                    <a:lnTo>
                      <a:pt x="114" y="9"/>
                    </a:lnTo>
                    <a:lnTo>
                      <a:pt x="10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7" name="Freeform 23"/>
              <p:cNvSpPr>
                <a:spLocks/>
              </p:cNvSpPr>
              <p:nvPr/>
            </p:nvSpPr>
            <p:spPr bwMode="auto">
              <a:xfrm>
                <a:off x="297" y="1135"/>
                <a:ext cx="78" cy="77"/>
              </a:xfrm>
              <a:custGeom>
                <a:avLst/>
                <a:gdLst>
                  <a:gd name="T0" fmla="*/ 100 w 155"/>
                  <a:gd name="T1" fmla="*/ 3 h 155"/>
                  <a:gd name="T2" fmla="*/ 84 w 155"/>
                  <a:gd name="T3" fmla="*/ 0 h 155"/>
                  <a:gd name="T4" fmla="*/ 69 w 155"/>
                  <a:gd name="T5" fmla="*/ 0 h 155"/>
                  <a:gd name="T6" fmla="*/ 55 w 155"/>
                  <a:gd name="T7" fmla="*/ 3 h 155"/>
                  <a:gd name="T8" fmla="*/ 41 w 155"/>
                  <a:gd name="T9" fmla="*/ 8 h 155"/>
                  <a:gd name="T10" fmla="*/ 28 w 155"/>
                  <a:gd name="T11" fmla="*/ 17 h 155"/>
                  <a:gd name="T12" fmla="*/ 18 w 155"/>
                  <a:gd name="T13" fmla="*/ 27 h 155"/>
                  <a:gd name="T14" fmla="*/ 9 w 155"/>
                  <a:gd name="T15" fmla="*/ 40 h 155"/>
                  <a:gd name="T16" fmla="*/ 2 w 155"/>
                  <a:gd name="T17" fmla="*/ 55 h 155"/>
                  <a:gd name="T18" fmla="*/ 0 w 155"/>
                  <a:gd name="T19" fmla="*/ 71 h 155"/>
                  <a:gd name="T20" fmla="*/ 0 w 155"/>
                  <a:gd name="T21" fmla="*/ 86 h 155"/>
                  <a:gd name="T22" fmla="*/ 2 w 155"/>
                  <a:gd name="T23" fmla="*/ 100 h 155"/>
                  <a:gd name="T24" fmla="*/ 7 w 155"/>
                  <a:gd name="T25" fmla="*/ 114 h 155"/>
                  <a:gd name="T26" fmla="*/ 16 w 155"/>
                  <a:gd name="T27" fmla="*/ 127 h 155"/>
                  <a:gd name="T28" fmla="*/ 27 w 155"/>
                  <a:gd name="T29" fmla="*/ 137 h 155"/>
                  <a:gd name="T30" fmla="*/ 40 w 155"/>
                  <a:gd name="T31" fmla="*/ 146 h 155"/>
                  <a:gd name="T32" fmla="*/ 54 w 155"/>
                  <a:gd name="T33" fmla="*/ 153 h 155"/>
                  <a:gd name="T34" fmla="*/ 69 w 155"/>
                  <a:gd name="T35" fmla="*/ 155 h 155"/>
                  <a:gd name="T36" fmla="*/ 86 w 155"/>
                  <a:gd name="T37" fmla="*/ 155 h 155"/>
                  <a:gd name="T38" fmla="*/ 100 w 155"/>
                  <a:gd name="T39" fmla="*/ 153 h 155"/>
                  <a:gd name="T40" fmla="*/ 114 w 155"/>
                  <a:gd name="T41" fmla="*/ 147 h 155"/>
                  <a:gd name="T42" fmla="*/ 127 w 155"/>
                  <a:gd name="T43" fmla="*/ 138 h 155"/>
                  <a:gd name="T44" fmla="*/ 137 w 155"/>
                  <a:gd name="T45" fmla="*/ 128 h 155"/>
                  <a:gd name="T46" fmla="*/ 146 w 155"/>
                  <a:gd name="T47" fmla="*/ 115 h 155"/>
                  <a:gd name="T48" fmla="*/ 152 w 155"/>
                  <a:gd name="T49" fmla="*/ 101 h 155"/>
                  <a:gd name="T50" fmla="*/ 155 w 155"/>
                  <a:gd name="T51" fmla="*/ 86 h 155"/>
                  <a:gd name="T52" fmla="*/ 155 w 155"/>
                  <a:gd name="T53" fmla="*/ 69 h 155"/>
                  <a:gd name="T54" fmla="*/ 152 w 155"/>
                  <a:gd name="T55" fmla="*/ 55 h 155"/>
                  <a:gd name="T56" fmla="*/ 147 w 155"/>
                  <a:gd name="T57" fmla="*/ 41 h 155"/>
                  <a:gd name="T58" fmla="*/ 138 w 155"/>
                  <a:gd name="T59" fmla="*/ 28 h 155"/>
                  <a:gd name="T60" fmla="*/ 128 w 155"/>
                  <a:gd name="T61" fmla="*/ 18 h 155"/>
                  <a:gd name="T62" fmla="*/ 115 w 155"/>
                  <a:gd name="T63" fmla="*/ 9 h 155"/>
                  <a:gd name="T64" fmla="*/ 100 w 155"/>
                  <a:gd name="T65" fmla="*/ 3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5" h="155">
                    <a:moveTo>
                      <a:pt x="100" y="3"/>
                    </a:moveTo>
                    <a:lnTo>
                      <a:pt x="84" y="0"/>
                    </a:lnTo>
                    <a:lnTo>
                      <a:pt x="69" y="0"/>
                    </a:lnTo>
                    <a:lnTo>
                      <a:pt x="55" y="3"/>
                    </a:lnTo>
                    <a:lnTo>
                      <a:pt x="41" y="8"/>
                    </a:lnTo>
                    <a:lnTo>
                      <a:pt x="28" y="17"/>
                    </a:lnTo>
                    <a:lnTo>
                      <a:pt x="18" y="27"/>
                    </a:lnTo>
                    <a:lnTo>
                      <a:pt x="9" y="40"/>
                    </a:lnTo>
                    <a:lnTo>
                      <a:pt x="2" y="55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2" y="100"/>
                    </a:lnTo>
                    <a:lnTo>
                      <a:pt x="7" y="114"/>
                    </a:lnTo>
                    <a:lnTo>
                      <a:pt x="16" y="127"/>
                    </a:lnTo>
                    <a:lnTo>
                      <a:pt x="27" y="137"/>
                    </a:lnTo>
                    <a:lnTo>
                      <a:pt x="40" y="146"/>
                    </a:lnTo>
                    <a:lnTo>
                      <a:pt x="54" y="153"/>
                    </a:lnTo>
                    <a:lnTo>
                      <a:pt x="69" y="155"/>
                    </a:lnTo>
                    <a:lnTo>
                      <a:pt x="86" y="155"/>
                    </a:lnTo>
                    <a:lnTo>
                      <a:pt x="100" y="153"/>
                    </a:lnTo>
                    <a:lnTo>
                      <a:pt x="114" y="147"/>
                    </a:lnTo>
                    <a:lnTo>
                      <a:pt x="127" y="138"/>
                    </a:lnTo>
                    <a:lnTo>
                      <a:pt x="137" y="128"/>
                    </a:lnTo>
                    <a:lnTo>
                      <a:pt x="146" y="115"/>
                    </a:lnTo>
                    <a:lnTo>
                      <a:pt x="152" y="101"/>
                    </a:lnTo>
                    <a:lnTo>
                      <a:pt x="155" y="86"/>
                    </a:lnTo>
                    <a:lnTo>
                      <a:pt x="155" y="69"/>
                    </a:lnTo>
                    <a:lnTo>
                      <a:pt x="152" y="55"/>
                    </a:lnTo>
                    <a:lnTo>
                      <a:pt x="147" y="41"/>
                    </a:lnTo>
                    <a:lnTo>
                      <a:pt x="138" y="28"/>
                    </a:lnTo>
                    <a:lnTo>
                      <a:pt x="128" y="18"/>
                    </a:lnTo>
                    <a:lnTo>
                      <a:pt x="115" y="9"/>
                    </a:lnTo>
                    <a:lnTo>
                      <a:pt x="10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8" name="Freeform 24"/>
              <p:cNvSpPr>
                <a:spLocks/>
              </p:cNvSpPr>
              <p:nvPr/>
            </p:nvSpPr>
            <p:spPr bwMode="auto">
              <a:xfrm>
                <a:off x="122" y="1244"/>
                <a:ext cx="54" cy="84"/>
              </a:xfrm>
              <a:custGeom>
                <a:avLst/>
                <a:gdLst>
                  <a:gd name="T0" fmla="*/ 84 w 107"/>
                  <a:gd name="T1" fmla="*/ 0 h 168"/>
                  <a:gd name="T2" fmla="*/ 74 w 107"/>
                  <a:gd name="T3" fmla="*/ 0 h 168"/>
                  <a:gd name="T4" fmla="*/ 64 w 107"/>
                  <a:gd name="T5" fmla="*/ 5 h 168"/>
                  <a:gd name="T6" fmla="*/ 53 w 107"/>
                  <a:gd name="T7" fmla="*/ 14 h 168"/>
                  <a:gd name="T8" fmla="*/ 43 w 107"/>
                  <a:gd name="T9" fmla="*/ 24 h 168"/>
                  <a:gd name="T10" fmla="*/ 34 w 107"/>
                  <a:gd name="T11" fmla="*/ 37 h 168"/>
                  <a:gd name="T12" fmla="*/ 25 w 107"/>
                  <a:gd name="T13" fmla="*/ 50 h 168"/>
                  <a:gd name="T14" fmla="*/ 19 w 107"/>
                  <a:gd name="T15" fmla="*/ 63 h 168"/>
                  <a:gd name="T16" fmla="*/ 14 w 107"/>
                  <a:gd name="T17" fmla="*/ 73 h 168"/>
                  <a:gd name="T18" fmla="*/ 3 w 107"/>
                  <a:gd name="T19" fmla="*/ 105 h 168"/>
                  <a:gd name="T20" fmla="*/ 0 w 107"/>
                  <a:gd name="T21" fmla="*/ 133 h 168"/>
                  <a:gd name="T22" fmla="*/ 5 w 107"/>
                  <a:gd name="T23" fmla="*/ 155 h 168"/>
                  <a:gd name="T24" fmla="*/ 20 w 107"/>
                  <a:gd name="T25" fmla="*/ 168 h 168"/>
                  <a:gd name="T26" fmla="*/ 30 w 107"/>
                  <a:gd name="T27" fmla="*/ 168 h 168"/>
                  <a:gd name="T28" fmla="*/ 41 w 107"/>
                  <a:gd name="T29" fmla="*/ 165 h 168"/>
                  <a:gd name="T30" fmla="*/ 51 w 107"/>
                  <a:gd name="T31" fmla="*/ 159 h 168"/>
                  <a:gd name="T32" fmla="*/ 60 w 107"/>
                  <a:gd name="T33" fmla="*/ 150 h 168"/>
                  <a:gd name="T34" fmla="*/ 70 w 107"/>
                  <a:gd name="T35" fmla="*/ 137 h 168"/>
                  <a:gd name="T36" fmla="*/ 79 w 107"/>
                  <a:gd name="T37" fmla="*/ 123 h 168"/>
                  <a:gd name="T38" fmla="*/ 87 w 107"/>
                  <a:gd name="T39" fmla="*/ 108 h 168"/>
                  <a:gd name="T40" fmla="*/ 94 w 107"/>
                  <a:gd name="T41" fmla="*/ 90 h 168"/>
                  <a:gd name="T42" fmla="*/ 106 w 107"/>
                  <a:gd name="T43" fmla="*/ 53 h 168"/>
                  <a:gd name="T44" fmla="*/ 107 w 107"/>
                  <a:gd name="T45" fmla="*/ 26 h 168"/>
                  <a:gd name="T46" fmla="*/ 101 w 107"/>
                  <a:gd name="T47" fmla="*/ 8 h 168"/>
                  <a:gd name="T48" fmla="*/ 84 w 107"/>
                  <a:gd name="T4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7" h="168">
                    <a:moveTo>
                      <a:pt x="84" y="0"/>
                    </a:moveTo>
                    <a:lnTo>
                      <a:pt x="74" y="0"/>
                    </a:lnTo>
                    <a:lnTo>
                      <a:pt x="64" y="5"/>
                    </a:lnTo>
                    <a:lnTo>
                      <a:pt x="53" y="14"/>
                    </a:lnTo>
                    <a:lnTo>
                      <a:pt x="43" y="24"/>
                    </a:lnTo>
                    <a:lnTo>
                      <a:pt x="34" y="37"/>
                    </a:lnTo>
                    <a:lnTo>
                      <a:pt x="25" y="50"/>
                    </a:lnTo>
                    <a:lnTo>
                      <a:pt x="19" y="63"/>
                    </a:lnTo>
                    <a:lnTo>
                      <a:pt x="14" y="73"/>
                    </a:lnTo>
                    <a:lnTo>
                      <a:pt x="3" y="105"/>
                    </a:lnTo>
                    <a:lnTo>
                      <a:pt x="0" y="133"/>
                    </a:lnTo>
                    <a:lnTo>
                      <a:pt x="5" y="155"/>
                    </a:lnTo>
                    <a:lnTo>
                      <a:pt x="20" y="168"/>
                    </a:lnTo>
                    <a:lnTo>
                      <a:pt x="30" y="168"/>
                    </a:lnTo>
                    <a:lnTo>
                      <a:pt x="41" y="165"/>
                    </a:lnTo>
                    <a:lnTo>
                      <a:pt x="51" y="159"/>
                    </a:lnTo>
                    <a:lnTo>
                      <a:pt x="60" y="150"/>
                    </a:lnTo>
                    <a:lnTo>
                      <a:pt x="70" y="137"/>
                    </a:lnTo>
                    <a:lnTo>
                      <a:pt x="79" y="123"/>
                    </a:lnTo>
                    <a:lnTo>
                      <a:pt x="87" y="108"/>
                    </a:lnTo>
                    <a:lnTo>
                      <a:pt x="94" y="90"/>
                    </a:lnTo>
                    <a:lnTo>
                      <a:pt x="106" y="53"/>
                    </a:lnTo>
                    <a:lnTo>
                      <a:pt x="107" y="26"/>
                    </a:lnTo>
                    <a:lnTo>
                      <a:pt x="101" y="8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6329" name="Group 25"/>
          <p:cNvGrpSpPr>
            <a:grpSpLocks/>
          </p:cNvGrpSpPr>
          <p:nvPr/>
        </p:nvGrpSpPr>
        <p:grpSpPr bwMode="auto">
          <a:xfrm>
            <a:off x="304800" y="5260975"/>
            <a:ext cx="8686800" cy="1550988"/>
            <a:chOff x="192" y="3314"/>
            <a:chExt cx="5472" cy="977"/>
          </a:xfrm>
        </p:grpSpPr>
        <p:sp>
          <p:nvSpPr>
            <p:cNvPr id="226330" name="Rectangle 26"/>
            <p:cNvSpPr>
              <a:spLocks noChangeArrowheads="1"/>
            </p:cNvSpPr>
            <p:nvPr/>
          </p:nvSpPr>
          <p:spPr bwMode="auto">
            <a:xfrm>
              <a:off x="672" y="3314"/>
              <a:ext cx="4992" cy="9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Fokus pada efisiensi dapat menyebabkan Cost Leader melupakan </a:t>
              </a:r>
              <a:r>
                <a:rPr lang="en-US" sz="32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perubahan preferensi pelanggan</a:t>
              </a:r>
            </a:p>
          </p:txBody>
        </p:sp>
        <p:grpSp>
          <p:nvGrpSpPr>
            <p:cNvPr id="226331" name="Group 27"/>
            <p:cNvGrpSpPr>
              <a:grpSpLocks/>
            </p:cNvGrpSpPr>
            <p:nvPr/>
          </p:nvGrpSpPr>
          <p:grpSpPr bwMode="auto">
            <a:xfrm>
              <a:off x="192" y="3327"/>
              <a:ext cx="368" cy="369"/>
              <a:chOff x="0" y="1089"/>
              <a:chExt cx="575" cy="576"/>
            </a:xfrm>
          </p:grpSpPr>
          <p:sp>
            <p:nvSpPr>
              <p:cNvPr id="226332" name="Freeform 28"/>
              <p:cNvSpPr>
                <a:spLocks/>
              </p:cNvSpPr>
              <p:nvPr/>
            </p:nvSpPr>
            <p:spPr bwMode="auto">
              <a:xfrm>
                <a:off x="0" y="1089"/>
                <a:ext cx="575" cy="576"/>
              </a:xfrm>
              <a:custGeom>
                <a:avLst/>
                <a:gdLst>
                  <a:gd name="T0" fmla="*/ 238 w 1150"/>
                  <a:gd name="T1" fmla="*/ 214 h 1152"/>
                  <a:gd name="T2" fmla="*/ 617 w 1150"/>
                  <a:gd name="T3" fmla="*/ 0 h 1152"/>
                  <a:gd name="T4" fmla="*/ 1150 w 1150"/>
                  <a:gd name="T5" fmla="*/ 382 h 1152"/>
                  <a:gd name="T6" fmla="*/ 913 w 1150"/>
                  <a:gd name="T7" fmla="*/ 933 h 1152"/>
                  <a:gd name="T8" fmla="*/ 538 w 1150"/>
                  <a:gd name="T9" fmla="*/ 1152 h 1152"/>
                  <a:gd name="T10" fmla="*/ 0 w 1150"/>
                  <a:gd name="T11" fmla="*/ 755 h 1152"/>
                  <a:gd name="T12" fmla="*/ 238 w 1150"/>
                  <a:gd name="T13" fmla="*/ 214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50" h="1152">
                    <a:moveTo>
                      <a:pt x="238" y="214"/>
                    </a:moveTo>
                    <a:lnTo>
                      <a:pt x="617" y="0"/>
                    </a:lnTo>
                    <a:lnTo>
                      <a:pt x="1150" y="382"/>
                    </a:lnTo>
                    <a:lnTo>
                      <a:pt x="913" y="933"/>
                    </a:lnTo>
                    <a:lnTo>
                      <a:pt x="538" y="1152"/>
                    </a:lnTo>
                    <a:lnTo>
                      <a:pt x="0" y="755"/>
                    </a:lnTo>
                    <a:lnTo>
                      <a:pt x="238" y="2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3" name="Freeform 29"/>
              <p:cNvSpPr>
                <a:spLocks/>
              </p:cNvSpPr>
              <p:nvPr/>
            </p:nvSpPr>
            <p:spPr bwMode="auto">
              <a:xfrm>
                <a:off x="192" y="1106"/>
                <a:ext cx="359" cy="412"/>
              </a:xfrm>
              <a:custGeom>
                <a:avLst/>
                <a:gdLst>
                  <a:gd name="T0" fmla="*/ 716 w 716"/>
                  <a:gd name="T1" fmla="*/ 360 h 826"/>
                  <a:gd name="T2" fmla="*/ 551 w 716"/>
                  <a:gd name="T3" fmla="*/ 773 h 826"/>
                  <a:gd name="T4" fmla="*/ 553 w 716"/>
                  <a:gd name="T5" fmla="*/ 758 h 826"/>
                  <a:gd name="T6" fmla="*/ 553 w 716"/>
                  <a:gd name="T7" fmla="*/ 742 h 826"/>
                  <a:gd name="T8" fmla="*/ 551 w 716"/>
                  <a:gd name="T9" fmla="*/ 728 h 826"/>
                  <a:gd name="T10" fmla="*/ 544 w 716"/>
                  <a:gd name="T11" fmla="*/ 714 h 826"/>
                  <a:gd name="T12" fmla="*/ 537 w 716"/>
                  <a:gd name="T13" fmla="*/ 701 h 826"/>
                  <a:gd name="T14" fmla="*/ 525 w 716"/>
                  <a:gd name="T15" fmla="*/ 691 h 826"/>
                  <a:gd name="T16" fmla="*/ 512 w 716"/>
                  <a:gd name="T17" fmla="*/ 682 h 826"/>
                  <a:gd name="T18" fmla="*/ 498 w 716"/>
                  <a:gd name="T19" fmla="*/ 676 h 826"/>
                  <a:gd name="T20" fmla="*/ 483 w 716"/>
                  <a:gd name="T21" fmla="*/ 673 h 826"/>
                  <a:gd name="T22" fmla="*/ 467 w 716"/>
                  <a:gd name="T23" fmla="*/ 673 h 826"/>
                  <a:gd name="T24" fmla="*/ 453 w 716"/>
                  <a:gd name="T25" fmla="*/ 676 h 826"/>
                  <a:gd name="T26" fmla="*/ 439 w 716"/>
                  <a:gd name="T27" fmla="*/ 681 h 826"/>
                  <a:gd name="T28" fmla="*/ 428 w 716"/>
                  <a:gd name="T29" fmla="*/ 690 h 826"/>
                  <a:gd name="T30" fmla="*/ 416 w 716"/>
                  <a:gd name="T31" fmla="*/ 700 h 826"/>
                  <a:gd name="T32" fmla="*/ 408 w 716"/>
                  <a:gd name="T33" fmla="*/ 713 h 826"/>
                  <a:gd name="T34" fmla="*/ 402 w 716"/>
                  <a:gd name="T35" fmla="*/ 727 h 826"/>
                  <a:gd name="T36" fmla="*/ 400 w 716"/>
                  <a:gd name="T37" fmla="*/ 742 h 826"/>
                  <a:gd name="T38" fmla="*/ 400 w 716"/>
                  <a:gd name="T39" fmla="*/ 759 h 826"/>
                  <a:gd name="T40" fmla="*/ 402 w 716"/>
                  <a:gd name="T41" fmla="*/ 773 h 826"/>
                  <a:gd name="T42" fmla="*/ 407 w 716"/>
                  <a:gd name="T43" fmla="*/ 787 h 826"/>
                  <a:gd name="T44" fmla="*/ 415 w 716"/>
                  <a:gd name="T45" fmla="*/ 800 h 826"/>
                  <a:gd name="T46" fmla="*/ 425 w 716"/>
                  <a:gd name="T47" fmla="*/ 810 h 826"/>
                  <a:gd name="T48" fmla="*/ 438 w 716"/>
                  <a:gd name="T49" fmla="*/ 819 h 826"/>
                  <a:gd name="T50" fmla="*/ 452 w 716"/>
                  <a:gd name="T51" fmla="*/ 826 h 826"/>
                  <a:gd name="T52" fmla="*/ 0 w 716"/>
                  <a:gd name="T53" fmla="*/ 501 h 826"/>
                  <a:gd name="T54" fmla="*/ 223 w 716"/>
                  <a:gd name="T55" fmla="*/ 0 h 826"/>
                  <a:gd name="T56" fmla="*/ 716 w 716"/>
                  <a:gd name="T57" fmla="*/ 360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16" h="826">
                    <a:moveTo>
                      <a:pt x="716" y="360"/>
                    </a:moveTo>
                    <a:lnTo>
                      <a:pt x="551" y="773"/>
                    </a:lnTo>
                    <a:lnTo>
                      <a:pt x="553" y="758"/>
                    </a:lnTo>
                    <a:lnTo>
                      <a:pt x="553" y="742"/>
                    </a:lnTo>
                    <a:lnTo>
                      <a:pt x="551" y="728"/>
                    </a:lnTo>
                    <a:lnTo>
                      <a:pt x="544" y="714"/>
                    </a:lnTo>
                    <a:lnTo>
                      <a:pt x="537" y="701"/>
                    </a:lnTo>
                    <a:lnTo>
                      <a:pt x="525" y="691"/>
                    </a:lnTo>
                    <a:lnTo>
                      <a:pt x="512" y="682"/>
                    </a:lnTo>
                    <a:lnTo>
                      <a:pt x="498" y="676"/>
                    </a:lnTo>
                    <a:lnTo>
                      <a:pt x="483" y="673"/>
                    </a:lnTo>
                    <a:lnTo>
                      <a:pt x="467" y="673"/>
                    </a:lnTo>
                    <a:lnTo>
                      <a:pt x="453" y="676"/>
                    </a:lnTo>
                    <a:lnTo>
                      <a:pt x="439" y="681"/>
                    </a:lnTo>
                    <a:lnTo>
                      <a:pt x="428" y="690"/>
                    </a:lnTo>
                    <a:lnTo>
                      <a:pt x="416" y="700"/>
                    </a:lnTo>
                    <a:lnTo>
                      <a:pt x="408" y="713"/>
                    </a:lnTo>
                    <a:lnTo>
                      <a:pt x="402" y="727"/>
                    </a:lnTo>
                    <a:lnTo>
                      <a:pt x="400" y="742"/>
                    </a:lnTo>
                    <a:lnTo>
                      <a:pt x="400" y="759"/>
                    </a:lnTo>
                    <a:lnTo>
                      <a:pt x="402" y="773"/>
                    </a:lnTo>
                    <a:lnTo>
                      <a:pt x="407" y="787"/>
                    </a:lnTo>
                    <a:lnTo>
                      <a:pt x="415" y="800"/>
                    </a:lnTo>
                    <a:lnTo>
                      <a:pt x="425" y="810"/>
                    </a:lnTo>
                    <a:lnTo>
                      <a:pt x="438" y="819"/>
                    </a:lnTo>
                    <a:lnTo>
                      <a:pt x="452" y="826"/>
                    </a:lnTo>
                    <a:lnTo>
                      <a:pt x="0" y="501"/>
                    </a:lnTo>
                    <a:lnTo>
                      <a:pt x="223" y="0"/>
                    </a:lnTo>
                    <a:lnTo>
                      <a:pt x="716" y="360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4" name="Freeform 30"/>
              <p:cNvSpPr>
                <a:spLocks/>
              </p:cNvSpPr>
              <p:nvPr/>
            </p:nvSpPr>
            <p:spPr bwMode="auto">
              <a:xfrm>
                <a:off x="13" y="1116"/>
                <a:ext cx="266" cy="340"/>
              </a:xfrm>
              <a:custGeom>
                <a:avLst/>
                <a:gdLst>
                  <a:gd name="T0" fmla="*/ 222 w 532"/>
                  <a:gd name="T1" fmla="*/ 174 h 680"/>
                  <a:gd name="T2" fmla="*/ 532 w 532"/>
                  <a:gd name="T3" fmla="*/ 0 h 680"/>
                  <a:gd name="T4" fmla="*/ 302 w 532"/>
                  <a:gd name="T5" fmla="*/ 503 h 680"/>
                  <a:gd name="T6" fmla="*/ 0 w 532"/>
                  <a:gd name="T7" fmla="*/ 680 h 680"/>
                  <a:gd name="T8" fmla="*/ 222 w 532"/>
                  <a:gd name="T9" fmla="*/ 174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2" h="680">
                    <a:moveTo>
                      <a:pt x="222" y="174"/>
                    </a:moveTo>
                    <a:lnTo>
                      <a:pt x="532" y="0"/>
                    </a:lnTo>
                    <a:lnTo>
                      <a:pt x="302" y="503"/>
                    </a:lnTo>
                    <a:lnTo>
                      <a:pt x="0" y="680"/>
                    </a:lnTo>
                    <a:lnTo>
                      <a:pt x="222" y="174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5" name="Freeform 31"/>
              <p:cNvSpPr>
                <a:spLocks/>
              </p:cNvSpPr>
              <p:nvPr/>
            </p:nvSpPr>
            <p:spPr bwMode="auto">
              <a:xfrm>
                <a:off x="35" y="1464"/>
                <a:ext cx="87" cy="49"/>
              </a:xfrm>
              <a:custGeom>
                <a:avLst/>
                <a:gdLst>
                  <a:gd name="T0" fmla="*/ 173 w 173"/>
                  <a:gd name="T1" fmla="*/ 71 h 98"/>
                  <a:gd name="T2" fmla="*/ 171 w 173"/>
                  <a:gd name="T3" fmla="*/ 61 h 98"/>
                  <a:gd name="T4" fmla="*/ 165 w 173"/>
                  <a:gd name="T5" fmla="*/ 51 h 98"/>
                  <a:gd name="T6" fmla="*/ 155 w 173"/>
                  <a:gd name="T7" fmla="*/ 42 h 98"/>
                  <a:gd name="T8" fmla="*/ 143 w 173"/>
                  <a:gd name="T9" fmla="*/ 33 h 98"/>
                  <a:gd name="T10" fmla="*/ 130 w 173"/>
                  <a:gd name="T11" fmla="*/ 25 h 98"/>
                  <a:gd name="T12" fmla="*/ 116 w 173"/>
                  <a:gd name="T13" fmla="*/ 19 h 98"/>
                  <a:gd name="T14" fmla="*/ 103 w 173"/>
                  <a:gd name="T15" fmla="*/ 12 h 98"/>
                  <a:gd name="T16" fmla="*/ 92 w 173"/>
                  <a:gd name="T17" fmla="*/ 9 h 98"/>
                  <a:gd name="T18" fmla="*/ 75 w 173"/>
                  <a:gd name="T19" fmla="*/ 3 h 98"/>
                  <a:gd name="T20" fmla="*/ 60 w 173"/>
                  <a:gd name="T21" fmla="*/ 1 h 98"/>
                  <a:gd name="T22" fmla="*/ 44 w 173"/>
                  <a:gd name="T23" fmla="*/ 0 h 98"/>
                  <a:gd name="T24" fmla="*/ 30 w 173"/>
                  <a:gd name="T25" fmla="*/ 1 h 98"/>
                  <a:gd name="T26" fmla="*/ 19 w 173"/>
                  <a:gd name="T27" fmla="*/ 3 h 98"/>
                  <a:gd name="T28" fmla="*/ 10 w 173"/>
                  <a:gd name="T29" fmla="*/ 7 h 98"/>
                  <a:gd name="T30" fmla="*/ 3 w 173"/>
                  <a:gd name="T31" fmla="*/ 15 h 98"/>
                  <a:gd name="T32" fmla="*/ 0 w 173"/>
                  <a:gd name="T33" fmla="*/ 24 h 98"/>
                  <a:gd name="T34" fmla="*/ 0 w 173"/>
                  <a:gd name="T35" fmla="*/ 34 h 98"/>
                  <a:gd name="T36" fmla="*/ 3 w 173"/>
                  <a:gd name="T37" fmla="*/ 43 h 98"/>
                  <a:gd name="T38" fmla="*/ 11 w 173"/>
                  <a:gd name="T39" fmla="*/ 53 h 98"/>
                  <a:gd name="T40" fmla="*/ 20 w 173"/>
                  <a:gd name="T41" fmla="*/ 62 h 98"/>
                  <a:gd name="T42" fmla="*/ 33 w 173"/>
                  <a:gd name="T43" fmla="*/ 70 h 98"/>
                  <a:gd name="T44" fmla="*/ 48 w 173"/>
                  <a:gd name="T45" fmla="*/ 78 h 98"/>
                  <a:gd name="T46" fmla="*/ 65 w 173"/>
                  <a:gd name="T47" fmla="*/ 84 h 98"/>
                  <a:gd name="T48" fmla="*/ 83 w 173"/>
                  <a:gd name="T49" fmla="*/ 89 h 98"/>
                  <a:gd name="T50" fmla="*/ 103 w 173"/>
                  <a:gd name="T51" fmla="*/ 94 h 98"/>
                  <a:gd name="T52" fmla="*/ 121 w 173"/>
                  <a:gd name="T53" fmla="*/ 98 h 98"/>
                  <a:gd name="T54" fmla="*/ 137 w 173"/>
                  <a:gd name="T55" fmla="*/ 98 h 98"/>
                  <a:gd name="T56" fmla="*/ 148 w 173"/>
                  <a:gd name="T57" fmla="*/ 97 h 98"/>
                  <a:gd name="T58" fmla="*/ 158 w 173"/>
                  <a:gd name="T59" fmla="*/ 94 h 98"/>
                  <a:gd name="T60" fmla="*/ 165 w 173"/>
                  <a:gd name="T61" fmla="*/ 89 h 98"/>
                  <a:gd name="T62" fmla="*/ 170 w 173"/>
                  <a:gd name="T63" fmla="*/ 82 h 98"/>
                  <a:gd name="T64" fmla="*/ 173 w 173"/>
                  <a:gd name="T65" fmla="*/ 71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3" h="98">
                    <a:moveTo>
                      <a:pt x="173" y="71"/>
                    </a:moveTo>
                    <a:lnTo>
                      <a:pt x="171" y="61"/>
                    </a:lnTo>
                    <a:lnTo>
                      <a:pt x="165" y="51"/>
                    </a:lnTo>
                    <a:lnTo>
                      <a:pt x="155" y="42"/>
                    </a:lnTo>
                    <a:lnTo>
                      <a:pt x="143" y="33"/>
                    </a:lnTo>
                    <a:lnTo>
                      <a:pt x="130" y="25"/>
                    </a:lnTo>
                    <a:lnTo>
                      <a:pt x="116" y="19"/>
                    </a:lnTo>
                    <a:lnTo>
                      <a:pt x="103" y="12"/>
                    </a:lnTo>
                    <a:lnTo>
                      <a:pt x="92" y="9"/>
                    </a:lnTo>
                    <a:lnTo>
                      <a:pt x="75" y="3"/>
                    </a:lnTo>
                    <a:lnTo>
                      <a:pt x="60" y="1"/>
                    </a:lnTo>
                    <a:lnTo>
                      <a:pt x="44" y="0"/>
                    </a:lnTo>
                    <a:lnTo>
                      <a:pt x="30" y="1"/>
                    </a:lnTo>
                    <a:lnTo>
                      <a:pt x="19" y="3"/>
                    </a:lnTo>
                    <a:lnTo>
                      <a:pt x="10" y="7"/>
                    </a:lnTo>
                    <a:lnTo>
                      <a:pt x="3" y="15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3" y="43"/>
                    </a:lnTo>
                    <a:lnTo>
                      <a:pt x="11" y="53"/>
                    </a:lnTo>
                    <a:lnTo>
                      <a:pt x="20" y="62"/>
                    </a:lnTo>
                    <a:lnTo>
                      <a:pt x="33" y="70"/>
                    </a:lnTo>
                    <a:lnTo>
                      <a:pt x="48" y="78"/>
                    </a:lnTo>
                    <a:lnTo>
                      <a:pt x="65" y="84"/>
                    </a:lnTo>
                    <a:lnTo>
                      <a:pt x="83" y="89"/>
                    </a:lnTo>
                    <a:lnTo>
                      <a:pt x="103" y="94"/>
                    </a:lnTo>
                    <a:lnTo>
                      <a:pt x="121" y="98"/>
                    </a:lnTo>
                    <a:lnTo>
                      <a:pt x="137" y="98"/>
                    </a:lnTo>
                    <a:lnTo>
                      <a:pt x="148" y="97"/>
                    </a:lnTo>
                    <a:lnTo>
                      <a:pt x="158" y="94"/>
                    </a:lnTo>
                    <a:lnTo>
                      <a:pt x="165" y="89"/>
                    </a:lnTo>
                    <a:lnTo>
                      <a:pt x="170" y="82"/>
                    </a:lnTo>
                    <a:lnTo>
                      <a:pt x="173" y="71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6" name="Freeform 32"/>
              <p:cNvSpPr>
                <a:spLocks/>
              </p:cNvSpPr>
              <p:nvPr/>
            </p:nvSpPr>
            <p:spPr bwMode="auto">
              <a:xfrm>
                <a:off x="315" y="1519"/>
                <a:ext cx="86" cy="49"/>
              </a:xfrm>
              <a:custGeom>
                <a:avLst/>
                <a:gdLst>
                  <a:gd name="T0" fmla="*/ 173 w 173"/>
                  <a:gd name="T1" fmla="*/ 72 h 99"/>
                  <a:gd name="T2" fmla="*/ 172 w 173"/>
                  <a:gd name="T3" fmla="*/ 61 h 99"/>
                  <a:gd name="T4" fmla="*/ 166 w 173"/>
                  <a:gd name="T5" fmla="*/ 51 h 99"/>
                  <a:gd name="T6" fmla="*/ 157 w 173"/>
                  <a:gd name="T7" fmla="*/ 42 h 99"/>
                  <a:gd name="T8" fmla="*/ 145 w 173"/>
                  <a:gd name="T9" fmla="*/ 33 h 99"/>
                  <a:gd name="T10" fmla="*/ 131 w 173"/>
                  <a:gd name="T11" fmla="*/ 25 h 99"/>
                  <a:gd name="T12" fmla="*/ 118 w 173"/>
                  <a:gd name="T13" fmla="*/ 19 h 99"/>
                  <a:gd name="T14" fmla="*/ 106 w 173"/>
                  <a:gd name="T15" fmla="*/ 13 h 99"/>
                  <a:gd name="T16" fmla="*/ 94 w 173"/>
                  <a:gd name="T17" fmla="*/ 9 h 99"/>
                  <a:gd name="T18" fmla="*/ 77 w 173"/>
                  <a:gd name="T19" fmla="*/ 4 h 99"/>
                  <a:gd name="T20" fmla="*/ 61 w 173"/>
                  <a:gd name="T21" fmla="*/ 1 h 99"/>
                  <a:gd name="T22" fmla="*/ 47 w 173"/>
                  <a:gd name="T23" fmla="*/ 0 h 99"/>
                  <a:gd name="T24" fmla="*/ 32 w 173"/>
                  <a:gd name="T25" fmla="*/ 1 h 99"/>
                  <a:gd name="T26" fmla="*/ 21 w 173"/>
                  <a:gd name="T27" fmla="*/ 4 h 99"/>
                  <a:gd name="T28" fmla="*/ 11 w 173"/>
                  <a:gd name="T29" fmla="*/ 8 h 99"/>
                  <a:gd name="T30" fmla="*/ 4 w 173"/>
                  <a:gd name="T31" fmla="*/ 15 h 99"/>
                  <a:gd name="T32" fmla="*/ 0 w 173"/>
                  <a:gd name="T33" fmla="*/ 24 h 99"/>
                  <a:gd name="T34" fmla="*/ 0 w 173"/>
                  <a:gd name="T35" fmla="*/ 34 h 99"/>
                  <a:gd name="T36" fmla="*/ 4 w 173"/>
                  <a:gd name="T37" fmla="*/ 43 h 99"/>
                  <a:gd name="T38" fmla="*/ 12 w 173"/>
                  <a:gd name="T39" fmla="*/ 54 h 99"/>
                  <a:gd name="T40" fmla="*/ 22 w 173"/>
                  <a:gd name="T41" fmla="*/ 63 h 99"/>
                  <a:gd name="T42" fmla="*/ 34 w 173"/>
                  <a:gd name="T43" fmla="*/ 70 h 99"/>
                  <a:gd name="T44" fmla="*/ 49 w 173"/>
                  <a:gd name="T45" fmla="*/ 78 h 99"/>
                  <a:gd name="T46" fmla="*/ 67 w 173"/>
                  <a:gd name="T47" fmla="*/ 84 h 99"/>
                  <a:gd name="T48" fmla="*/ 85 w 173"/>
                  <a:gd name="T49" fmla="*/ 90 h 99"/>
                  <a:gd name="T50" fmla="*/ 106 w 173"/>
                  <a:gd name="T51" fmla="*/ 95 h 99"/>
                  <a:gd name="T52" fmla="*/ 123 w 173"/>
                  <a:gd name="T53" fmla="*/ 99 h 99"/>
                  <a:gd name="T54" fmla="*/ 139 w 173"/>
                  <a:gd name="T55" fmla="*/ 99 h 99"/>
                  <a:gd name="T56" fmla="*/ 150 w 173"/>
                  <a:gd name="T57" fmla="*/ 97 h 99"/>
                  <a:gd name="T58" fmla="*/ 159 w 173"/>
                  <a:gd name="T59" fmla="*/ 95 h 99"/>
                  <a:gd name="T60" fmla="*/ 167 w 173"/>
                  <a:gd name="T61" fmla="*/ 90 h 99"/>
                  <a:gd name="T62" fmla="*/ 171 w 173"/>
                  <a:gd name="T63" fmla="*/ 82 h 99"/>
                  <a:gd name="T64" fmla="*/ 173 w 173"/>
                  <a:gd name="T65" fmla="*/ 72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3" h="99">
                    <a:moveTo>
                      <a:pt x="173" y="72"/>
                    </a:moveTo>
                    <a:lnTo>
                      <a:pt x="172" y="61"/>
                    </a:lnTo>
                    <a:lnTo>
                      <a:pt x="166" y="51"/>
                    </a:lnTo>
                    <a:lnTo>
                      <a:pt x="157" y="42"/>
                    </a:lnTo>
                    <a:lnTo>
                      <a:pt x="145" y="33"/>
                    </a:lnTo>
                    <a:lnTo>
                      <a:pt x="131" y="25"/>
                    </a:lnTo>
                    <a:lnTo>
                      <a:pt x="118" y="19"/>
                    </a:lnTo>
                    <a:lnTo>
                      <a:pt x="106" y="13"/>
                    </a:lnTo>
                    <a:lnTo>
                      <a:pt x="94" y="9"/>
                    </a:lnTo>
                    <a:lnTo>
                      <a:pt x="77" y="4"/>
                    </a:lnTo>
                    <a:lnTo>
                      <a:pt x="61" y="1"/>
                    </a:lnTo>
                    <a:lnTo>
                      <a:pt x="47" y="0"/>
                    </a:lnTo>
                    <a:lnTo>
                      <a:pt x="32" y="1"/>
                    </a:lnTo>
                    <a:lnTo>
                      <a:pt x="21" y="4"/>
                    </a:lnTo>
                    <a:lnTo>
                      <a:pt x="11" y="8"/>
                    </a:lnTo>
                    <a:lnTo>
                      <a:pt x="4" y="15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4" y="43"/>
                    </a:lnTo>
                    <a:lnTo>
                      <a:pt x="12" y="54"/>
                    </a:lnTo>
                    <a:lnTo>
                      <a:pt x="22" y="63"/>
                    </a:lnTo>
                    <a:lnTo>
                      <a:pt x="34" y="70"/>
                    </a:lnTo>
                    <a:lnTo>
                      <a:pt x="49" y="78"/>
                    </a:lnTo>
                    <a:lnTo>
                      <a:pt x="67" y="84"/>
                    </a:lnTo>
                    <a:lnTo>
                      <a:pt x="85" y="90"/>
                    </a:lnTo>
                    <a:lnTo>
                      <a:pt x="106" y="95"/>
                    </a:lnTo>
                    <a:lnTo>
                      <a:pt x="123" y="99"/>
                    </a:lnTo>
                    <a:lnTo>
                      <a:pt x="139" y="99"/>
                    </a:lnTo>
                    <a:lnTo>
                      <a:pt x="150" y="97"/>
                    </a:lnTo>
                    <a:lnTo>
                      <a:pt x="159" y="95"/>
                    </a:lnTo>
                    <a:lnTo>
                      <a:pt x="167" y="90"/>
                    </a:lnTo>
                    <a:lnTo>
                      <a:pt x="171" y="82"/>
                    </a:lnTo>
                    <a:lnTo>
                      <a:pt x="173" y="72"/>
                    </a:lnTo>
                    <a:close/>
                  </a:path>
                </a:pathLst>
              </a:custGeom>
              <a:solidFill>
                <a:srgbClr val="FFED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7" name="Freeform 33"/>
              <p:cNvSpPr>
                <a:spLocks/>
              </p:cNvSpPr>
              <p:nvPr/>
            </p:nvSpPr>
            <p:spPr bwMode="auto">
              <a:xfrm>
                <a:off x="345" y="1283"/>
                <a:ext cx="77" cy="77"/>
              </a:xfrm>
              <a:custGeom>
                <a:avLst/>
                <a:gdLst>
                  <a:gd name="T0" fmla="*/ 100 w 154"/>
                  <a:gd name="T1" fmla="*/ 3 h 155"/>
                  <a:gd name="T2" fmla="*/ 85 w 154"/>
                  <a:gd name="T3" fmla="*/ 0 h 155"/>
                  <a:gd name="T4" fmla="*/ 69 w 154"/>
                  <a:gd name="T5" fmla="*/ 0 h 155"/>
                  <a:gd name="T6" fmla="*/ 55 w 154"/>
                  <a:gd name="T7" fmla="*/ 3 h 155"/>
                  <a:gd name="T8" fmla="*/ 41 w 154"/>
                  <a:gd name="T9" fmla="*/ 8 h 155"/>
                  <a:gd name="T10" fmla="*/ 28 w 154"/>
                  <a:gd name="T11" fmla="*/ 17 h 155"/>
                  <a:gd name="T12" fmla="*/ 18 w 154"/>
                  <a:gd name="T13" fmla="*/ 27 h 155"/>
                  <a:gd name="T14" fmla="*/ 9 w 154"/>
                  <a:gd name="T15" fmla="*/ 40 h 155"/>
                  <a:gd name="T16" fmla="*/ 2 w 154"/>
                  <a:gd name="T17" fmla="*/ 55 h 155"/>
                  <a:gd name="T18" fmla="*/ 0 w 154"/>
                  <a:gd name="T19" fmla="*/ 71 h 155"/>
                  <a:gd name="T20" fmla="*/ 0 w 154"/>
                  <a:gd name="T21" fmla="*/ 86 h 155"/>
                  <a:gd name="T22" fmla="*/ 2 w 154"/>
                  <a:gd name="T23" fmla="*/ 100 h 155"/>
                  <a:gd name="T24" fmla="*/ 8 w 154"/>
                  <a:gd name="T25" fmla="*/ 114 h 155"/>
                  <a:gd name="T26" fmla="*/ 17 w 154"/>
                  <a:gd name="T27" fmla="*/ 127 h 155"/>
                  <a:gd name="T28" fmla="*/ 27 w 154"/>
                  <a:gd name="T29" fmla="*/ 137 h 155"/>
                  <a:gd name="T30" fmla="*/ 40 w 154"/>
                  <a:gd name="T31" fmla="*/ 146 h 155"/>
                  <a:gd name="T32" fmla="*/ 54 w 154"/>
                  <a:gd name="T33" fmla="*/ 153 h 155"/>
                  <a:gd name="T34" fmla="*/ 69 w 154"/>
                  <a:gd name="T35" fmla="*/ 155 h 155"/>
                  <a:gd name="T36" fmla="*/ 85 w 154"/>
                  <a:gd name="T37" fmla="*/ 155 h 155"/>
                  <a:gd name="T38" fmla="*/ 99 w 154"/>
                  <a:gd name="T39" fmla="*/ 153 h 155"/>
                  <a:gd name="T40" fmla="*/ 113 w 154"/>
                  <a:gd name="T41" fmla="*/ 147 h 155"/>
                  <a:gd name="T42" fmla="*/ 126 w 154"/>
                  <a:gd name="T43" fmla="*/ 138 h 155"/>
                  <a:gd name="T44" fmla="*/ 136 w 154"/>
                  <a:gd name="T45" fmla="*/ 128 h 155"/>
                  <a:gd name="T46" fmla="*/ 145 w 154"/>
                  <a:gd name="T47" fmla="*/ 115 h 155"/>
                  <a:gd name="T48" fmla="*/ 151 w 154"/>
                  <a:gd name="T49" fmla="*/ 101 h 155"/>
                  <a:gd name="T50" fmla="*/ 154 w 154"/>
                  <a:gd name="T51" fmla="*/ 86 h 155"/>
                  <a:gd name="T52" fmla="*/ 154 w 154"/>
                  <a:gd name="T53" fmla="*/ 69 h 155"/>
                  <a:gd name="T54" fmla="*/ 151 w 154"/>
                  <a:gd name="T55" fmla="*/ 55 h 155"/>
                  <a:gd name="T56" fmla="*/ 145 w 154"/>
                  <a:gd name="T57" fmla="*/ 41 h 155"/>
                  <a:gd name="T58" fmla="*/ 137 w 154"/>
                  <a:gd name="T59" fmla="*/ 28 h 155"/>
                  <a:gd name="T60" fmla="*/ 127 w 154"/>
                  <a:gd name="T61" fmla="*/ 18 h 155"/>
                  <a:gd name="T62" fmla="*/ 114 w 154"/>
                  <a:gd name="T63" fmla="*/ 9 h 155"/>
                  <a:gd name="T64" fmla="*/ 100 w 154"/>
                  <a:gd name="T65" fmla="*/ 3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4" h="155">
                    <a:moveTo>
                      <a:pt x="100" y="3"/>
                    </a:moveTo>
                    <a:lnTo>
                      <a:pt x="85" y="0"/>
                    </a:lnTo>
                    <a:lnTo>
                      <a:pt x="69" y="0"/>
                    </a:lnTo>
                    <a:lnTo>
                      <a:pt x="55" y="3"/>
                    </a:lnTo>
                    <a:lnTo>
                      <a:pt x="41" y="8"/>
                    </a:lnTo>
                    <a:lnTo>
                      <a:pt x="28" y="17"/>
                    </a:lnTo>
                    <a:lnTo>
                      <a:pt x="18" y="27"/>
                    </a:lnTo>
                    <a:lnTo>
                      <a:pt x="9" y="40"/>
                    </a:lnTo>
                    <a:lnTo>
                      <a:pt x="2" y="55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2" y="100"/>
                    </a:lnTo>
                    <a:lnTo>
                      <a:pt x="8" y="114"/>
                    </a:lnTo>
                    <a:lnTo>
                      <a:pt x="17" y="127"/>
                    </a:lnTo>
                    <a:lnTo>
                      <a:pt x="27" y="137"/>
                    </a:lnTo>
                    <a:lnTo>
                      <a:pt x="40" y="146"/>
                    </a:lnTo>
                    <a:lnTo>
                      <a:pt x="54" y="153"/>
                    </a:lnTo>
                    <a:lnTo>
                      <a:pt x="69" y="155"/>
                    </a:lnTo>
                    <a:lnTo>
                      <a:pt x="85" y="155"/>
                    </a:lnTo>
                    <a:lnTo>
                      <a:pt x="99" y="153"/>
                    </a:lnTo>
                    <a:lnTo>
                      <a:pt x="113" y="147"/>
                    </a:lnTo>
                    <a:lnTo>
                      <a:pt x="126" y="138"/>
                    </a:lnTo>
                    <a:lnTo>
                      <a:pt x="136" y="128"/>
                    </a:lnTo>
                    <a:lnTo>
                      <a:pt x="145" y="115"/>
                    </a:lnTo>
                    <a:lnTo>
                      <a:pt x="151" y="101"/>
                    </a:lnTo>
                    <a:lnTo>
                      <a:pt x="154" y="86"/>
                    </a:lnTo>
                    <a:lnTo>
                      <a:pt x="154" y="69"/>
                    </a:lnTo>
                    <a:lnTo>
                      <a:pt x="151" y="55"/>
                    </a:lnTo>
                    <a:lnTo>
                      <a:pt x="145" y="41"/>
                    </a:lnTo>
                    <a:lnTo>
                      <a:pt x="137" y="28"/>
                    </a:lnTo>
                    <a:lnTo>
                      <a:pt x="127" y="18"/>
                    </a:lnTo>
                    <a:lnTo>
                      <a:pt x="114" y="9"/>
                    </a:lnTo>
                    <a:lnTo>
                      <a:pt x="10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8" name="Freeform 34"/>
              <p:cNvSpPr>
                <a:spLocks/>
              </p:cNvSpPr>
              <p:nvPr/>
            </p:nvSpPr>
            <p:spPr bwMode="auto">
              <a:xfrm>
                <a:off x="297" y="1135"/>
                <a:ext cx="78" cy="77"/>
              </a:xfrm>
              <a:custGeom>
                <a:avLst/>
                <a:gdLst>
                  <a:gd name="T0" fmla="*/ 100 w 155"/>
                  <a:gd name="T1" fmla="*/ 3 h 155"/>
                  <a:gd name="T2" fmla="*/ 84 w 155"/>
                  <a:gd name="T3" fmla="*/ 0 h 155"/>
                  <a:gd name="T4" fmla="*/ 69 w 155"/>
                  <a:gd name="T5" fmla="*/ 0 h 155"/>
                  <a:gd name="T6" fmla="*/ 55 w 155"/>
                  <a:gd name="T7" fmla="*/ 3 h 155"/>
                  <a:gd name="T8" fmla="*/ 41 w 155"/>
                  <a:gd name="T9" fmla="*/ 8 h 155"/>
                  <a:gd name="T10" fmla="*/ 28 w 155"/>
                  <a:gd name="T11" fmla="*/ 17 h 155"/>
                  <a:gd name="T12" fmla="*/ 18 w 155"/>
                  <a:gd name="T13" fmla="*/ 27 h 155"/>
                  <a:gd name="T14" fmla="*/ 9 w 155"/>
                  <a:gd name="T15" fmla="*/ 40 h 155"/>
                  <a:gd name="T16" fmla="*/ 2 w 155"/>
                  <a:gd name="T17" fmla="*/ 55 h 155"/>
                  <a:gd name="T18" fmla="*/ 0 w 155"/>
                  <a:gd name="T19" fmla="*/ 71 h 155"/>
                  <a:gd name="T20" fmla="*/ 0 w 155"/>
                  <a:gd name="T21" fmla="*/ 86 h 155"/>
                  <a:gd name="T22" fmla="*/ 2 w 155"/>
                  <a:gd name="T23" fmla="*/ 100 h 155"/>
                  <a:gd name="T24" fmla="*/ 7 w 155"/>
                  <a:gd name="T25" fmla="*/ 114 h 155"/>
                  <a:gd name="T26" fmla="*/ 16 w 155"/>
                  <a:gd name="T27" fmla="*/ 127 h 155"/>
                  <a:gd name="T28" fmla="*/ 27 w 155"/>
                  <a:gd name="T29" fmla="*/ 137 h 155"/>
                  <a:gd name="T30" fmla="*/ 40 w 155"/>
                  <a:gd name="T31" fmla="*/ 146 h 155"/>
                  <a:gd name="T32" fmla="*/ 54 w 155"/>
                  <a:gd name="T33" fmla="*/ 153 h 155"/>
                  <a:gd name="T34" fmla="*/ 69 w 155"/>
                  <a:gd name="T35" fmla="*/ 155 h 155"/>
                  <a:gd name="T36" fmla="*/ 86 w 155"/>
                  <a:gd name="T37" fmla="*/ 155 h 155"/>
                  <a:gd name="T38" fmla="*/ 100 w 155"/>
                  <a:gd name="T39" fmla="*/ 153 h 155"/>
                  <a:gd name="T40" fmla="*/ 114 w 155"/>
                  <a:gd name="T41" fmla="*/ 147 h 155"/>
                  <a:gd name="T42" fmla="*/ 127 w 155"/>
                  <a:gd name="T43" fmla="*/ 138 h 155"/>
                  <a:gd name="T44" fmla="*/ 137 w 155"/>
                  <a:gd name="T45" fmla="*/ 128 h 155"/>
                  <a:gd name="T46" fmla="*/ 146 w 155"/>
                  <a:gd name="T47" fmla="*/ 115 h 155"/>
                  <a:gd name="T48" fmla="*/ 152 w 155"/>
                  <a:gd name="T49" fmla="*/ 101 h 155"/>
                  <a:gd name="T50" fmla="*/ 155 w 155"/>
                  <a:gd name="T51" fmla="*/ 86 h 155"/>
                  <a:gd name="T52" fmla="*/ 155 w 155"/>
                  <a:gd name="T53" fmla="*/ 69 h 155"/>
                  <a:gd name="T54" fmla="*/ 152 w 155"/>
                  <a:gd name="T55" fmla="*/ 55 h 155"/>
                  <a:gd name="T56" fmla="*/ 147 w 155"/>
                  <a:gd name="T57" fmla="*/ 41 h 155"/>
                  <a:gd name="T58" fmla="*/ 138 w 155"/>
                  <a:gd name="T59" fmla="*/ 28 h 155"/>
                  <a:gd name="T60" fmla="*/ 128 w 155"/>
                  <a:gd name="T61" fmla="*/ 18 h 155"/>
                  <a:gd name="T62" fmla="*/ 115 w 155"/>
                  <a:gd name="T63" fmla="*/ 9 h 155"/>
                  <a:gd name="T64" fmla="*/ 100 w 155"/>
                  <a:gd name="T65" fmla="*/ 3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5" h="155">
                    <a:moveTo>
                      <a:pt x="100" y="3"/>
                    </a:moveTo>
                    <a:lnTo>
                      <a:pt x="84" y="0"/>
                    </a:lnTo>
                    <a:lnTo>
                      <a:pt x="69" y="0"/>
                    </a:lnTo>
                    <a:lnTo>
                      <a:pt x="55" y="3"/>
                    </a:lnTo>
                    <a:lnTo>
                      <a:pt x="41" y="8"/>
                    </a:lnTo>
                    <a:lnTo>
                      <a:pt x="28" y="17"/>
                    </a:lnTo>
                    <a:lnTo>
                      <a:pt x="18" y="27"/>
                    </a:lnTo>
                    <a:lnTo>
                      <a:pt x="9" y="40"/>
                    </a:lnTo>
                    <a:lnTo>
                      <a:pt x="2" y="55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2" y="100"/>
                    </a:lnTo>
                    <a:lnTo>
                      <a:pt x="7" y="114"/>
                    </a:lnTo>
                    <a:lnTo>
                      <a:pt x="16" y="127"/>
                    </a:lnTo>
                    <a:lnTo>
                      <a:pt x="27" y="137"/>
                    </a:lnTo>
                    <a:lnTo>
                      <a:pt x="40" y="146"/>
                    </a:lnTo>
                    <a:lnTo>
                      <a:pt x="54" y="153"/>
                    </a:lnTo>
                    <a:lnTo>
                      <a:pt x="69" y="155"/>
                    </a:lnTo>
                    <a:lnTo>
                      <a:pt x="86" y="155"/>
                    </a:lnTo>
                    <a:lnTo>
                      <a:pt x="100" y="153"/>
                    </a:lnTo>
                    <a:lnTo>
                      <a:pt x="114" y="147"/>
                    </a:lnTo>
                    <a:lnTo>
                      <a:pt x="127" y="138"/>
                    </a:lnTo>
                    <a:lnTo>
                      <a:pt x="137" y="128"/>
                    </a:lnTo>
                    <a:lnTo>
                      <a:pt x="146" y="115"/>
                    </a:lnTo>
                    <a:lnTo>
                      <a:pt x="152" y="101"/>
                    </a:lnTo>
                    <a:lnTo>
                      <a:pt x="155" y="86"/>
                    </a:lnTo>
                    <a:lnTo>
                      <a:pt x="155" y="69"/>
                    </a:lnTo>
                    <a:lnTo>
                      <a:pt x="152" y="55"/>
                    </a:lnTo>
                    <a:lnTo>
                      <a:pt x="147" y="41"/>
                    </a:lnTo>
                    <a:lnTo>
                      <a:pt x="138" y="28"/>
                    </a:lnTo>
                    <a:lnTo>
                      <a:pt x="128" y="18"/>
                    </a:lnTo>
                    <a:lnTo>
                      <a:pt x="115" y="9"/>
                    </a:lnTo>
                    <a:lnTo>
                      <a:pt x="10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9" name="Freeform 35"/>
              <p:cNvSpPr>
                <a:spLocks/>
              </p:cNvSpPr>
              <p:nvPr/>
            </p:nvSpPr>
            <p:spPr bwMode="auto">
              <a:xfrm>
                <a:off x="122" y="1244"/>
                <a:ext cx="54" cy="84"/>
              </a:xfrm>
              <a:custGeom>
                <a:avLst/>
                <a:gdLst>
                  <a:gd name="T0" fmla="*/ 84 w 107"/>
                  <a:gd name="T1" fmla="*/ 0 h 168"/>
                  <a:gd name="T2" fmla="*/ 74 w 107"/>
                  <a:gd name="T3" fmla="*/ 0 h 168"/>
                  <a:gd name="T4" fmla="*/ 64 w 107"/>
                  <a:gd name="T5" fmla="*/ 5 h 168"/>
                  <a:gd name="T6" fmla="*/ 53 w 107"/>
                  <a:gd name="T7" fmla="*/ 14 h 168"/>
                  <a:gd name="T8" fmla="*/ 43 w 107"/>
                  <a:gd name="T9" fmla="*/ 24 h 168"/>
                  <a:gd name="T10" fmla="*/ 34 w 107"/>
                  <a:gd name="T11" fmla="*/ 37 h 168"/>
                  <a:gd name="T12" fmla="*/ 25 w 107"/>
                  <a:gd name="T13" fmla="*/ 50 h 168"/>
                  <a:gd name="T14" fmla="*/ 19 w 107"/>
                  <a:gd name="T15" fmla="*/ 63 h 168"/>
                  <a:gd name="T16" fmla="*/ 14 w 107"/>
                  <a:gd name="T17" fmla="*/ 73 h 168"/>
                  <a:gd name="T18" fmla="*/ 3 w 107"/>
                  <a:gd name="T19" fmla="*/ 105 h 168"/>
                  <a:gd name="T20" fmla="*/ 0 w 107"/>
                  <a:gd name="T21" fmla="*/ 133 h 168"/>
                  <a:gd name="T22" fmla="*/ 5 w 107"/>
                  <a:gd name="T23" fmla="*/ 155 h 168"/>
                  <a:gd name="T24" fmla="*/ 20 w 107"/>
                  <a:gd name="T25" fmla="*/ 168 h 168"/>
                  <a:gd name="T26" fmla="*/ 30 w 107"/>
                  <a:gd name="T27" fmla="*/ 168 h 168"/>
                  <a:gd name="T28" fmla="*/ 41 w 107"/>
                  <a:gd name="T29" fmla="*/ 165 h 168"/>
                  <a:gd name="T30" fmla="*/ 51 w 107"/>
                  <a:gd name="T31" fmla="*/ 159 h 168"/>
                  <a:gd name="T32" fmla="*/ 60 w 107"/>
                  <a:gd name="T33" fmla="*/ 150 h 168"/>
                  <a:gd name="T34" fmla="*/ 70 w 107"/>
                  <a:gd name="T35" fmla="*/ 137 h 168"/>
                  <a:gd name="T36" fmla="*/ 79 w 107"/>
                  <a:gd name="T37" fmla="*/ 123 h 168"/>
                  <a:gd name="T38" fmla="*/ 87 w 107"/>
                  <a:gd name="T39" fmla="*/ 108 h 168"/>
                  <a:gd name="T40" fmla="*/ 94 w 107"/>
                  <a:gd name="T41" fmla="*/ 90 h 168"/>
                  <a:gd name="T42" fmla="*/ 106 w 107"/>
                  <a:gd name="T43" fmla="*/ 53 h 168"/>
                  <a:gd name="T44" fmla="*/ 107 w 107"/>
                  <a:gd name="T45" fmla="*/ 26 h 168"/>
                  <a:gd name="T46" fmla="*/ 101 w 107"/>
                  <a:gd name="T47" fmla="*/ 8 h 168"/>
                  <a:gd name="T48" fmla="*/ 84 w 107"/>
                  <a:gd name="T4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7" h="168">
                    <a:moveTo>
                      <a:pt x="84" y="0"/>
                    </a:moveTo>
                    <a:lnTo>
                      <a:pt x="74" y="0"/>
                    </a:lnTo>
                    <a:lnTo>
                      <a:pt x="64" y="5"/>
                    </a:lnTo>
                    <a:lnTo>
                      <a:pt x="53" y="14"/>
                    </a:lnTo>
                    <a:lnTo>
                      <a:pt x="43" y="24"/>
                    </a:lnTo>
                    <a:lnTo>
                      <a:pt x="34" y="37"/>
                    </a:lnTo>
                    <a:lnTo>
                      <a:pt x="25" y="50"/>
                    </a:lnTo>
                    <a:lnTo>
                      <a:pt x="19" y="63"/>
                    </a:lnTo>
                    <a:lnTo>
                      <a:pt x="14" y="73"/>
                    </a:lnTo>
                    <a:lnTo>
                      <a:pt x="3" y="105"/>
                    </a:lnTo>
                    <a:lnTo>
                      <a:pt x="0" y="133"/>
                    </a:lnTo>
                    <a:lnTo>
                      <a:pt x="5" y="155"/>
                    </a:lnTo>
                    <a:lnTo>
                      <a:pt x="20" y="168"/>
                    </a:lnTo>
                    <a:lnTo>
                      <a:pt x="30" y="168"/>
                    </a:lnTo>
                    <a:lnTo>
                      <a:pt x="41" y="165"/>
                    </a:lnTo>
                    <a:lnTo>
                      <a:pt x="51" y="159"/>
                    </a:lnTo>
                    <a:lnTo>
                      <a:pt x="60" y="150"/>
                    </a:lnTo>
                    <a:lnTo>
                      <a:pt x="70" y="137"/>
                    </a:lnTo>
                    <a:lnTo>
                      <a:pt x="79" y="123"/>
                    </a:lnTo>
                    <a:lnTo>
                      <a:pt x="87" y="108"/>
                    </a:lnTo>
                    <a:lnTo>
                      <a:pt x="94" y="90"/>
                    </a:lnTo>
                    <a:lnTo>
                      <a:pt x="106" y="53"/>
                    </a:lnTo>
                    <a:lnTo>
                      <a:pt x="107" y="26"/>
                    </a:lnTo>
                    <a:lnTo>
                      <a:pt x="101" y="8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01420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1B59-E82E-41CC-B4F2-99452C0F9F38}" type="slidenum">
              <a:rPr lang="en-US"/>
              <a:pPr/>
              <a:t>25</a:t>
            </a:fld>
            <a:endParaRPr lang="en-US"/>
          </a:p>
        </p:txBody>
      </p:sp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4" name="AutoShape 4"/>
          <p:cNvSpPr>
            <a:spLocks noChangeArrowheads="1"/>
          </p:cNvSpPr>
          <p:nvPr/>
        </p:nvSpPr>
        <p:spPr bwMode="auto">
          <a:xfrm rot="16200000" flipH="1">
            <a:off x="6064250" y="-1403350"/>
            <a:ext cx="673100" cy="5016500"/>
          </a:xfrm>
          <a:prstGeom prst="homePlate">
            <a:avLst>
              <a:gd name="adj" fmla="val 33333"/>
            </a:avLst>
          </a:prstGeom>
          <a:solidFill>
            <a:srgbClr val="CECECE"/>
          </a:solidFill>
          <a:ln w="12699">
            <a:solidFill>
              <a:srgbClr val="143C2E"/>
            </a:solidFill>
            <a:miter lim="800000"/>
            <a:headEnd/>
            <a:tailEnd/>
          </a:ln>
          <a:effectLst>
            <a:outerShdw dist="35921" dir="2700000" algn="ctr" rotWithShape="0">
              <a:srgbClr val="91919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5" name="AutoShape 5"/>
          <p:cNvSpPr>
            <a:spLocks noChangeArrowheads="1"/>
          </p:cNvSpPr>
          <p:nvPr/>
        </p:nvSpPr>
        <p:spPr bwMode="auto">
          <a:xfrm>
            <a:off x="417513" y="2520950"/>
            <a:ext cx="1785937" cy="4102100"/>
          </a:xfrm>
          <a:prstGeom prst="homePlate">
            <a:avLst>
              <a:gd name="adj" fmla="val 33333"/>
            </a:avLst>
          </a:prstGeom>
          <a:solidFill>
            <a:srgbClr val="CECECE"/>
          </a:solidFill>
          <a:ln w="12699">
            <a:solidFill>
              <a:srgbClr val="143C2E"/>
            </a:solidFill>
            <a:miter lim="800000"/>
            <a:headEnd/>
            <a:tailEnd/>
          </a:ln>
          <a:effectLst>
            <a:outerShdw dist="35921" dir="2700000" algn="ctr" rotWithShape="0">
              <a:srgbClr val="91919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138113" y="3941763"/>
            <a:ext cx="229870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Luas</a:t>
            </a:r>
          </a:p>
          <a:p>
            <a:pPr algn="ctr"/>
            <a:r>
              <a:rPr lang="en-US" sz="2400" b="1">
                <a:latin typeface="Times New Roman" pitchFamily="18" charset="0"/>
              </a:rPr>
              <a:t>Cakupan Kompetisi</a:t>
            </a:r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4122738" y="825500"/>
            <a:ext cx="4379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Times New Roman" pitchFamily="18" charset="0"/>
              </a:rPr>
              <a:t>Sumber Keunggulan Kompetitif</a:t>
            </a:r>
          </a:p>
        </p:txBody>
      </p:sp>
      <p:sp>
        <p:nvSpPr>
          <p:cNvPr id="230408" name="AutoShape 8"/>
          <p:cNvSpPr>
            <a:spLocks noChangeArrowheads="1"/>
          </p:cNvSpPr>
          <p:nvPr/>
        </p:nvSpPr>
        <p:spPr bwMode="auto">
          <a:xfrm>
            <a:off x="2520950" y="2597150"/>
            <a:ext cx="1206500" cy="1892300"/>
          </a:xfrm>
          <a:prstGeom prst="homePlate">
            <a:avLst>
              <a:gd name="adj" fmla="val 33333"/>
            </a:avLst>
          </a:prstGeom>
          <a:solidFill>
            <a:srgbClr val="CECECE"/>
          </a:solidFill>
          <a:ln w="12699">
            <a:solidFill>
              <a:srgbClr val="143C2E"/>
            </a:solidFill>
            <a:miter lim="800000"/>
            <a:headEnd/>
            <a:tailEnd/>
          </a:ln>
          <a:effectLst>
            <a:outerShdw dist="35921" dir="2700000" algn="ctr" rotWithShape="0">
              <a:srgbClr val="91919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9" name="AutoShape 9"/>
          <p:cNvSpPr>
            <a:spLocks noChangeArrowheads="1"/>
          </p:cNvSpPr>
          <p:nvPr/>
        </p:nvSpPr>
        <p:spPr bwMode="auto">
          <a:xfrm>
            <a:off x="2520950" y="4730750"/>
            <a:ext cx="1206500" cy="1892300"/>
          </a:xfrm>
          <a:prstGeom prst="homePlate">
            <a:avLst>
              <a:gd name="adj" fmla="val 33333"/>
            </a:avLst>
          </a:prstGeom>
          <a:solidFill>
            <a:srgbClr val="CECECE"/>
          </a:solidFill>
          <a:ln w="12699">
            <a:solidFill>
              <a:srgbClr val="143C2E"/>
            </a:solidFill>
            <a:miter lim="800000"/>
            <a:headEnd/>
            <a:tailEnd/>
          </a:ln>
          <a:effectLst>
            <a:outerShdw dist="35921" dir="2700000" algn="ctr" rotWithShape="0">
              <a:srgbClr val="91919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0" name="Rectangle 10"/>
          <p:cNvSpPr>
            <a:spLocks noChangeArrowheads="1"/>
          </p:cNvSpPr>
          <p:nvPr/>
        </p:nvSpPr>
        <p:spPr bwMode="auto">
          <a:xfrm>
            <a:off x="2611438" y="3117850"/>
            <a:ext cx="9144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latin typeface="Times New Roman" pitchFamily="18" charset="0"/>
              </a:rPr>
              <a:t>Target</a:t>
            </a:r>
          </a:p>
          <a:p>
            <a:pPr algn="ctr"/>
            <a:r>
              <a:rPr lang="en-US" sz="2000" b="1">
                <a:latin typeface="Times New Roman" pitchFamily="18" charset="0"/>
              </a:rPr>
              <a:t>Pasar</a:t>
            </a:r>
          </a:p>
          <a:p>
            <a:pPr algn="ctr"/>
            <a:r>
              <a:rPr lang="en-US" sz="2000" b="1">
                <a:latin typeface="Times New Roman" pitchFamily="18" charset="0"/>
              </a:rPr>
              <a:t>Luas</a:t>
            </a:r>
          </a:p>
          <a:p>
            <a:pPr algn="ctr"/>
            <a:endParaRPr lang="en-US" sz="2000" b="1">
              <a:latin typeface="Times New Roman" pitchFamily="18" charset="0"/>
            </a:endParaRPr>
          </a:p>
        </p:txBody>
      </p:sp>
      <p:sp>
        <p:nvSpPr>
          <p:cNvPr id="230411" name="Rectangle 11"/>
          <p:cNvSpPr>
            <a:spLocks noChangeArrowheads="1"/>
          </p:cNvSpPr>
          <p:nvPr/>
        </p:nvSpPr>
        <p:spPr bwMode="auto">
          <a:xfrm>
            <a:off x="2597150" y="5175250"/>
            <a:ext cx="941388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latin typeface="Times New Roman" pitchFamily="18" charset="0"/>
              </a:rPr>
              <a:t>Target</a:t>
            </a:r>
          </a:p>
          <a:p>
            <a:pPr algn="ctr"/>
            <a:r>
              <a:rPr lang="en-US" sz="2000" b="1">
                <a:latin typeface="Times New Roman" pitchFamily="18" charset="0"/>
              </a:rPr>
              <a:t>Pasar</a:t>
            </a:r>
          </a:p>
          <a:p>
            <a:pPr algn="ctr"/>
            <a:r>
              <a:rPr lang="en-US" sz="2000" b="1">
                <a:latin typeface="Times New Roman" pitchFamily="18" charset="0"/>
              </a:rPr>
              <a:t>Sempit</a:t>
            </a:r>
          </a:p>
        </p:txBody>
      </p:sp>
      <p:sp>
        <p:nvSpPr>
          <p:cNvPr id="230412" name="AutoShape 12"/>
          <p:cNvSpPr>
            <a:spLocks noChangeArrowheads="1"/>
          </p:cNvSpPr>
          <p:nvPr/>
        </p:nvSpPr>
        <p:spPr bwMode="auto">
          <a:xfrm rot="16200000" flipH="1">
            <a:off x="4864100" y="787400"/>
            <a:ext cx="711200" cy="2197100"/>
          </a:xfrm>
          <a:prstGeom prst="homePlate">
            <a:avLst>
              <a:gd name="adj" fmla="val 33333"/>
            </a:avLst>
          </a:prstGeom>
          <a:solidFill>
            <a:srgbClr val="CECECE"/>
          </a:solidFill>
          <a:ln w="12699">
            <a:solidFill>
              <a:srgbClr val="143C2E"/>
            </a:solidFill>
            <a:miter lim="800000"/>
            <a:headEnd/>
            <a:tailEnd/>
          </a:ln>
          <a:effectLst>
            <a:outerShdw dist="35921" dir="2700000" algn="ctr" rotWithShape="0">
              <a:srgbClr val="91919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3" name="AutoShape 13"/>
          <p:cNvSpPr>
            <a:spLocks noChangeArrowheads="1"/>
          </p:cNvSpPr>
          <p:nvPr/>
        </p:nvSpPr>
        <p:spPr bwMode="auto">
          <a:xfrm rot="16200000" flipH="1">
            <a:off x="7226300" y="787400"/>
            <a:ext cx="711200" cy="2197100"/>
          </a:xfrm>
          <a:prstGeom prst="homePlate">
            <a:avLst>
              <a:gd name="adj" fmla="val 33333"/>
            </a:avLst>
          </a:prstGeom>
          <a:solidFill>
            <a:srgbClr val="CECECE"/>
          </a:solidFill>
          <a:ln w="12699">
            <a:solidFill>
              <a:srgbClr val="143C2E"/>
            </a:solidFill>
            <a:miter lim="800000"/>
            <a:headEnd/>
            <a:tailEnd/>
          </a:ln>
          <a:effectLst>
            <a:outerShdw dist="35921" dir="2700000" algn="ctr" rotWithShape="0">
              <a:srgbClr val="91919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4" name="Rectangle 14"/>
          <p:cNvSpPr>
            <a:spLocks noChangeArrowheads="1"/>
          </p:cNvSpPr>
          <p:nvPr/>
        </p:nvSpPr>
        <p:spPr bwMode="auto">
          <a:xfrm>
            <a:off x="4819650" y="1690688"/>
            <a:ext cx="8016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latin typeface="Times New Roman" pitchFamily="18" charset="0"/>
              </a:rPr>
              <a:t>Biaya</a:t>
            </a:r>
          </a:p>
        </p:txBody>
      </p:sp>
      <p:sp>
        <p:nvSpPr>
          <p:cNvPr id="230415" name="Rectangle 15"/>
          <p:cNvSpPr>
            <a:spLocks noChangeArrowheads="1"/>
          </p:cNvSpPr>
          <p:nvPr/>
        </p:nvSpPr>
        <p:spPr bwMode="auto">
          <a:xfrm>
            <a:off x="3962400" y="2362200"/>
            <a:ext cx="4875213" cy="4343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6" name="Rectangle 16"/>
          <p:cNvSpPr>
            <a:spLocks noChangeArrowheads="1"/>
          </p:cNvSpPr>
          <p:nvPr/>
        </p:nvSpPr>
        <p:spPr bwMode="auto">
          <a:xfrm>
            <a:off x="4113213" y="2520950"/>
            <a:ext cx="2197100" cy="1968500"/>
          </a:xfrm>
          <a:prstGeom prst="rect">
            <a:avLst/>
          </a:prstGeom>
          <a:solidFill>
            <a:srgbClr val="CECECE"/>
          </a:solidFill>
          <a:ln w="12699">
            <a:solidFill>
              <a:srgbClr val="143C2E"/>
            </a:solidFill>
            <a:miter lim="800000"/>
            <a:headEnd/>
            <a:tailEnd/>
          </a:ln>
          <a:effectLst>
            <a:outerShdw dist="35921" dir="2700000" algn="ctr" rotWithShape="0">
              <a:srgbClr val="91919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7" name="Rectangle 17"/>
          <p:cNvSpPr>
            <a:spLocks noChangeArrowheads="1"/>
          </p:cNvSpPr>
          <p:nvPr/>
        </p:nvSpPr>
        <p:spPr bwMode="auto">
          <a:xfrm>
            <a:off x="4106863" y="4648200"/>
            <a:ext cx="2209800" cy="1981200"/>
          </a:xfrm>
          <a:prstGeom prst="rect">
            <a:avLst/>
          </a:prstGeom>
          <a:solidFill>
            <a:srgbClr val="C0FE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8" name="Rectangle 18"/>
          <p:cNvSpPr>
            <a:spLocks noChangeArrowheads="1"/>
          </p:cNvSpPr>
          <p:nvPr/>
        </p:nvSpPr>
        <p:spPr bwMode="auto">
          <a:xfrm>
            <a:off x="6475413" y="2520950"/>
            <a:ext cx="2197100" cy="1968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53882" dir="2700000" algn="ctr" rotWithShape="0">
              <a:srgbClr val="919191"/>
            </a:outerShdw>
          </a:effectLst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9" name="Rectangle 19"/>
          <p:cNvSpPr>
            <a:spLocks noChangeArrowheads="1"/>
          </p:cNvSpPr>
          <p:nvPr/>
        </p:nvSpPr>
        <p:spPr bwMode="auto">
          <a:xfrm>
            <a:off x="6469063" y="4648200"/>
            <a:ext cx="2209800" cy="1981200"/>
          </a:xfrm>
          <a:prstGeom prst="rect">
            <a:avLst/>
          </a:prstGeom>
          <a:solidFill>
            <a:srgbClr val="C0FE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0" name="Rectangle 20"/>
          <p:cNvSpPr>
            <a:spLocks noChangeArrowheads="1"/>
          </p:cNvSpPr>
          <p:nvPr/>
        </p:nvSpPr>
        <p:spPr bwMode="auto">
          <a:xfrm>
            <a:off x="4100513" y="2973388"/>
            <a:ext cx="2298700" cy="10636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3200" b="1">
                <a:solidFill>
                  <a:srgbClr val="003366"/>
                </a:solidFill>
                <a:latin typeface="Times New Roman" pitchFamily="18" charset="0"/>
              </a:rPr>
              <a:t>Cost</a:t>
            </a:r>
          </a:p>
          <a:p>
            <a:pPr algn="ctr"/>
            <a:r>
              <a:rPr lang="en-US" sz="3200" b="1">
                <a:solidFill>
                  <a:srgbClr val="003366"/>
                </a:solidFill>
                <a:latin typeface="Times New Roman" pitchFamily="18" charset="0"/>
              </a:rPr>
              <a:t>Leadership</a:t>
            </a:r>
          </a:p>
        </p:txBody>
      </p:sp>
      <p:sp>
        <p:nvSpPr>
          <p:cNvPr id="230421" name="Rectangle 21"/>
          <p:cNvSpPr>
            <a:spLocks noChangeArrowheads="1"/>
          </p:cNvSpPr>
          <p:nvPr/>
        </p:nvSpPr>
        <p:spPr bwMode="auto">
          <a:xfrm>
            <a:off x="6386513" y="2973388"/>
            <a:ext cx="2298700" cy="5762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3200" b="1">
                <a:latin typeface="Times New Roman" pitchFamily="18" charset="0"/>
              </a:rPr>
              <a:t>Diferensiasi</a:t>
            </a:r>
          </a:p>
        </p:txBody>
      </p:sp>
      <p:sp>
        <p:nvSpPr>
          <p:cNvPr id="230422" name="Rectangle 22"/>
          <p:cNvSpPr>
            <a:spLocks noChangeArrowheads="1"/>
          </p:cNvSpPr>
          <p:nvPr/>
        </p:nvSpPr>
        <p:spPr bwMode="auto">
          <a:xfrm>
            <a:off x="0" y="44450"/>
            <a:ext cx="9144000" cy="5413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000" b="1">
                <a:solidFill>
                  <a:schemeClr val="tx2"/>
                </a:solidFill>
                <a:latin typeface="Times New Roman" pitchFamily="18" charset="0"/>
              </a:rPr>
              <a:t>Generic Business Level Strategies</a:t>
            </a:r>
          </a:p>
        </p:txBody>
      </p:sp>
      <p:sp>
        <p:nvSpPr>
          <p:cNvPr id="230423" name="Rectangle 23"/>
          <p:cNvSpPr>
            <a:spLocks noChangeArrowheads="1"/>
          </p:cNvSpPr>
          <p:nvPr/>
        </p:nvSpPr>
        <p:spPr bwMode="auto">
          <a:xfrm>
            <a:off x="6948488" y="1690688"/>
            <a:ext cx="1266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latin typeface="Times New Roman" pitchFamily="18" charset="0"/>
              </a:rPr>
              <a:t>Kekhasan</a:t>
            </a:r>
          </a:p>
        </p:txBody>
      </p:sp>
    </p:spTree>
    <p:extLst>
      <p:ext uri="{BB962C8B-B14F-4D97-AF65-F5344CB8AC3E}">
        <p14:creationId xmlns:p14="http://schemas.microsoft.com/office/powerpoint/2010/main" val="1566723061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27BC-86D0-435F-86D3-F0872F0DC1A3}" type="slidenum">
              <a:rPr lang="en-US"/>
              <a:pPr/>
              <a:t>26</a:t>
            </a:fld>
            <a:endParaRPr lang="en-US"/>
          </a:p>
        </p:txBody>
      </p:sp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644525" y="1266825"/>
            <a:ext cx="3241675" cy="6381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Kriteria Kunci:</a:t>
            </a:r>
            <a:endParaRPr lang="en-US" sz="3600" b="1" u="sng">
              <a:latin typeface="Times New Roman" pitchFamily="18" charset="0"/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0" y="215900"/>
            <a:ext cx="9144000" cy="6985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4000" b="1" i="1">
                <a:latin typeface="Times New Roman" pitchFamily="18" charset="0"/>
              </a:rPr>
              <a:t>Diferensiasi</a:t>
            </a:r>
            <a:r>
              <a:rPr lang="en-US" sz="3600" b="1">
                <a:latin typeface="Times New Roman" pitchFamily="18" charset="0"/>
              </a:rPr>
              <a:t> Strategi pada Tingkat Bisnis</a:t>
            </a:r>
          </a:p>
        </p:txBody>
      </p:sp>
      <p:grpSp>
        <p:nvGrpSpPr>
          <p:cNvPr id="232452" name="Group 4"/>
          <p:cNvGrpSpPr>
            <a:grpSpLocks/>
          </p:cNvGrpSpPr>
          <p:nvPr/>
        </p:nvGrpSpPr>
        <p:grpSpPr bwMode="auto">
          <a:xfrm>
            <a:off x="823913" y="2057400"/>
            <a:ext cx="7558087" cy="4449763"/>
            <a:chOff x="519" y="1296"/>
            <a:chExt cx="4761" cy="2803"/>
          </a:xfrm>
        </p:grpSpPr>
        <p:sp>
          <p:nvSpPr>
            <p:cNvPr id="232453" name="Rectangle 5"/>
            <p:cNvSpPr>
              <a:spLocks noChangeArrowheads="1"/>
            </p:cNvSpPr>
            <p:nvPr/>
          </p:nvSpPr>
          <p:spPr bwMode="auto">
            <a:xfrm>
              <a:off x="1189" y="1296"/>
              <a:ext cx="3264" cy="78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latin typeface="Times New Roman" pitchFamily="18" charset="0"/>
                </a:rPr>
                <a:t>Nilai yang disediakan oleh features yang khas dan karakteristik nilai</a:t>
              </a:r>
            </a:p>
          </p:txBody>
        </p:sp>
        <p:sp>
          <p:nvSpPr>
            <p:cNvPr id="232454" name="Rectangle 6"/>
            <p:cNvSpPr>
              <a:spLocks noChangeArrowheads="1"/>
            </p:cNvSpPr>
            <p:nvPr/>
          </p:nvSpPr>
          <p:spPr bwMode="auto">
            <a:xfrm>
              <a:off x="1189" y="1976"/>
              <a:ext cx="2928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Command premium price</a:t>
              </a:r>
            </a:p>
          </p:txBody>
        </p:sp>
        <p:sp>
          <p:nvSpPr>
            <p:cNvPr id="232455" name="Rectangle 7"/>
            <p:cNvSpPr>
              <a:spLocks noChangeArrowheads="1"/>
            </p:cNvSpPr>
            <p:nvPr/>
          </p:nvSpPr>
          <p:spPr bwMode="auto">
            <a:xfrm>
              <a:off x="1189" y="2847"/>
              <a:ext cx="3559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Kualitas super</a:t>
              </a:r>
            </a:p>
          </p:txBody>
        </p:sp>
        <p:sp>
          <p:nvSpPr>
            <p:cNvPr id="232456" name="Rectangle 8"/>
            <p:cNvSpPr>
              <a:spLocks noChangeArrowheads="1"/>
            </p:cNvSpPr>
            <p:nvPr/>
          </p:nvSpPr>
          <p:spPr bwMode="auto">
            <a:xfrm>
              <a:off x="1189" y="3774"/>
              <a:ext cx="3559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Inovasi yang sangat cepat</a:t>
              </a:r>
            </a:p>
          </p:txBody>
        </p:sp>
        <p:sp>
          <p:nvSpPr>
            <p:cNvPr id="232457" name="Rectangle 9"/>
            <p:cNvSpPr>
              <a:spLocks noChangeArrowheads="1"/>
            </p:cNvSpPr>
            <p:nvPr/>
          </p:nvSpPr>
          <p:spPr bwMode="auto">
            <a:xfrm>
              <a:off x="1189" y="3324"/>
              <a:ext cx="4047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Gengsi atau ekslusifitas</a:t>
              </a:r>
            </a:p>
          </p:txBody>
        </p:sp>
        <p:sp>
          <p:nvSpPr>
            <p:cNvPr id="232458" name="Rectangle 10"/>
            <p:cNvSpPr>
              <a:spLocks noChangeArrowheads="1"/>
            </p:cNvSpPr>
            <p:nvPr/>
          </p:nvSpPr>
          <p:spPr bwMode="auto">
            <a:xfrm>
              <a:off x="1189" y="2415"/>
              <a:ext cx="4091" cy="32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>
                  <a:latin typeface="Times New Roman" pitchFamily="18" charset="0"/>
                </a:rPr>
                <a:t>Pelayanan pelanggan yang tinggi</a:t>
              </a:r>
            </a:p>
          </p:txBody>
        </p:sp>
        <p:sp>
          <p:nvSpPr>
            <p:cNvPr id="232459" name="Freeform 11"/>
            <p:cNvSpPr>
              <a:spLocks/>
            </p:cNvSpPr>
            <p:nvPr/>
          </p:nvSpPr>
          <p:spPr bwMode="auto">
            <a:xfrm>
              <a:off x="519" y="1296"/>
              <a:ext cx="585" cy="240"/>
            </a:xfrm>
            <a:custGeom>
              <a:avLst/>
              <a:gdLst>
                <a:gd name="T0" fmla="*/ 1166 w 1170"/>
                <a:gd name="T1" fmla="*/ 156 h 332"/>
                <a:gd name="T2" fmla="*/ 941 w 1170"/>
                <a:gd name="T3" fmla="*/ 146 h 332"/>
                <a:gd name="T4" fmla="*/ 931 w 1170"/>
                <a:gd name="T5" fmla="*/ 131 h 332"/>
                <a:gd name="T6" fmla="*/ 907 w 1170"/>
                <a:gd name="T7" fmla="*/ 130 h 332"/>
                <a:gd name="T8" fmla="*/ 885 w 1170"/>
                <a:gd name="T9" fmla="*/ 148 h 332"/>
                <a:gd name="T10" fmla="*/ 847 w 1170"/>
                <a:gd name="T11" fmla="*/ 149 h 332"/>
                <a:gd name="T12" fmla="*/ 300 w 1170"/>
                <a:gd name="T13" fmla="*/ 131 h 332"/>
                <a:gd name="T14" fmla="*/ 284 w 1170"/>
                <a:gd name="T15" fmla="*/ 110 h 332"/>
                <a:gd name="T16" fmla="*/ 265 w 1170"/>
                <a:gd name="T17" fmla="*/ 105 h 332"/>
                <a:gd name="T18" fmla="*/ 249 w 1170"/>
                <a:gd name="T19" fmla="*/ 84 h 332"/>
                <a:gd name="T20" fmla="*/ 192 w 1170"/>
                <a:gd name="T21" fmla="*/ 17 h 332"/>
                <a:gd name="T22" fmla="*/ 133 w 1170"/>
                <a:gd name="T23" fmla="*/ 48 h 332"/>
                <a:gd name="T24" fmla="*/ 177 w 1170"/>
                <a:gd name="T25" fmla="*/ 64 h 332"/>
                <a:gd name="T26" fmla="*/ 196 w 1170"/>
                <a:gd name="T27" fmla="*/ 105 h 332"/>
                <a:gd name="T28" fmla="*/ 182 w 1170"/>
                <a:gd name="T29" fmla="*/ 142 h 332"/>
                <a:gd name="T30" fmla="*/ 146 w 1170"/>
                <a:gd name="T31" fmla="*/ 161 h 332"/>
                <a:gd name="T32" fmla="*/ 182 w 1170"/>
                <a:gd name="T33" fmla="*/ 179 h 332"/>
                <a:gd name="T34" fmla="*/ 196 w 1170"/>
                <a:gd name="T35" fmla="*/ 217 h 332"/>
                <a:gd name="T36" fmla="*/ 177 w 1170"/>
                <a:gd name="T37" fmla="*/ 256 h 332"/>
                <a:gd name="T38" fmla="*/ 133 w 1170"/>
                <a:gd name="T39" fmla="*/ 272 h 332"/>
                <a:gd name="T40" fmla="*/ 90 w 1170"/>
                <a:gd name="T41" fmla="*/ 256 h 332"/>
                <a:gd name="T42" fmla="*/ 71 w 1170"/>
                <a:gd name="T43" fmla="*/ 217 h 332"/>
                <a:gd name="T44" fmla="*/ 85 w 1170"/>
                <a:gd name="T45" fmla="*/ 179 h 332"/>
                <a:gd name="T46" fmla="*/ 121 w 1170"/>
                <a:gd name="T47" fmla="*/ 161 h 332"/>
                <a:gd name="T48" fmla="*/ 85 w 1170"/>
                <a:gd name="T49" fmla="*/ 142 h 332"/>
                <a:gd name="T50" fmla="*/ 71 w 1170"/>
                <a:gd name="T51" fmla="*/ 105 h 332"/>
                <a:gd name="T52" fmla="*/ 90 w 1170"/>
                <a:gd name="T53" fmla="*/ 64 h 332"/>
                <a:gd name="T54" fmla="*/ 133 w 1170"/>
                <a:gd name="T55" fmla="*/ 48 h 332"/>
                <a:gd name="T56" fmla="*/ 59 w 1170"/>
                <a:gd name="T57" fmla="*/ 29 h 332"/>
                <a:gd name="T58" fmla="*/ 2 w 1170"/>
                <a:gd name="T59" fmla="*/ 133 h 332"/>
                <a:gd name="T60" fmla="*/ 23 w 1170"/>
                <a:gd name="T61" fmla="*/ 258 h 332"/>
                <a:gd name="T62" fmla="*/ 107 w 1170"/>
                <a:gd name="T63" fmla="*/ 329 h 332"/>
                <a:gd name="T64" fmla="*/ 192 w 1170"/>
                <a:gd name="T65" fmla="*/ 315 h 332"/>
                <a:gd name="T66" fmla="*/ 249 w 1170"/>
                <a:gd name="T67" fmla="*/ 250 h 332"/>
                <a:gd name="T68" fmla="*/ 265 w 1170"/>
                <a:gd name="T69" fmla="*/ 229 h 332"/>
                <a:gd name="T70" fmla="*/ 284 w 1170"/>
                <a:gd name="T71" fmla="*/ 223 h 332"/>
                <a:gd name="T72" fmla="*/ 300 w 1170"/>
                <a:gd name="T73" fmla="*/ 201 h 332"/>
                <a:gd name="T74" fmla="*/ 847 w 1170"/>
                <a:gd name="T75" fmla="*/ 183 h 332"/>
                <a:gd name="T76" fmla="*/ 884 w 1170"/>
                <a:gd name="T77" fmla="*/ 184 h 332"/>
                <a:gd name="T78" fmla="*/ 906 w 1170"/>
                <a:gd name="T79" fmla="*/ 202 h 332"/>
                <a:gd name="T80" fmla="*/ 930 w 1170"/>
                <a:gd name="T81" fmla="*/ 202 h 332"/>
                <a:gd name="T82" fmla="*/ 940 w 1170"/>
                <a:gd name="T83" fmla="*/ 186 h 332"/>
                <a:gd name="T84" fmla="*/ 963 w 1170"/>
                <a:gd name="T85" fmla="*/ 202 h 332"/>
                <a:gd name="T86" fmla="*/ 967 w 1170"/>
                <a:gd name="T87" fmla="*/ 307 h 332"/>
                <a:gd name="T88" fmla="*/ 982 w 1170"/>
                <a:gd name="T89" fmla="*/ 296 h 332"/>
                <a:gd name="T90" fmla="*/ 986 w 1170"/>
                <a:gd name="T91" fmla="*/ 254 h 332"/>
                <a:gd name="T92" fmla="*/ 998 w 1170"/>
                <a:gd name="T93" fmla="*/ 260 h 332"/>
                <a:gd name="T94" fmla="*/ 1000 w 1170"/>
                <a:gd name="T95" fmla="*/ 278 h 332"/>
                <a:gd name="T96" fmla="*/ 1013 w 1170"/>
                <a:gd name="T97" fmla="*/ 281 h 332"/>
                <a:gd name="T98" fmla="*/ 1016 w 1170"/>
                <a:gd name="T99" fmla="*/ 306 h 332"/>
                <a:gd name="T100" fmla="*/ 1034 w 1170"/>
                <a:gd name="T101" fmla="*/ 293 h 332"/>
                <a:gd name="T102" fmla="*/ 1039 w 1170"/>
                <a:gd name="T103" fmla="*/ 245 h 332"/>
                <a:gd name="T104" fmla="*/ 1054 w 1170"/>
                <a:gd name="T105" fmla="*/ 254 h 332"/>
                <a:gd name="T106" fmla="*/ 1057 w 1170"/>
                <a:gd name="T107" fmla="*/ 291 h 332"/>
                <a:gd name="T108" fmla="*/ 1076 w 1170"/>
                <a:gd name="T109" fmla="*/ 280 h 332"/>
                <a:gd name="T110" fmla="*/ 1078 w 1170"/>
                <a:gd name="T111" fmla="*/ 245 h 332"/>
                <a:gd name="T112" fmla="*/ 1093 w 1170"/>
                <a:gd name="T113" fmla="*/ 253 h 332"/>
                <a:gd name="T114" fmla="*/ 1097 w 1170"/>
                <a:gd name="T115" fmla="*/ 272 h 332"/>
                <a:gd name="T116" fmla="*/ 1113 w 1170"/>
                <a:gd name="T117" fmla="*/ 280 h 332"/>
                <a:gd name="T118" fmla="*/ 1118 w 1170"/>
                <a:gd name="T119" fmla="*/ 300 h 332"/>
                <a:gd name="T120" fmla="*/ 1136 w 1170"/>
                <a:gd name="T121" fmla="*/ 285 h 332"/>
                <a:gd name="T122" fmla="*/ 1138 w 1170"/>
                <a:gd name="T123" fmla="*/ 232 h 332"/>
                <a:gd name="T124" fmla="*/ 1153 w 1170"/>
                <a:gd name="T125" fmla="*/ 218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0" h="332">
                  <a:moveTo>
                    <a:pt x="1154" y="180"/>
                  </a:moveTo>
                  <a:lnTo>
                    <a:pt x="1166" y="176"/>
                  </a:lnTo>
                  <a:lnTo>
                    <a:pt x="1170" y="165"/>
                  </a:lnTo>
                  <a:lnTo>
                    <a:pt x="1166" y="156"/>
                  </a:lnTo>
                  <a:lnTo>
                    <a:pt x="1153" y="152"/>
                  </a:lnTo>
                  <a:lnTo>
                    <a:pt x="955" y="153"/>
                  </a:lnTo>
                  <a:lnTo>
                    <a:pt x="947" y="150"/>
                  </a:lnTo>
                  <a:lnTo>
                    <a:pt x="941" y="146"/>
                  </a:lnTo>
                  <a:lnTo>
                    <a:pt x="939" y="140"/>
                  </a:lnTo>
                  <a:lnTo>
                    <a:pt x="938" y="137"/>
                  </a:lnTo>
                  <a:lnTo>
                    <a:pt x="936" y="133"/>
                  </a:lnTo>
                  <a:lnTo>
                    <a:pt x="931" y="131"/>
                  </a:lnTo>
                  <a:lnTo>
                    <a:pt x="925" y="130"/>
                  </a:lnTo>
                  <a:lnTo>
                    <a:pt x="919" y="129"/>
                  </a:lnTo>
                  <a:lnTo>
                    <a:pt x="912" y="129"/>
                  </a:lnTo>
                  <a:lnTo>
                    <a:pt x="907" y="130"/>
                  </a:lnTo>
                  <a:lnTo>
                    <a:pt x="901" y="133"/>
                  </a:lnTo>
                  <a:lnTo>
                    <a:pt x="898" y="137"/>
                  </a:lnTo>
                  <a:lnTo>
                    <a:pt x="892" y="144"/>
                  </a:lnTo>
                  <a:lnTo>
                    <a:pt x="885" y="148"/>
                  </a:lnTo>
                  <a:lnTo>
                    <a:pt x="876" y="152"/>
                  </a:lnTo>
                  <a:lnTo>
                    <a:pt x="866" y="153"/>
                  </a:lnTo>
                  <a:lnTo>
                    <a:pt x="856" y="152"/>
                  </a:lnTo>
                  <a:lnTo>
                    <a:pt x="847" y="149"/>
                  </a:lnTo>
                  <a:lnTo>
                    <a:pt x="838" y="145"/>
                  </a:lnTo>
                  <a:lnTo>
                    <a:pt x="831" y="138"/>
                  </a:lnTo>
                  <a:lnTo>
                    <a:pt x="304" y="138"/>
                  </a:lnTo>
                  <a:lnTo>
                    <a:pt x="300" y="131"/>
                  </a:lnTo>
                  <a:lnTo>
                    <a:pt x="297" y="124"/>
                  </a:lnTo>
                  <a:lnTo>
                    <a:pt x="293" y="118"/>
                  </a:lnTo>
                  <a:lnTo>
                    <a:pt x="289" y="114"/>
                  </a:lnTo>
                  <a:lnTo>
                    <a:pt x="284" y="110"/>
                  </a:lnTo>
                  <a:lnTo>
                    <a:pt x="278" y="107"/>
                  </a:lnTo>
                  <a:lnTo>
                    <a:pt x="273" y="106"/>
                  </a:lnTo>
                  <a:lnTo>
                    <a:pt x="267" y="105"/>
                  </a:lnTo>
                  <a:lnTo>
                    <a:pt x="265" y="105"/>
                  </a:lnTo>
                  <a:lnTo>
                    <a:pt x="262" y="105"/>
                  </a:lnTo>
                  <a:lnTo>
                    <a:pt x="260" y="105"/>
                  </a:lnTo>
                  <a:lnTo>
                    <a:pt x="258" y="106"/>
                  </a:lnTo>
                  <a:lnTo>
                    <a:pt x="249" y="84"/>
                  </a:lnTo>
                  <a:lnTo>
                    <a:pt x="238" y="63"/>
                  </a:lnTo>
                  <a:lnTo>
                    <a:pt x="224" y="45"/>
                  </a:lnTo>
                  <a:lnTo>
                    <a:pt x="209" y="30"/>
                  </a:lnTo>
                  <a:lnTo>
                    <a:pt x="192" y="17"/>
                  </a:lnTo>
                  <a:lnTo>
                    <a:pt x="174" y="8"/>
                  </a:lnTo>
                  <a:lnTo>
                    <a:pt x="154" y="2"/>
                  </a:lnTo>
                  <a:lnTo>
                    <a:pt x="133" y="0"/>
                  </a:lnTo>
                  <a:lnTo>
                    <a:pt x="133" y="48"/>
                  </a:lnTo>
                  <a:lnTo>
                    <a:pt x="146" y="49"/>
                  </a:lnTo>
                  <a:lnTo>
                    <a:pt x="158" y="53"/>
                  </a:lnTo>
                  <a:lnTo>
                    <a:pt x="168" y="57"/>
                  </a:lnTo>
                  <a:lnTo>
                    <a:pt x="177" y="64"/>
                  </a:lnTo>
                  <a:lnTo>
                    <a:pt x="185" y="74"/>
                  </a:lnTo>
                  <a:lnTo>
                    <a:pt x="191" y="83"/>
                  </a:lnTo>
                  <a:lnTo>
                    <a:pt x="194" y="93"/>
                  </a:lnTo>
                  <a:lnTo>
                    <a:pt x="196" y="105"/>
                  </a:lnTo>
                  <a:lnTo>
                    <a:pt x="194" y="115"/>
                  </a:lnTo>
                  <a:lnTo>
                    <a:pt x="192" y="125"/>
                  </a:lnTo>
                  <a:lnTo>
                    <a:pt x="188" y="134"/>
                  </a:lnTo>
                  <a:lnTo>
                    <a:pt x="182" y="142"/>
                  </a:lnTo>
                  <a:lnTo>
                    <a:pt x="175" y="149"/>
                  </a:lnTo>
                  <a:lnTo>
                    <a:pt x="167" y="155"/>
                  </a:lnTo>
                  <a:lnTo>
                    <a:pt x="156" y="159"/>
                  </a:lnTo>
                  <a:lnTo>
                    <a:pt x="146" y="161"/>
                  </a:lnTo>
                  <a:lnTo>
                    <a:pt x="156" y="163"/>
                  </a:lnTo>
                  <a:lnTo>
                    <a:pt x="167" y="167"/>
                  </a:lnTo>
                  <a:lnTo>
                    <a:pt x="175" y="172"/>
                  </a:lnTo>
                  <a:lnTo>
                    <a:pt x="182" y="179"/>
                  </a:lnTo>
                  <a:lnTo>
                    <a:pt x="188" y="187"/>
                  </a:lnTo>
                  <a:lnTo>
                    <a:pt x="192" y="196"/>
                  </a:lnTo>
                  <a:lnTo>
                    <a:pt x="194" y="207"/>
                  </a:lnTo>
                  <a:lnTo>
                    <a:pt x="196" y="217"/>
                  </a:lnTo>
                  <a:lnTo>
                    <a:pt x="194" y="229"/>
                  </a:lnTo>
                  <a:lnTo>
                    <a:pt x="191" y="238"/>
                  </a:lnTo>
                  <a:lnTo>
                    <a:pt x="185" y="248"/>
                  </a:lnTo>
                  <a:lnTo>
                    <a:pt x="177" y="256"/>
                  </a:lnTo>
                  <a:lnTo>
                    <a:pt x="168" y="263"/>
                  </a:lnTo>
                  <a:lnTo>
                    <a:pt x="158" y="268"/>
                  </a:lnTo>
                  <a:lnTo>
                    <a:pt x="146" y="271"/>
                  </a:lnTo>
                  <a:lnTo>
                    <a:pt x="133" y="272"/>
                  </a:lnTo>
                  <a:lnTo>
                    <a:pt x="121" y="271"/>
                  </a:lnTo>
                  <a:lnTo>
                    <a:pt x="109" y="268"/>
                  </a:lnTo>
                  <a:lnTo>
                    <a:pt x="99" y="263"/>
                  </a:lnTo>
                  <a:lnTo>
                    <a:pt x="90" y="256"/>
                  </a:lnTo>
                  <a:lnTo>
                    <a:pt x="82" y="248"/>
                  </a:lnTo>
                  <a:lnTo>
                    <a:pt x="76" y="238"/>
                  </a:lnTo>
                  <a:lnTo>
                    <a:pt x="72" y="229"/>
                  </a:lnTo>
                  <a:lnTo>
                    <a:pt x="71" y="217"/>
                  </a:lnTo>
                  <a:lnTo>
                    <a:pt x="72" y="207"/>
                  </a:lnTo>
                  <a:lnTo>
                    <a:pt x="75" y="196"/>
                  </a:lnTo>
                  <a:lnTo>
                    <a:pt x="79" y="187"/>
                  </a:lnTo>
                  <a:lnTo>
                    <a:pt x="85" y="179"/>
                  </a:lnTo>
                  <a:lnTo>
                    <a:pt x="92" y="172"/>
                  </a:lnTo>
                  <a:lnTo>
                    <a:pt x="100" y="167"/>
                  </a:lnTo>
                  <a:lnTo>
                    <a:pt x="110" y="163"/>
                  </a:lnTo>
                  <a:lnTo>
                    <a:pt x="121" y="161"/>
                  </a:lnTo>
                  <a:lnTo>
                    <a:pt x="110" y="159"/>
                  </a:lnTo>
                  <a:lnTo>
                    <a:pt x="100" y="155"/>
                  </a:lnTo>
                  <a:lnTo>
                    <a:pt x="92" y="149"/>
                  </a:lnTo>
                  <a:lnTo>
                    <a:pt x="85" y="142"/>
                  </a:lnTo>
                  <a:lnTo>
                    <a:pt x="79" y="134"/>
                  </a:lnTo>
                  <a:lnTo>
                    <a:pt x="75" y="125"/>
                  </a:lnTo>
                  <a:lnTo>
                    <a:pt x="72" y="115"/>
                  </a:lnTo>
                  <a:lnTo>
                    <a:pt x="71" y="105"/>
                  </a:lnTo>
                  <a:lnTo>
                    <a:pt x="72" y="93"/>
                  </a:lnTo>
                  <a:lnTo>
                    <a:pt x="76" y="83"/>
                  </a:lnTo>
                  <a:lnTo>
                    <a:pt x="82" y="74"/>
                  </a:lnTo>
                  <a:lnTo>
                    <a:pt x="90" y="64"/>
                  </a:lnTo>
                  <a:lnTo>
                    <a:pt x="99" y="57"/>
                  </a:lnTo>
                  <a:lnTo>
                    <a:pt x="109" y="53"/>
                  </a:lnTo>
                  <a:lnTo>
                    <a:pt x="121" y="49"/>
                  </a:lnTo>
                  <a:lnTo>
                    <a:pt x="133" y="48"/>
                  </a:lnTo>
                  <a:lnTo>
                    <a:pt x="133" y="0"/>
                  </a:lnTo>
                  <a:lnTo>
                    <a:pt x="107" y="3"/>
                  </a:lnTo>
                  <a:lnTo>
                    <a:pt x="82" y="13"/>
                  </a:lnTo>
                  <a:lnTo>
                    <a:pt x="59" y="29"/>
                  </a:lnTo>
                  <a:lnTo>
                    <a:pt x="39" y="48"/>
                  </a:lnTo>
                  <a:lnTo>
                    <a:pt x="23" y="74"/>
                  </a:lnTo>
                  <a:lnTo>
                    <a:pt x="10" y="102"/>
                  </a:lnTo>
                  <a:lnTo>
                    <a:pt x="2" y="133"/>
                  </a:lnTo>
                  <a:lnTo>
                    <a:pt x="0" y="167"/>
                  </a:lnTo>
                  <a:lnTo>
                    <a:pt x="2" y="200"/>
                  </a:lnTo>
                  <a:lnTo>
                    <a:pt x="10" y="231"/>
                  </a:lnTo>
                  <a:lnTo>
                    <a:pt x="23" y="258"/>
                  </a:lnTo>
                  <a:lnTo>
                    <a:pt x="39" y="284"/>
                  </a:lnTo>
                  <a:lnTo>
                    <a:pt x="59" y="303"/>
                  </a:lnTo>
                  <a:lnTo>
                    <a:pt x="82" y="319"/>
                  </a:lnTo>
                  <a:lnTo>
                    <a:pt x="107" y="329"/>
                  </a:lnTo>
                  <a:lnTo>
                    <a:pt x="133" y="332"/>
                  </a:lnTo>
                  <a:lnTo>
                    <a:pt x="154" y="330"/>
                  </a:lnTo>
                  <a:lnTo>
                    <a:pt x="174" y="324"/>
                  </a:lnTo>
                  <a:lnTo>
                    <a:pt x="192" y="315"/>
                  </a:lnTo>
                  <a:lnTo>
                    <a:pt x="209" y="302"/>
                  </a:lnTo>
                  <a:lnTo>
                    <a:pt x="224" y="287"/>
                  </a:lnTo>
                  <a:lnTo>
                    <a:pt x="238" y="270"/>
                  </a:lnTo>
                  <a:lnTo>
                    <a:pt x="249" y="250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2" y="229"/>
                  </a:lnTo>
                  <a:lnTo>
                    <a:pt x="265" y="229"/>
                  </a:lnTo>
                  <a:lnTo>
                    <a:pt x="267" y="229"/>
                  </a:lnTo>
                  <a:lnTo>
                    <a:pt x="273" y="227"/>
                  </a:lnTo>
                  <a:lnTo>
                    <a:pt x="278" y="226"/>
                  </a:lnTo>
                  <a:lnTo>
                    <a:pt x="284" y="223"/>
                  </a:lnTo>
                  <a:lnTo>
                    <a:pt x="289" y="219"/>
                  </a:lnTo>
                  <a:lnTo>
                    <a:pt x="293" y="214"/>
                  </a:lnTo>
                  <a:lnTo>
                    <a:pt x="297" y="208"/>
                  </a:lnTo>
                  <a:lnTo>
                    <a:pt x="300" y="201"/>
                  </a:lnTo>
                  <a:lnTo>
                    <a:pt x="304" y="193"/>
                  </a:lnTo>
                  <a:lnTo>
                    <a:pt x="832" y="193"/>
                  </a:lnTo>
                  <a:lnTo>
                    <a:pt x="839" y="186"/>
                  </a:lnTo>
                  <a:lnTo>
                    <a:pt x="847" y="183"/>
                  </a:lnTo>
                  <a:lnTo>
                    <a:pt x="856" y="179"/>
                  </a:lnTo>
                  <a:lnTo>
                    <a:pt x="865" y="179"/>
                  </a:lnTo>
                  <a:lnTo>
                    <a:pt x="875" y="180"/>
                  </a:lnTo>
                  <a:lnTo>
                    <a:pt x="884" y="184"/>
                  </a:lnTo>
                  <a:lnTo>
                    <a:pt x="891" y="190"/>
                  </a:lnTo>
                  <a:lnTo>
                    <a:pt x="896" y="196"/>
                  </a:lnTo>
                  <a:lnTo>
                    <a:pt x="900" y="200"/>
                  </a:lnTo>
                  <a:lnTo>
                    <a:pt x="906" y="202"/>
                  </a:lnTo>
                  <a:lnTo>
                    <a:pt x="911" y="204"/>
                  </a:lnTo>
                  <a:lnTo>
                    <a:pt x="918" y="204"/>
                  </a:lnTo>
                  <a:lnTo>
                    <a:pt x="924" y="203"/>
                  </a:lnTo>
                  <a:lnTo>
                    <a:pt x="930" y="202"/>
                  </a:lnTo>
                  <a:lnTo>
                    <a:pt x="934" y="200"/>
                  </a:lnTo>
                  <a:lnTo>
                    <a:pt x="937" y="196"/>
                  </a:lnTo>
                  <a:lnTo>
                    <a:pt x="938" y="192"/>
                  </a:lnTo>
                  <a:lnTo>
                    <a:pt x="940" y="186"/>
                  </a:lnTo>
                  <a:lnTo>
                    <a:pt x="946" y="183"/>
                  </a:lnTo>
                  <a:lnTo>
                    <a:pt x="954" y="180"/>
                  </a:lnTo>
                  <a:lnTo>
                    <a:pt x="963" y="180"/>
                  </a:lnTo>
                  <a:lnTo>
                    <a:pt x="963" y="202"/>
                  </a:lnTo>
                  <a:lnTo>
                    <a:pt x="963" y="244"/>
                  </a:lnTo>
                  <a:lnTo>
                    <a:pt x="963" y="284"/>
                  </a:lnTo>
                  <a:lnTo>
                    <a:pt x="963" y="304"/>
                  </a:lnTo>
                  <a:lnTo>
                    <a:pt x="967" y="307"/>
                  </a:lnTo>
                  <a:lnTo>
                    <a:pt x="972" y="308"/>
                  </a:lnTo>
                  <a:lnTo>
                    <a:pt x="979" y="307"/>
                  </a:lnTo>
                  <a:lnTo>
                    <a:pt x="982" y="304"/>
                  </a:lnTo>
                  <a:lnTo>
                    <a:pt x="982" y="296"/>
                  </a:lnTo>
                  <a:lnTo>
                    <a:pt x="983" y="280"/>
                  </a:lnTo>
                  <a:lnTo>
                    <a:pt x="984" y="265"/>
                  </a:lnTo>
                  <a:lnTo>
                    <a:pt x="984" y="256"/>
                  </a:lnTo>
                  <a:lnTo>
                    <a:pt x="986" y="254"/>
                  </a:lnTo>
                  <a:lnTo>
                    <a:pt x="991" y="254"/>
                  </a:lnTo>
                  <a:lnTo>
                    <a:pt x="995" y="254"/>
                  </a:lnTo>
                  <a:lnTo>
                    <a:pt x="998" y="256"/>
                  </a:lnTo>
                  <a:lnTo>
                    <a:pt x="998" y="260"/>
                  </a:lnTo>
                  <a:lnTo>
                    <a:pt x="998" y="265"/>
                  </a:lnTo>
                  <a:lnTo>
                    <a:pt x="998" y="271"/>
                  </a:lnTo>
                  <a:lnTo>
                    <a:pt x="998" y="276"/>
                  </a:lnTo>
                  <a:lnTo>
                    <a:pt x="1000" y="278"/>
                  </a:lnTo>
                  <a:lnTo>
                    <a:pt x="1003" y="278"/>
                  </a:lnTo>
                  <a:lnTo>
                    <a:pt x="1009" y="278"/>
                  </a:lnTo>
                  <a:lnTo>
                    <a:pt x="1013" y="278"/>
                  </a:lnTo>
                  <a:lnTo>
                    <a:pt x="1013" y="281"/>
                  </a:lnTo>
                  <a:lnTo>
                    <a:pt x="1013" y="289"/>
                  </a:lnTo>
                  <a:lnTo>
                    <a:pt x="1013" y="298"/>
                  </a:lnTo>
                  <a:lnTo>
                    <a:pt x="1013" y="303"/>
                  </a:lnTo>
                  <a:lnTo>
                    <a:pt x="1016" y="306"/>
                  </a:lnTo>
                  <a:lnTo>
                    <a:pt x="1024" y="307"/>
                  </a:lnTo>
                  <a:lnTo>
                    <a:pt x="1031" y="306"/>
                  </a:lnTo>
                  <a:lnTo>
                    <a:pt x="1034" y="303"/>
                  </a:lnTo>
                  <a:lnTo>
                    <a:pt x="1034" y="293"/>
                  </a:lnTo>
                  <a:lnTo>
                    <a:pt x="1036" y="275"/>
                  </a:lnTo>
                  <a:lnTo>
                    <a:pt x="1036" y="256"/>
                  </a:lnTo>
                  <a:lnTo>
                    <a:pt x="1036" y="246"/>
                  </a:lnTo>
                  <a:lnTo>
                    <a:pt x="1039" y="245"/>
                  </a:lnTo>
                  <a:lnTo>
                    <a:pt x="1045" y="245"/>
                  </a:lnTo>
                  <a:lnTo>
                    <a:pt x="1052" y="245"/>
                  </a:lnTo>
                  <a:lnTo>
                    <a:pt x="1054" y="247"/>
                  </a:lnTo>
                  <a:lnTo>
                    <a:pt x="1054" y="254"/>
                  </a:lnTo>
                  <a:lnTo>
                    <a:pt x="1054" y="267"/>
                  </a:lnTo>
                  <a:lnTo>
                    <a:pt x="1054" y="279"/>
                  </a:lnTo>
                  <a:lnTo>
                    <a:pt x="1054" y="286"/>
                  </a:lnTo>
                  <a:lnTo>
                    <a:pt x="1057" y="291"/>
                  </a:lnTo>
                  <a:lnTo>
                    <a:pt x="1066" y="292"/>
                  </a:lnTo>
                  <a:lnTo>
                    <a:pt x="1072" y="291"/>
                  </a:lnTo>
                  <a:lnTo>
                    <a:pt x="1076" y="288"/>
                  </a:lnTo>
                  <a:lnTo>
                    <a:pt x="1076" y="280"/>
                  </a:lnTo>
                  <a:lnTo>
                    <a:pt x="1076" y="267"/>
                  </a:lnTo>
                  <a:lnTo>
                    <a:pt x="1076" y="254"/>
                  </a:lnTo>
                  <a:lnTo>
                    <a:pt x="1076" y="246"/>
                  </a:lnTo>
                  <a:lnTo>
                    <a:pt x="1078" y="245"/>
                  </a:lnTo>
                  <a:lnTo>
                    <a:pt x="1085" y="245"/>
                  </a:lnTo>
                  <a:lnTo>
                    <a:pt x="1091" y="245"/>
                  </a:lnTo>
                  <a:lnTo>
                    <a:pt x="1093" y="247"/>
                  </a:lnTo>
                  <a:lnTo>
                    <a:pt x="1093" y="253"/>
                  </a:lnTo>
                  <a:lnTo>
                    <a:pt x="1093" y="260"/>
                  </a:lnTo>
                  <a:lnTo>
                    <a:pt x="1093" y="267"/>
                  </a:lnTo>
                  <a:lnTo>
                    <a:pt x="1093" y="271"/>
                  </a:lnTo>
                  <a:lnTo>
                    <a:pt x="1097" y="272"/>
                  </a:lnTo>
                  <a:lnTo>
                    <a:pt x="1104" y="272"/>
                  </a:lnTo>
                  <a:lnTo>
                    <a:pt x="1109" y="272"/>
                  </a:lnTo>
                  <a:lnTo>
                    <a:pt x="1113" y="273"/>
                  </a:lnTo>
                  <a:lnTo>
                    <a:pt x="1113" y="280"/>
                  </a:lnTo>
                  <a:lnTo>
                    <a:pt x="1114" y="286"/>
                  </a:lnTo>
                  <a:lnTo>
                    <a:pt x="1114" y="293"/>
                  </a:lnTo>
                  <a:lnTo>
                    <a:pt x="1115" y="298"/>
                  </a:lnTo>
                  <a:lnTo>
                    <a:pt x="1118" y="300"/>
                  </a:lnTo>
                  <a:lnTo>
                    <a:pt x="1125" y="301"/>
                  </a:lnTo>
                  <a:lnTo>
                    <a:pt x="1132" y="300"/>
                  </a:lnTo>
                  <a:lnTo>
                    <a:pt x="1136" y="296"/>
                  </a:lnTo>
                  <a:lnTo>
                    <a:pt x="1136" y="285"/>
                  </a:lnTo>
                  <a:lnTo>
                    <a:pt x="1136" y="265"/>
                  </a:lnTo>
                  <a:lnTo>
                    <a:pt x="1136" y="246"/>
                  </a:lnTo>
                  <a:lnTo>
                    <a:pt x="1136" y="234"/>
                  </a:lnTo>
                  <a:lnTo>
                    <a:pt x="1138" y="232"/>
                  </a:lnTo>
                  <a:lnTo>
                    <a:pt x="1145" y="232"/>
                  </a:lnTo>
                  <a:lnTo>
                    <a:pt x="1151" y="232"/>
                  </a:lnTo>
                  <a:lnTo>
                    <a:pt x="1153" y="230"/>
                  </a:lnTo>
                  <a:lnTo>
                    <a:pt x="1153" y="218"/>
                  </a:lnTo>
                  <a:lnTo>
                    <a:pt x="1154" y="202"/>
                  </a:lnTo>
                  <a:lnTo>
                    <a:pt x="1154" y="187"/>
                  </a:lnTo>
                  <a:lnTo>
                    <a:pt x="1154" y="180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460" name="Freeform 12"/>
            <p:cNvSpPr>
              <a:spLocks/>
            </p:cNvSpPr>
            <p:nvPr/>
          </p:nvSpPr>
          <p:spPr bwMode="auto">
            <a:xfrm>
              <a:off x="528" y="1968"/>
              <a:ext cx="585" cy="240"/>
            </a:xfrm>
            <a:custGeom>
              <a:avLst/>
              <a:gdLst>
                <a:gd name="T0" fmla="*/ 1166 w 1170"/>
                <a:gd name="T1" fmla="*/ 156 h 332"/>
                <a:gd name="T2" fmla="*/ 941 w 1170"/>
                <a:gd name="T3" fmla="*/ 146 h 332"/>
                <a:gd name="T4" fmla="*/ 931 w 1170"/>
                <a:gd name="T5" fmla="*/ 131 h 332"/>
                <a:gd name="T6" fmla="*/ 907 w 1170"/>
                <a:gd name="T7" fmla="*/ 130 h 332"/>
                <a:gd name="T8" fmla="*/ 885 w 1170"/>
                <a:gd name="T9" fmla="*/ 148 h 332"/>
                <a:gd name="T10" fmla="*/ 847 w 1170"/>
                <a:gd name="T11" fmla="*/ 149 h 332"/>
                <a:gd name="T12" fmla="*/ 300 w 1170"/>
                <a:gd name="T13" fmla="*/ 131 h 332"/>
                <a:gd name="T14" fmla="*/ 284 w 1170"/>
                <a:gd name="T15" fmla="*/ 110 h 332"/>
                <a:gd name="T16" fmla="*/ 265 w 1170"/>
                <a:gd name="T17" fmla="*/ 105 h 332"/>
                <a:gd name="T18" fmla="*/ 249 w 1170"/>
                <a:gd name="T19" fmla="*/ 84 h 332"/>
                <a:gd name="T20" fmla="*/ 192 w 1170"/>
                <a:gd name="T21" fmla="*/ 17 h 332"/>
                <a:gd name="T22" fmla="*/ 133 w 1170"/>
                <a:gd name="T23" fmla="*/ 48 h 332"/>
                <a:gd name="T24" fmla="*/ 177 w 1170"/>
                <a:gd name="T25" fmla="*/ 64 h 332"/>
                <a:gd name="T26" fmla="*/ 196 w 1170"/>
                <a:gd name="T27" fmla="*/ 105 h 332"/>
                <a:gd name="T28" fmla="*/ 182 w 1170"/>
                <a:gd name="T29" fmla="*/ 142 h 332"/>
                <a:gd name="T30" fmla="*/ 146 w 1170"/>
                <a:gd name="T31" fmla="*/ 161 h 332"/>
                <a:gd name="T32" fmla="*/ 182 w 1170"/>
                <a:gd name="T33" fmla="*/ 179 h 332"/>
                <a:gd name="T34" fmla="*/ 196 w 1170"/>
                <a:gd name="T35" fmla="*/ 217 h 332"/>
                <a:gd name="T36" fmla="*/ 177 w 1170"/>
                <a:gd name="T37" fmla="*/ 256 h 332"/>
                <a:gd name="T38" fmla="*/ 133 w 1170"/>
                <a:gd name="T39" fmla="*/ 272 h 332"/>
                <a:gd name="T40" fmla="*/ 90 w 1170"/>
                <a:gd name="T41" fmla="*/ 256 h 332"/>
                <a:gd name="T42" fmla="*/ 71 w 1170"/>
                <a:gd name="T43" fmla="*/ 217 h 332"/>
                <a:gd name="T44" fmla="*/ 85 w 1170"/>
                <a:gd name="T45" fmla="*/ 179 h 332"/>
                <a:gd name="T46" fmla="*/ 121 w 1170"/>
                <a:gd name="T47" fmla="*/ 161 h 332"/>
                <a:gd name="T48" fmla="*/ 85 w 1170"/>
                <a:gd name="T49" fmla="*/ 142 h 332"/>
                <a:gd name="T50" fmla="*/ 71 w 1170"/>
                <a:gd name="T51" fmla="*/ 105 h 332"/>
                <a:gd name="T52" fmla="*/ 90 w 1170"/>
                <a:gd name="T53" fmla="*/ 64 h 332"/>
                <a:gd name="T54" fmla="*/ 133 w 1170"/>
                <a:gd name="T55" fmla="*/ 48 h 332"/>
                <a:gd name="T56" fmla="*/ 59 w 1170"/>
                <a:gd name="T57" fmla="*/ 29 h 332"/>
                <a:gd name="T58" fmla="*/ 2 w 1170"/>
                <a:gd name="T59" fmla="*/ 133 h 332"/>
                <a:gd name="T60" fmla="*/ 23 w 1170"/>
                <a:gd name="T61" fmla="*/ 258 h 332"/>
                <a:gd name="T62" fmla="*/ 107 w 1170"/>
                <a:gd name="T63" fmla="*/ 329 h 332"/>
                <a:gd name="T64" fmla="*/ 192 w 1170"/>
                <a:gd name="T65" fmla="*/ 315 h 332"/>
                <a:gd name="T66" fmla="*/ 249 w 1170"/>
                <a:gd name="T67" fmla="*/ 250 h 332"/>
                <a:gd name="T68" fmla="*/ 265 w 1170"/>
                <a:gd name="T69" fmla="*/ 229 h 332"/>
                <a:gd name="T70" fmla="*/ 284 w 1170"/>
                <a:gd name="T71" fmla="*/ 223 h 332"/>
                <a:gd name="T72" fmla="*/ 300 w 1170"/>
                <a:gd name="T73" fmla="*/ 201 h 332"/>
                <a:gd name="T74" fmla="*/ 847 w 1170"/>
                <a:gd name="T75" fmla="*/ 183 h 332"/>
                <a:gd name="T76" fmla="*/ 884 w 1170"/>
                <a:gd name="T77" fmla="*/ 184 h 332"/>
                <a:gd name="T78" fmla="*/ 906 w 1170"/>
                <a:gd name="T79" fmla="*/ 202 h 332"/>
                <a:gd name="T80" fmla="*/ 930 w 1170"/>
                <a:gd name="T81" fmla="*/ 202 h 332"/>
                <a:gd name="T82" fmla="*/ 940 w 1170"/>
                <a:gd name="T83" fmla="*/ 186 h 332"/>
                <a:gd name="T84" fmla="*/ 963 w 1170"/>
                <a:gd name="T85" fmla="*/ 202 h 332"/>
                <a:gd name="T86" fmla="*/ 967 w 1170"/>
                <a:gd name="T87" fmla="*/ 307 h 332"/>
                <a:gd name="T88" fmla="*/ 982 w 1170"/>
                <a:gd name="T89" fmla="*/ 296 h 332"/>
                <a:gd name="T90" fmla="*/ 986 w 1170"/>
                <a:gd name="T91" fmla="*/ 254 h 332"/>
                <a:gd name="T92" fmla="*/ 998 w 1170"/>
                <a:gd name="T93" fmla="*/ 260 h 332"/>
                <a:gd name="T94" fmla="*/ 1000 w 1170"/>
                <a:gd name="T95" fmla="*/ 278 h 332"/>
                <a:gd name="T96" fmla="*/ 1013 w 1170"/>
                <a:gd name="T97" fmla="*/ 281 h 332"/>
                <a:gd name="T98" fmla="*/ 1016 w 1170"/>
                <a:gd name="T99" fmla="*/ 306 h 332"/>
                <a:gd name="T100" fmla="*/ 1034 w 1170"/>
                <a:gd name="T101" fmla="*/ 293 h 332"/>
                <a:gd name="T102" fmla="*/ 1039 w 1170"/>
                <a:gd name="T103" fmla="*/ 245 h 332"/>
                <a:gd name="T104" fmla="*/ 1054 w 1170"/>
                <a:gd name="T105" fmla="*/ 254 h 332"/>
                <a:gd name="T106" fmla="*/ 1057 w 1170"/>
                <a:gd name="T107" fmla="*/ 291 h 332"/>
                <a:gd name="T108" fmla="*/ 1076 w 1170"/>
                <a:gd name="T109" fmla="*/ 280 h 332"/>
                <a:gd name="T110" fmla="*/ 1078 w 1170"/>
                <a:gd name="T111" fmla="*/ 245 h 332"/>
                <a:gd name="T112" fmla="*/ 1093 w 1170"/>
                <a:gd name="T113" fmla="*/ 253 h 332"/>
                <a:gd name="T114" fmla="*/ 1097 w 1170"/>
                <a:gd name="T115" fmla="*/ 272 h 332"/>
                <a:gd name="T116" fmla="*/ 1113 w 1170"/>
                <a:gd name="T117" fmla="*/ 280 h 332"/>
                <a:gd name="T118" fmla="*/ 1118 w 1170"/>
                <a:gd name="T119" fmla="*/ 300 h 332"/>
                <a:gd name="T120" fmla="*/ 1136 w 1170"/>
                <a:gd name="T121" fmla="*/ 285 h 332"/>
                <a:gd name="T122" fmla="*/ 1138 w 1170"/>
                <a:gd name="T123" fmla="*/ 232 h 332"/>
                <a:gd name="T124" fmla="*/ 1153 w 1170"/>
                <a:gd name="T125" fmla="*/ 218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0" h="332">
                  <a:moveTo>
                    <a:pt x="1154" y="180"/>
                  </a:moveTo>
                  <a:lnTo>
                    <a:pt x="1166" y="176"/>
                  </a:lnTo>
                  <a:lnTo>
                    <a:pt x="1170" y="165"/>
                  </a:lnTo>
                  <a:lnTo>
                    <a:pt x="1166" y="156"/>
                  </a:lnTo>
                  <a:lnTo>
                    <a:pt x="1153" y="152"/>
                  </a:lnTo>
                  <a:lnTo>
                    <a:pt x="955" y="153"/>
                  </a:lnTo>
                  <a:lnTo>
                    <a:pt x="947" y="150"/>
                  </a:lnTo>
                  <a:lnTo>
                    <a:pt x="941" y="146"/>
                  </a:lnTo>
                  <a:lnTo>
                    <a:pt x="939" y="140"/>
                  </a:lnTo>
                  <a:lnTo>
                    <a:pt x="938" y="137"/>
                  </a:lnTo>
                  <a:lnTo>
                    <a:pt x="936" y="133"/>
                  </a:lnTo>
                  <a:lnTo>
                    <a:pt x="931" y="131"/>
                  </a:lnTo>
                  <a:lnTo>
                    <a:pt x="925" y="130"/>
                  </a:lnTo>
                  <a:lnTo>
                    <a:pt x="919" y="129"/>
                  </a:lnTo>
                  <a:lnTo>
                    <a:pt x="912" y="129"/>
                  </a:lnTo>
                  <a:lnTo>
                    <a:pt x="907" y="130"/>
                  </a:lnTo>
                  <a:lnTo>
                    <a:pt x="901" y="133"/>
                  </a:lnTo>
                  <a:lnTo>
                    <a:pt x="898" y="137"/>
                  </a:lnTo>
                  <a:lnTo>
                    <a:pt x="892" y="144"/>
                  </a:lnTo>
                  <a:lnTo>
                    <a:pt x="885" y="148"/>
                  </a:lnTo>
                  <a:lnTo>
                    <a:pt x="876" y="152"/>
                  </a:lnTo>
                  <a:lnTo>
                    <a:pt x="866" y="153"/>
                  </a:lnTo>
                  <a:lnTo>
                    <a:pt x="856" y="152"/>
                  </a:lnTo>
                  <a:lnTo>
                    <a:pt x="847" y="149"/>
                  </a:lnTo>
                  <a:lnTo>
                    <a:pt x="838" y="145"/>
                  </a:lnTo>
                  <a:lnTo>
                    <a:pt x="831" y="138"/>
                  </a:lnTo>
                  <a:lnTo>
                    <a:pt x="304" y="138"/>
                  </a:lnTo>
                  <a:lnTo>
                    <a:pt x="300" y="131"/>
                  </a:lnTo>
                  <a:lnTo>
                    <a:pt x="297" y="124"/>
                  </a:lnTo>
                  <a:lnTo>
                    <a:pt x="293" y="118"/>
                  </a:lnTo>
                  <a:lnTo>
                    <a:pt x="289" y="114"/>
                  </a:lnTo>
                  <a:lnTo>
                    <a:pt x="284" y="110"/>
                  </a:lnTo>
                  <a:lnTo>
                    <a:pt x="278" y="107"/>
                  </a:lnTo>
                  <a:lnTo>
                    <a:pt x="273" y="106"/>
                  </a:lnTo>
                  <a:lnTo>
                    <a:pt x="267" y="105"/>
                  </a:lnTo>
                  <a:lnTo>
                    <a:pt x="265" y="105"/>
                  </a:lnTo>
                  <a:lnTo>
                    <a:pt x="262" y="105"/>
                  </a:lnTo>
                  <a:lnTo>
                    <a:pt x="260" y="105"/>
                  </a:lnTo>
                  <a:lnTo>
                    <a:pt x="258" y="106"/>
                  </a:lnTo>
                  <a:lnTo>
                    <a:pt x="249" y="84"/>
                  </a:lnTo>
                  <a:lnTo>
                    <a:pt x="238" y="63"/>
                  </a:lnTo>
                  <a:lnTo>
                    <a:pt x="224" y="45"/>
                  </a:lnTo>
                  <a:lnTo>
                    <a:pt x="209" y="30"/>
                  </a:lnTo>
                  <a:lnTo>
                    <a:pt x="192" y="17"/>
                  </a:lnTo>
                  <a:lnTo>
                    <a:pt x="174" y="8"/>
                  </a:lnTo>
                  <a:lnTo>
                    <a:pt x="154" y="2"/>
                  </a:lnTo>
                  <a:lnTo>
                    <a:pt x="133" y="0"/>
                  </a:lnTo>
                  <a:lnTo>
                    <a:pt x="133" y="48"/>
                  </a:lnTo>
                  <a:lnTo>
                    <a:pt x="146" y="49"/>
                  </a:lnTo>
                  <a:lnTo>
                    <a:pt x="158" y="53"/>
                  </a:lnTo>
                  <a:lnTo>
                    <a:pt x="168" y="57"/>
                  </a:lnTo>
                  <a:lnTo>
                    <a:pt x="177" y="64"/>
                  </a:lnTo>
                  <a:lnTo>
                    <a:pt x="185" y="74"/>
                  </a:lnTo>
                  <a:lnTo>
                    <a:pt x="191" y="83"/>
                  </a:lnTo>
                  <a:lnTo>
                    <a:pt x="194" y="93"/>
                  </a:lnTo>
                  <a:lnTo>
                    <a:pt x="196" y="105"/>
                  </a:lnTo>
                  <a:lnTo>
                    <a:pt x="194" y="115"/>
                  </a:lnTo>
                  <a:lnTo>
                    <a:pt x="192" y="125"/>
                  </a:lnTo>
                  <a:lnTo>
                    <a:pt x="188" y="134"/>
                  </a:lnTo>
                  <a:lnTo>
                    <a:pt x="182" y="142"/>
                  </a:lnTo>
                  <a:lnTo>
                    <a:pt x="175" y="149"/>
                  </a:lnTo>
                  <a:lnTo>
                    <a:pt x="167" y="155"/>
                  </a:lnTo>
                  <a:lnTo>
                    <a:pt x="156" y="159"/>
                  </a:lnTo>
                  <a:lnTo>
                    <a:pt x="146" y="161"/>
                  </a:lnTo>
                  <a:lnTo>
                    <a:pt x="156" y="163"/>
                  </a:lnTo>
                  <a:lnTo>
                    <a:pt x="167" y="167"/>
                  </a:lnTo>
                  <a:lnTo>
                    <a:pt x="175" y="172"/>
                  </a:lnTo>
                  <a:lnTo>
                    <a:pt x="182" y="179"/>
                  </a:lnTo>
                  <a:lnTo>
                    <a:pt x="188" y="187"/>
                  </a:lnTo>
                  <a:lnTo>
                    <a:pt x="192" y="196"/>
                  </a:lnTo>
                  <a:lnTo>
                    <a:pt x="194" y="207"/>
                  </a:lnTo>
                  <a:lnTo>
                    <a:pt x="196" y="217"/>
                  </a:lnTo>
                  <a:lnTo>
                    <a:pt x="194" y="229"/>
                  </a:lnTo>
                  <a:lnTo>
                    <a:pt x="191" y="238"/>
                  </a:lnTo>
                  <a:lnTo>
                    <a:pt x="185" y="248"/>
                  </a:lnTo>
                  <a:lnTo>
                    <a:pt x="177" y="256"/>
                  </a:lnTo>
                  <a:lnTo>
                    <a:pt x="168" y="263"/>
                  </a:lnTo>
                  <a:lnTo>
                    <a:pt x="158" y="268"/>
                  </a:lnTo>
                  <a:lnTo>
                    <a:pt x="146" y="271"/>
                  </a:lnTo>
                  <a:lnTo>
                    <a:pt x="133" y="272"/>
                  </a:lnTo>
                  <a:lnTo>
                    <a:pt x="121" y="271"/>
                  </a:lnTo>
                  <a:lnTo>
                    <a:pt x="109" y="268"/>
                  </a:lnTo>
                  <a:lnTo>
                    <a:pt x="99" y="263"/>
                  </a:lnTo>
                  <a:lnTo>
                    <a:pt x="90" y="256"/>
                  </a:lnTo>
                  <a:lnTo>
                    <a:pt x="82" y="248"/>
                  </a:lnTo>
                  <a:lnTo>
                    <a:pt x="76" y="238"/>
                  </a:lnTo>
                  <a:lnTo>
                    <a:pt x="72" y="229"/>
                  </a:lnTo>
                  <a:lnTo>
                    <a:pt x="71" y="217"/>
                  </a:lnTo>
                  <a:lnTo>
                    <a:pt x="72" y="207"/>
                  </a:lnTo>
                  <a:lnTo>
                    <a:pt x="75" y="196"/>
                  </a:lnTo>
                  <a:lnTo>
                    <a:pt x="79" y="187"/>
                  </a:lnTo>
                  <a:lnTo>
                    <a:pt x="85" y="179"/>
                  </a:lnTo>
                  <a:lnTo>
                    <a:pt x="92" y="172"/>
                  </a:lnTo>
                  <a:lnTo>
                    <a:pt x="100" y="167"/>
                  </a:lnTo>
                  <a:lnTo>
                    <a:pt x="110" y="163"/>
                  </a:lnTo>
                  <a:lnTo>
                    <a:pt x="121" y="161"/>
                  </a:lnTo>
                  <a:lnTo>
                    <a:pt x="110" y="159"/>
                  </a:lnTo>
                  <a:lnTo>
                    <a:pt x="100" y="155"/>
                  </a:lnTo>
                  <a:lnTo>
                    <a:pt x="92" y="149"/>
                  </a:lnTo>
                  <a:lnTo>
                    <a:pt x="85" y="142"/>
                  </a:lnTo>
                  <a:lnTo>
                    <a:pt x="79" y="134"/>
                  </a:lnTo>
                  <a:lnTo>
                    <a:pt x="75" y="125"/>
                  </a:lnTo>
                  <a:lnTo>
                    <a:pt x="72" y="115"/>
                  </a:lnTo>
                  <a:lnTo>
                    <a:pt x="71" y="105"/>
                  </a:lnTo>
                  <a:lnTo>
                    <a:pt x="72" y="93"/>
                  </a:lnTo>
                  <a:lnTo>
                    <a:pt x="76" y="83"/>
                  </a:lnTo>
                  <a:lnTo>
                    <a:pt x="82" y="74"/>
                  </a:lnTo>
                  <a:lnTo>
                    <a:pt x="90" y="64"/>
                  </a:lnTo>
                  <a:lnTo>
                    <a:pt x="99" y="57"/>
                  </a:lnTo>
                  <a:lnTo>
                    <a:pt x="109" y="53"/>
                  </a:lnTo>
                  <a:lnTo>
                    <a:pt x="121" y="49"/>
                  </a:lnTo>
                  <a:lnTo>
                    <a:pt x="133" y="48"/>
                  </a:lnTo>
                  <a:lnTo>
                    <a:pt x="133" y="0"/>
                  </a:lnTo>
                  <a:lnTo>
                    <a:pt x="107" y="3"/>
                  </a:lnTo>
                  <a:lnTo>
                    <a:pt x="82" y="13"/>
                  </a:lnTo>
                  <a:lnTo>
                    <a:pt x="59" y="29"/>
                  </a:lnTo>
                  <a:lnTo>
                    <a:pt x="39" y="48"/>
                  </a:lnTo>
                  <a:lnTo>
                    <a:pt x="23" y="74"/>
                  </a:lnTo>
                  <a:lnTo>
                    <a:pt x="10" y="102"/>
                  </a:lnTo>
                  <a:lnTo>
                    <a:pt x="2" y="133"/>
                  </a:lnTo>
                  <a:lnTo>
                    <a:pt x="0" y="167"/>
                  </a:lnTo>
                  <a:lnTo>
                    <a:pt x="2" y="200"/>
                  </a:lnTo>
                  <a:lnTo>
                    <a:pt x="10" y="231"/>
                  </a:lnTo>
                  <a:lnTo>
                    <a:pt x="23" y="258"/>
                  </a:lnTo>
                  <a:lnTo>
                    <a:pt x="39" y="284"/>
                  </a:lnTo>
                  <a:lnTo>
                    <a:pt x="59" y="303"/>
                  </a:lnTo>
                  <a:lnTo>
                    <a:pt x="82" y="319"/>
                  </a:lnTo>
                  <a:lnTo>
                    <a:pt x="107" y="329"/>
                  </a:lnTo>
                  <a:lnTo>
                    <a:pt x="133" y="332"/>
                  </a:lnTo>
                  <a:lnTo>
                    <a:pt x="154" y="330"/>
                  </a:lnTo>
                  <a:lnTo>
                    <a:pt x="174" y="324"/>
                  </a:lnTo>
                  <a:lnTo>
                    <a:pt x="192" y="315"/>
                  </a:lnTo>
                  <a:lnTo>
                    <a:pt x="209" y="302"/>
                  </a:lnTo>
                  <a:lnTo>
                    <a:pt x="224" y="287"/>
                  </a:lnTo>
                  <a:lnTo>
                    <a:pt x="238" y="270"/>
                  </a:lnTo>
                  <a:lnTo>
                    <a:pt x="249" y="250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2" y="229"/>
                  </a:lnTo>
                  <a:lnTo>
                    <a:pt x="265" y="229"/>
                  </a:lnTo>
                  <a:lnTo>
                    <a:pt x="267" y="229"/>
                  </a:lnTo>
                  <a:lnTo>
                    <a:pt x="273" y="227"/>
                  </a:lnTo>
                  <a:lnTo>
                    <a:pt x="278" y="226"/>
                  </a:lnTo>
                  <a:lnTo>
                    <a:pt x="284" y="223"/>
                  </a:lnTo>
                  <a:lnTo>
                    <a:pt x="289" y="219"/>
                  </a:lnTo>
                  <a:lnTo>
                    <a:pt x="293" y="214"/>
                  </a:lnTo>
                  <a:lnTo>
                    <a:pt x="297" y="208"/>
                  </a:lnTo>
                  <a:lnTo>
                    <a:pt x="300" y="201"/>
                  </a:lnTo>
                  <a:lnTo>
                    <a:pt x="304" y="193"/>
                  </a:lnTo>
                  <a:lnTo>
                    <a:pt x="832" y="193"/>
                  </a:lnTo>
                  <a:lnTo>
                    <a:pt x="839" y="186"/>
                  </a:lnTo>
                  <a:lnTo>
                    <a:pt x="847" y="183"/>
                  </a:lnTo>
                  <a:lnTo>
                    <a:pt x="856" y="179"/>
                  </a:lnTo>
                  <a:lnTo>
                    <a:pt x="865" y="179"/>
                  </a:lnTo>
                  <a:lnTo>
                    <a:pt x="875" y="180"/>
                  </a:lnTo>
                  <a:lnTo>
                    <a:pt x="884" y="184"/>
                  </a:lnTo>
                  <a:lnTo>
                    <a:pt x="891" y="190"/>
                  </a:lnTo>
                  <a:lnTo>
                    <a:pt x="896" y="196"/>
                  </a:lnTo>
                  <a:lnTo>
                    <a:pt x="900" y="200"/>
                  </a:lnTo>
                  <a:lnTo>
                    <a:pt x="906" y="202"/>
                  </a:lnTo>
                  <a:lnTo>
                    <a:pt x="911" y="204"/>
                  </a:lnTo>
                  <a:lnTo>
                    <a:pt x="918" y="204"/>
                  </a:lnTo>
                  <a:lnTo>
                    <a:pt x="924" y="203"/>
                  </a:lnTo>
                  <a:lnTo>
                    <a:pt x="930" y="202"/>
                  </a:lnTo>
                  <a:lnTo>
                    <a:pt x="934" y="200"/>
                  </a:lnTo>
                  <a:lnTo>
                    <a:pt x="937" y="196"/>
                  </a:lnTo>
                  <a:lnTo>
                    <a:pt x="938" y="192"/>
                  </a:lnTo>
                  <a:lnTo>
                    <a:pt x="940" y="186"/>
                  </a:lnTo>
                  <a:lnTo>
                    <a:pt x="946" y="183"/>
                  </a:lnTo>
                  <a:lnTo>
                    <a:pt x="954" y="180"/>
                  </a:lnTo>
                  <a:lnTo>
                    <a:pt x="963" y="180"/>
                  </a:lnTo>
                  <a:lnTo>
                    <a:pt x="963" y="202"/>
                  </a:lnTo>
                  <a:lnTo>
                    <a:pt x="963" y="244"/>
                  </a:lnTo>
                  <a:lnTo>
                    <a:pt x="963" y="284"/>
                  </a:lnTo>
                  <a:lnTo>
                    <a:pt x="963" y="304"/>
                  </a:lnTo>
                  <a:lnTo>
                    <a:pt x="967" y="307"/>
                  </a:lnTo>
                  <a:lnTo>
                    <a:pt x="972" y="308"/>
                  </a:lnTo>
                  <a:lnTo>
                    <a:pt x="979" y="307"/>
                  </a:lnTo>
                  <a:lnTo>
                    <a:pt x="982" y="304"/>
                  </a:lnTo>
                  <a:lnTo>
                    <a:pt x="982" y="296"/>
                  </a:lnTo>
                  <a:lnTo>
                    <a:pt x="983" y="280"/>
                  </a:lnTo>
                  <a:lnTo>
                    <a:pt x="984" y="265"/>
                  </a:lnTo>
                  <a:lnTo>
                    <a:pt x="984" y="256"/>
                  </a:lnTo>
                  <a:lnTo>
                    <a:pt x="986" y="254"/>
                  </a:lnTo>
                  <a:lnTo>
                    <a:pt x="991" y="254"/>
                  </a:lnTo>
                  <a:lnTo>
                    <a:pt x="995" y="254"/>
                  </a:lnTo>
                  <a:lnTo>
                    <a:pt x="998" y="256"/>
                  </a:lnTo>
                  <a:lnTo>
                    <a:pt x="998" y="260"/>
                  </a:lnTo>
                  <a:lnTo>
                    <a:pt x="998" y="265"/>
                  </a:lnTo>
                  <a:lnTo>
                    <a:pt x="998" y="271"/>
                  </a:lnTo>
                  <a:lnTo>
                    <a:pt x="998" y="276"/>
                  </a:lnTo>
                  <a:lnTo>
                    <a:pt x="1000" y="278"/>
                  </a:lnTo>
                  <a:lnTo>
                    <a:pt x="1003" y="278"/>
                  </a:lnTo>
                  <a:lnTo>
                    <a:pt x="1009" y="278"/>
                  </a:lnTo>
                  <a:lnTo>
                    <a:pt x="1013" y="278"/>
                  </a:lnTo>
                  <a:lnTo>
                    <a:pt x="1013" y="281"/>
                  </a:lnTo>
                  <a:lnTo>
                    <a:pt x="1013" y="289"/>
                  </a:lnTo>
                  <a:lnTo>
                    <a:pt x="1013" y="298"/>
                  </a:lnTo>
                  <a:lnTo>
                    <a:pt x="1013" y="303"/>
                  </a:lnTo>
                  <a:lnTo>
                    <a:pt x="1016" y="306"/>
                  </a:lnTo>
                  <a:lnTo>
                    <a:pt x="1024" y="307"/>
                  </a:lnTo>
                  <a:lnTo>
                    <a:pt x="1031" y="306"/>
                  </a:lnTo>
                  <a:lnTo>
                    <a:pt x="1034" y="303"/>
                  </a:lnTo>
                  <a:lnTo>
                    <a:pt x="1034" y="293"/>
                  </a:lnTo>
                  <a:lnTo>
                    <a:pt x="1036" y="275"/>
                  </a:lnTo>
                  <a:lnTo>
                    <a:pt x="1036" y="256"/>
                  </a:lnTo>
                  <a:lnTo>
                    <a:pt x="1036" y="246"/>
                  </a:lnTo>
                  <a:lnTo>
                    <a:pt x="1039" y="245"/>
                  </a:lnTo>
                  <a:lnTo>
                    <a:pt x="1045" y="245"/>
                  </a:lnTo>
                  <a:lnTo>
                    <a:pt x="1052" y="245"/>
                  </a:lnTo>
                  <a:lnTo>
                    <a:pt x="1054" y="247"/>
                  </a:lnTo>
                  <a:lnTo>
                    <a:pt x="1054" y="254"/>
                  </a:lnTo>
                  <a:lnTo>
                    <a:pt x="1054" y="267"/>
                  </a:lnTo>
                  <a:lnTo>
                    <a:pt x="1054" y="279"/>
                  </a:lnTo>
                  <a:lnTo>
                    <a:pt x="1054" y="286"/>
                  </a:lnTo>
                  <a:lnTo>
                    <a:pt x="1057" y="291"/>
                  </a:lnTo>
                  <a:lnTo>
                    <a:pt x="1066" y="292"/>
                  </a:lnTo>
                  <a:lnTo>
                    <a:pt x="1072" y="291"/>
                  </a:lnTo>
                  <a:lnTo>
                    <a:pt x="1076" y="288"/>
                  </a:lnTo>
                  <a:lnTo>
                    <a:pt x="1076" y="280"/>
                  </a:lnTo>
                  <a:lnTo>
                    <a:pt x="1076" y="267"/>
                  </a:lnTo>
                  <a:lnTo>
                    <a:pt x="1076" y="254"/>
                  </a:lnTo>
                  <a:lnTo>
                    <a:pt x="1076" y="246"/>
                  </a:lnTo>
                  <a:lnTo>
                    <a:pt x="1078" y="245"/>
                  </a:lnTo>
                  <a:lnTo>
                    <a:pt x="1085" y="245"/>
                  </a:lnTo>
                  <a:lnTo>
                    <a:pt x="1091" y="245"/>
                  </a:lnTo>
                  <a:lnTo>
                    <a:pt x="1093" y="247"/>
                  </a:lnTo>
                  <a:lnTo>
                    <a:pt x="1093" y="253"/>
                  </a:lnTo>
                  <a:lnTo>
                    <a:pt x="1093" y="260"/>
                  </a:lnTo>
                  <a:lnTo>
                    <a:pt x="1093" y="267"/>
                  </a:lnTo>
                  <a:lnTo>
                    <a:pt x="1093" y="271"/>
                  </a:lnTo>
                  <a:lnTo>
                    <a:pt x="1097" y="272"/>
                  </a:lnTo>
                  <a:lnTo>
                    <a:pt x="1104" y="272"/>
                  </a:lnTo>
                  <a:lnTo>
                    <a:pt x="1109" y="272"/>
                  </a:lnTo>
                  <a:lnTo>
                    <a:pt x="1113" y="273"/>
                  </a:lnTo>
                  <a:lnTo>
                    <a:pt x="1113" y="280"/>
                  </a:lnTo>
                  <a:lnTo>
                    <a:pt x="1114" y="286"/>
                  </a:lnTo>
                  <a:lnTo>
                    <a:pt x="1114" y="293"/>
                  </a:lnTo>
                  <a:lnTo>
                    <a:pt x="1115" y="298"/>
                  </a:lnTo>
                  <a:lnTo>
                    <a:pt x="1118" y="300"/>
                  </a:lnTo>
                  <a:lnTo>
                    <a:pt x="1125" y="301"/>
                  </a:lnTo>
                  <a:lnTo>
                    <a:pt x="1132" y="300"/>
                  </a:lnTo>
                  <a:lnTo>
                    <a:pt x="1136" y="296"/>
                  </a:lnTo>
                  <a:lnTo>
                    <a:pt x="1136" y="285"/>
                  </a:lnTo>
                  <a:lnTo>
                    <a:pt x="1136" y="265"/>
                  </a:lnTo>
                  <a:lnTo>
                    <a:pt x="1136" y="246"/>
                  </a:lnTo>
                  <a:lnTo>
                    <a:pt x="1136" y="234"/>
                  </a:lnTo>
                  <a:lnTo>
                    <a:pt x="1138" y="232"/>
                  </a:lnTo>
                  <a:lnTo>
                    <a:pt x="1145" y="232"/>
                  </a:lnTo>
                  <a:lnTo>
                    <a:pt x="1151" y="232"/>
                  </a:lnTo>
                  <a:lnTo>
                    <a:pt x="1153" y="230"/>
                  </a:lnTo>
                  <a:lnTo>
                    <a:pt x="1153" y="218"/>
                  </a:lnTo>
                  <a:lnTo>
                    <a:pt x="1154" y="202"/>
                  </a:lnTo>
                  <a:lnTo>
                    <a:pt x="1154" y="187"/>
                  </a:lnTo>
                  <a:lnTo>
                    <a:pt x="1154" y="180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461" name="Freeform 13"/>
            <p:cNvSpPr>
              <a:spLocks/>
            </p:cNvSpPr>
            <p:nvPr/>
          </p:nvSpPr>
          <p:spPr bwMode="auto">
            <a:xfrm>
              <a:off x="528" y="2448"/>
              <a:ext cx="585" cy="240"/>
            </a:xfrm>
            <a:custGeom>
              <a:avLst/>
              <a:gdLst>
                <a:gd name="T0" fmla="*/ 1166 w 1170"/>
                <a:gd name="T1" fmla="*/ 156 h 332"/>
                <a:gd name="T2" fmla="*/ 941 w 1170"/>
                <a:gd name="T3" fmla="*/ 146 h 332"/>
                <a:gd name="T4" fmla="*/ 931 w 1170"/>
                <a:gd name="T5" fmla="*/ 131 h 332"/>
                <a:gd name="T6" fmla="*/ 907 w 1170"/>
                <a:gd name="T7" fmla="*/ 130 h 332"/>
                <a:gd name="T8" fmla="*/ 885 w 1170"/>
                <a:gd name="T9" fmla="*/ 148 h 332"/>
                <a:gd name="T10" fmla="*/ 847 w 1170"/>
                <a:gd name="T11" fmla="*/ 149 h 332"/>
                <a:gd name="T12" fmla="*/ 300 w 1170"/>
                <a:gd name="T13" fmla="*/ 131 h 332"/>
                <a:gd name="T14" fmla="*/ 284 w 1170"/>
                <a:gd name="T15" fmla="*/ 110 h 332"/>
                <a:gd name="T16" fmla="*/ 265 w 1170"/>
                <a:gd name="T17" fmla="*/ 105 h 332"/>
                <a:gd name="T18" fmla="*/ 249 w 1170"/>
                <a:gd name="T19" fmla="*/ 84 h 332"/>
                <a:gd name="T20" fmla="*/ 192 w 1170"/>
                <a:gd name="T21" fmla="*/ 17 h 332"/>
                <a:gd name="T22" fmla="*/ 133 w 1170"/>
                <a:gd name="T23" fmla="*/ 48 h 332"/>
                <a:gd name="T24" fmla="*/ 177 w 1170"/>
                <a:gd name="T25" fmla="*/ 64 h 332"/>
                <a:gd name="T26" fmla="*/ 196 w 1170"/>
                <a:gd name="T27" fmla="*/ 105 h 332"/>
                <a:gd name="T28" fmla="*/ 182 w 1170"/>
                <a:gd name="T29" fmla="*/ 142 h 332"/>
                <a:gd name="T30" fmla="*/ 146 w 1170"/>
                <a:gd name="T31" fmla="*/ 161 h 332"/>
                <a:gd name="T32" fmla="*/ 182 w 1170"/>
                <a:gd name="T33" fmla="*/ 179 h 332"/>
                <a:gd name="T34" fmla="*/ 196 w 1170"/>
                <a:gd name="T35" fmla="*/ 217 h 332"/>
                <a:gd name="T36" fmla="*/ 177 w 1170"/>
                <a:gd name="T37" fmla="*/ 256 h 332"/>
                <a:gd name="T38" fmla="*/ 133 w 1170"/>
                <a:gd name="T39" fmla="*/ 272 h 332"/>
                <a:gd name="T40" fmla="*/ 90 w 1170"/>
                <a:gd name="T41" fmla="*/ 256 h 332"/>
                <a:gd name="T42" fmla="*/ 71 w 1170"/>
                <a:gd name="T43" fmla="*/ 217 h 332"/>
                <a:gd name="T44" fmla="*/ 85 w 1170"/>
                <a:gd name="T45" fmla="*/ 179 h 332"/>
                <a:gd name="T46" fmla="*/ 121 w 1170"/>
                <a:gd name="T47" fmla="*/ 161 h 332"/>
                <a:gd name="T48" fmla="*/ 85 w 1170"/>
                <a:gd name="T49" fmla="*/ 142 h 332"/>
                <a:gd name="T50" fmla="*/ 71 w 1170"/>
                <a:gd name="T51" fmla="*/ 105 h 332"/>
                <a:gd name="T52" fmla="*/ 90 w 1170"/>
                <a:gd name="T53" fmla="*/ 64 h 332"/>
                <a:gd name="T54" fmla="*/ 133 w 1170"/>
                <a:gd name="T55" fmla="*/ 48 h 332"/>
                <a:gd name="T56" fmla="*/ 59 w 1170"/>
                <a:gd name="T57" fmla="*/ 29 h 332"/>
                <a:gd name="T58" fmla="*/ 2 w 1170"/>
                <a:gd name="T59" fmla="*/ 133 h 332"/>
                <a:gd name="T60" fmla="*/ 23 w 1170"/>
                <a:gd name="T61" fmla="*/ 258 h 332"/>
                <a:gd name="T62" fmla="*/ 107 w 1170"/>
                <a:gd name="T63" fmla="*/ 329 h 332"/>
                <a:gd name="T64" fmla="*/ 192 w 1170"/>
                <a:gd name="T65" fmla="*/ 315 h 332"/>
                <a:gd name="T66" fmla="*/ 249 w 1170"/>
                <a:gd name="T67" fmla="*/ 250 h 332"/>
                <a:gd name="T68" fmla="*/ 265 w 1170"/>
                <a:gd name="T69" fmla="*/ 229 h 332"/>
                <a:gd name="T70" fmla="*/ 284 w 1170"/>
                <a:gd name="T71" fmla="*/ 223 h 332"/>
                <a:gd name="T72" fmla="*/ 300 w 1170"/>
                <a:gd name="T73" fmla="*/ 201 h 332"/>
                <a:gd name="T74" fmla="*/ 847 w 1170"/>
                <a:gd name="T75" fmla="*/ 183 h 332"/>
                <a:gd name="T76" fmla="*/ 884 w 1170"/>
                <a:gd name="T77" fmla="*/ 184 h 332"/>
                <a:gd name="T78" fmla="*/ 906 w 1170"/>
                <a:gd name="T79" fmla="*/ 202 h 332"/>
                <a:gd name="T80" fmla="*/ 930 w 1170"/>
                <a:gd name="T81" fmla="*/ 202 h 332"/>
                <a:gd name="T82" fmla="*/ 940 w 1170"/>
                <a:gd name="T83" fmla="*/ 186 h 332"/>
                <a:gd name="T84" fmla="*/ 963 w 1170"/>
                <a:gd name="T85" fmla="*/ 202 h 332"/>
                <a:gd name="T86" fmla="*/ 967 w 1170"/>
                <a:gd name="T87" fmla="*/ 307 h 332"/>
                <a:gd name="T88" fmla="*/ 982 w 1170"/>
                <a:gd name="T89" fmla="*/ 296 h 332"/>
                <a:gd name="T90" fmla="*/ 986 w 1170"/>
                <a:gd name="T91" fmla="*/ 254 h 332"/>
                <a:gd name="T92" fmla="*/ 998 w 1170"/>
                <a:gd name="T93" fmla="*/ 260 h 332"/>
                <a:gd name="T94" fmla="*/ 1000 w 1170"/>
                <a:gd name="T95" fmla="*/ 278 h 332"/>
                <a:gd name="T96" fmla="*/ 1013 w 1170"/>
                <a:gd name="T97" fmla="*/ 281 h 332"/>
                <a:gd name="T98" fmla="*/ 1016 w 1170"/>
                <a:gd name="T99" fmla="*/ 306 h 332"/>
                <a:gd name="T100" fmla="*/ 1034 w 1170"/>
                <a:gd name="T101" fmla="*/ 293 h 332"/>
                <a:gd name="T102" fmla="*/ 1039 w 1170"/>
                <a:gd name="T103" fmla="*/ 245 h 332"/>
                <a:gd name="T104" fmla="*/ 1054 w 1170"/>
                <a:gd name="T105" fmla="*/ 254 h 332"/>
                <a:gd name="T106" fmla="*/ 1057 w 1170"/>
                <a:gd name="T107" fmla="*/ 291 h 332"/>
                <a:gd name="T108" fmla="*/ 1076 w 1170"/>
                <a:gd name="T109" fmla="*/ 280 h 332"/>
                <a:gd name="T110" fmla="*/ 1078 w 1170"/>
                <a:gd name="T111" fmla="*/ 245 h 332"/>
                <a:gd name="T112" fmla="*/ 1093 w 1170"/>
                <a:gd name="T113" fmla="*/ 253 h 332"/>
                <a:gd name="T114" fmla="*/ 1097 w 1170"/>
                <a:gd name="T115" fmla="*/ 272 h 332"/>
                <a:gd name="T116" fmla="*/ 1113 w 1170"/>
                <a:gd name="T117" fmla="*/ 280 h 332"/>
                <a:gd name="T118" fmla="*/ 1118 w 1170"/>
                <a:gd name="T119" fmla="*/ 300 h 332"/>
                <a:gd name="T120" fmla="*/ 1136 w 1170"/>
                <a:gd name="T121" fmla="*/ 285 h 332"/>
                <a:gd name="T122" fmla="*/ 1138 w 1170"/>
                <a:gd name="T123" fmla="*/ 232 h 332"/>
                <a:gd name="T124" fmla="*/ 1153 w 1170"/>
                <a:gd name="T125" fmla="*/ 218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0" h="332">
                  <a:moveTo>
                    <a:pt x="1154" y="180"/>
                  </a:moveTo>
                  <a:lnTo>
                    <a:pt x="1166" y="176"/>
                  </a:lnTo>
                  <a:lnTo>
                    <a:pt x="1170" y="165"/>
                  </a:lnTo>
                  <a:lnTo>
                    <a:pt x="1166" y="156"/>
                  </a:lnTo>
                  <a:lnTo>
                    <a:pt x="1153" y="152"/>
                  </a:lnTo>
                  <a:lnTo>
                    <a:pt x="955" y="153"/>
                  </a:lnTo>
                  <a:lnTo>
                    <a:pt x="947" y="150"/>
                  </a:lnTo>
                  <a:lnTo>
                    <a:pt x="941" y="146"/>
                  </a:lnTo>
                  <a:lnTo>
                    <a:pt x="939" y="140"/>
                  </a:lnTo>
                  <a:lnTo>
                    <a:pt x="938" y="137"/>
                  </a:lnTo>
                  <a:lnTo>
                    <a:pt x="936" y="133"/>
                  </a:lnTo>
                  <a:lnTo>
                    <a:pt x="931" y="131"/>
                  </a:lnTo>
                  <a:lnTo>
                    <a:pt x="925" y="130"/>
                  </a:lnTo>
                  <a:lnTo>
                    <a:pt x="919" y="129"/>
                  </a:lnTo>
                  <a:lnTo>
                    <a:pt x="912" y="129"/>
                  </a:lnTo>
                  <a:lnTo>
                    <a:pt x="907" y="130"/>
                  </a:lnTo>
                  <a:lnTo>
                    <a:pt x="901" y="133"/>
                  </a:lnTo>
                  <a:lnTo>
                    <a:pt x="898" y="137"/>
                  </a:lnTo>
                  <a:lnTo>
                    <a:pt x="892" y="144"/>
                  </a:lnTo>
                  <a:lnTo>
                    <a:pt x="885" y="148"/>
                  </a:lnTo>
                  <a:lnTo>
                    <a:pt x="876" y="152"/>
                  </a:lnTo>
                  <a:lnTo>
                    <a:pt x="866" y="153"/>
                  </a:lnTo>
                  <a:lnTo>
                    <a:pt x="856" y="152"/>
                  </a:lnTo>
                  <a:lnTo>
                    <a:pt x="847" y="149"/>
                  </a:lnTo>
                  <a:lnTo>
                    <a:pt x="838" y="145"/>
                  </a:lnTo>
                  <a:lnTo>
                    <a:pt x="831" y="138"/>
                  </a:lnTo>
                  <a:lnTo>
                    <a:pt x="304" y="138"/>
                  </a:lnTo>
                  <a:lnTo>
                    <a:pt x="300" y="131"/>
                  </a:lnTo>
                  <a:lnTo>
                    <a:pt x="297" y="124"/>
                  </a:lnTo>
                  <a:lnTo>
                    <a:pt x="293" y="118"/>
                  </a:lnTo>
                  <a:lnTo>
                    <a:pt x="289" y="114"/>
                  </a:lnTo>
                  <a:lnTo>
                    <a:pt x="284" y="110"/>
                  </a:lnTo>
                  <a:lnTo>
                    <a:pt x="278" y="107"/>
                  </a:lnTo>
                  <a:lnTo>
                    <a:pt x="273" y="106"/>
                  </a:lnTo>
                  <a:lnTo>
                    <a:pt x="267" y="105"/>
                  </a:lnTo>
                  <a:lnTo>
                    <a:pt x="265" y="105"/>
                  </a:lnTo>
                  <a:lnTo>
                    <a:pt x="262" y="105"/>
                  </a:lnTo>
                  <a:lnTo>
                    <a:pt x="260" y="105"/>
                  </a:lnTo>
                  <a:lnTo>
                    <a:pt x="258" y="106"/>
                  </a:lnTo>
                  <a:lnTo>
                    <a:pt x="249" y="84"/>
                  </a:lnTo>
                  <a:lnTo>
                    <a:pt x="238" y="63"/>
                  </a:lnTo>
                  <a:lnTo>
                    <a:pt x="224" y="45"/>
                  </a:lnTo>
                  <a:lnTo>
                    <a:pt x="209" y="30"/>
                  </a:lnTo>
                  <a:lnTo>
                    <a:pt x="192" y="17"/>
                  </a:lnTo>
                  <a:lnTo>
                    <a:pt x="174" y="8"/>
                  </a:lnTo>
                  <a:lnTo>
                    <a:pt x="154" y="2"/>
                  </a:lnTo>
                  <a:lnTo>
                    <a:pt x="133" y="0"/>
                  </a:lnTo>
                  <a:lnTo>
                    <a:pt x="133" y="48"/>
                  </a:lnTo>
                  <a:lnTo>
                    <a:pt x="146" y="49"/>
                  </a:lnTo>
                  <a:lnTo>
                    <a:pt x="158" y="53"/>
                  </a:lnTo>
                  <a:lnTo>
                    <a:pt x="168" y="57"/>
                  </a:lnTo>
                  <a:lnTo>
                    <a:pt x="177" y="64"/>
                  </a:lnTo>
                  <a:lnTo>
                    <a:pt x="185" y="74"/>
                  </a:lnTo>
                  <a:lnTo>
                    <a:pt x="191" y="83"/>
                  </a:lnTo>
                  <a:lnTo>
                    <a:pt x="194" y="93"/>
                  </a:lnTo>
                  <a:lnTo>
                    <a:pt x="196" y="105"/>
                  </a:lnTo>
                  <a:lnTo>
                    <a:pt x="194" y="115"/>
                  </a:lnTo>
                  <a:lnTo>
                    <a:pt x="192" y="125"/>
                  </a:lnTo>
                  <a:lnTo>
                    <a:pt x="188" y="134"/>
                  </a:lnTo>
                  <a:lnTo>
                    <a:pt x="182" y="142"/>
                  </a:lnTo>
                  <a:lnTo>
                    <a:pt x="175" y="149"/>
                  </a:lnTo>
                  <a:lnTo>
                    <a:pt x="167" y="155"/>
                  </a:lnTo>
                  <a:lnTo>
                    <a:pt x="156" y="159"/>
                  </a:lnTo>
                  <a:lnTo>
                    <a:pt x="146" y="161"/>
                  </a:lnTo>
                  <a:lnTo>
                    <a:pt x="156" y="163"/>
                  </a:lnTo>
                  <a:lnTo>
                    <a:pt x="167" y="167"/>
                  </a:lnTo>
                  <a:lnTo>
                    <a:pt x="175" y="172"/>
                  </a:lnTo>
                  <a:lnTo>
                    <a:pt x="182" y="179"/>
                  </a:lnTo>
                  <a:lnTo>
                    <a:pt x="188" y="187"/>
                  </a:lnTo>
                  <a:lnTo>
                    <a:pt x="192" y="196"/>
                  </a:lnTo>
                  <a:lnTo>
                    <a:pt x="194" y="207"/>
                  </a:lnTo>
                  <a:lnTo>
                    <a:pt x="196" y="217"/>
                  </a:lnTo>
                  <a:lnTo>
                    <a:pt x="194" y="229"/>
                  </a:lnTo>
                  <a:lnTo>
                    <a:pt x="191" y="238"/>
                  </a:lnTo>
                  <a:lnTo>
                    <a:pt x="185" y="248"/>
                  </a:lnTo>
                  <a:lnTo>
                    <a:pt x="177" y="256"/>
                  </a:lnTo>
                  <a:lnTo>
                    <a:pt x="168" y="263"/>
                  </a:lnTo>
                  <a:lnTo>
                    <a:pt x="158" y="268"/>
                  </a:lnTo>
                  <a:lnTo>
                    <a:pt x="146" y="271"/>
                  </a:lnTo>
                  <a:lnTo>
                    <a:pt x="133" y="272"/>
                  </a:lnTo>
                  <a:lnTo>
                    <a:pt x="121" y="271"/>
                  </a:lnTo>
                  <a:lnTo>
                    <a:pt x="109" y="268"/>
                  </a:lnTo>
                  <a:lnTo>
                    <a:pt x="99" y="263"/>
                  </a:lnTo>
                  <a:lnTo>
                    <a:pt x="90" y="256"/>
                  </a:lnTo>
                  <a:lnTo>
                    <a:pt x="82" y="248"/>
                  </a:lnTo>
                  <a:lnTo>
                    <a:pt x="76" y="238"/>
                  </a:lnTo>
                  <a:lnTo>
                    <a:pt x="72" y="229"/>
                  </a:lnTo>
                  <a:lnTo>
                    <a:pt x="71" y="217"/>
                  </a:lnTo>
                  <a:lnTo>
                    <a:pt x="72" y="207"/>
                  </a:lnTo>
                  <a:lnTo>
                    <a:pt x="75" y="196"/>
                  </a:lnTo>
                  <a:lnTo>
                    <a:pt x="79" y="187"/>
                  </a:lnTo>
                  <a:lnTo>
                    <a:pt x="85" y="179"/>
                  </a:lnTo>
                  <a:lnTo>
                    <a:pt x="92" y="172"/>
                  </a:lnTo>
                  <a:lnTo>
                    <a:pt x="100" y="167"/>
                  </a:lnTo>
                  <a:lnTo>
                    <a:pt x="110" y="163"/>
                  </a:lnTo>
                  <a:lnTo>
                    <a:pt x="121" y="161"/>
                  </a:lnTo>
                  <a:lnTo>
                    <a:pt x="110" y="159"/>
                  </a:lnTo>
                  <a:lnTo>
                    <a:pt x="100" y="155"/>
                  </a:lnTo>
                  <a:lnTo>
                    <a:pt x="92" y="149"/>
                  </a:lnTo>
                  <a:lnTo>
                    <a:pt x="85" y="142"/>
                  </a:lnTo>
                  <a:lnTo>
                    <a:pt x="79" y="134"/>
                  </a:lnTo>
                  <a:lnTo>
                    <a:pt x="75" y="125"/>
                  </a:lnTo>
                  <a:lnTo>
                    <a:pt x="72" y="115"/>
                  </a:lnTo>
                  <a:lnTo>
                    <a:pt x="71" y="105"/>
                  </a:lnTo>
                  <a:lnTo>
                    <a:pt x="72" y="93"/>
                  </a:lnTo>
                  <a:lnTo>
                    <a:pt x="76" y="83"/>
                  </a:lnTo>
                  <a:lnTo>
                    <a:pt x="82" y="74"/>
                  </a:lnTo>
                  <a:lnTo>
                    <a:pt x="90" y="64"/>
                  </a:lnTo>
                  <a:lnTo>
                    <a:pt x="99" y="57"/>
                  </a:lnTo>
                  <a:lnTo>
                    <a:pt x="109" y="53"/>
                  </a:lnTo>
                  <a:lnTo>
                    <a:pt x="121" y="49"/>
                  </a:lnTo>
                  <a:lnTo>
                    <a:pt x="133" y="48"/>
                  </a:lnTo>
                  <a:lnTo>
                    <a:pt x="133" y="0"/>
                  </a:lnTo>
                  <a:lnTo>
                    <a:pt x="107" y="3"/>
                  </a:lnTo>
                  <a:lnTo>
                    <a:pt x="82" y="13"/>
                  </a:lnTo>
                  <a:lnTo>
                    <a:pt x="59" y="29"/>
                  </a:lnTo>
                  <a:lnTo>
                    <a:pt x="39" y="48"/>
                  </a:lnTo>
                  <a:lnTo>
                    <a:pt x="23" y="74"/>
                  </a:lnTo>
                  <a:lnTo>
                    <a:pt x="10" y="102"/>
                  </a:lnTo>
                  <a:lnTo>
                    <a:pt x="2" y="133"/>
                  </a:lnTo>
                  <a:lnTo>
                    <a:pt x="0" y="167"/>
                  </a:lnTo>
                  <a:lnTo>
                    <a:pt x="2" y="200"/>
                  </a:lnTo>
                  <a:lnTo>
                    <a:pt x="10" y="231"/>
                  </a:lnTo>
                  <a:lnTo>
                    <a:pt x="23" y="258"/>
                  </a:lnTo>
                  <a:lnTo>
                    <a:pt x="39" y="284"/>
                  </a:lnTo>
                  <a:lnTo>
                    <a:pt x="59" y="303"/>
                  </a:lnTo>
                  <a:lnTo>
                    <a:pt x="82" y="319"/>
                  </a:lnTo>
                  <a:lnTo>
                    <a:pt x="107" y="329"/>
                  </a:lnTo>
                  <a:lnTo>
                    <a:pt x="133" y="332"/>
                  </a:lnTo>
                  <a:lnTo>
                    <a:pt x="154" y="330"/>
                  </a:lnTo>
                  <a:lnTo>
                    <a:pt x="174" y="324"/>
                  </a:lnTo>
                  <a:lnTo>
                    <a:pt x="192" y="315"/>
                  </a:lnTo>
                  <a:lnTo>
                    <a:pt x="209" y="302"/>
                  </a:lnTo>
                  <a:lnTo>
                    <a:pt x="224" y="287"/>
                  </a:lnTo>
                  <a:lnTo>
                    <a:pt x="238" y="270"/>
                  </a:lnTo>
                  <a:lnTo>
                    <a:pt x="249" y="250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2" y="229"/>
                  </a:lnTo>
                  <a:lnTo>
                    <a:pt x="265" y="229"/>
                  </a:lnTo>
                  <a:lnTo>
                    <a:pt x="267" y="229"/>
                  </a:lnTo>
                  <a:lnTo>
                    <a:pt x="273" y="227"/>
                  </a:lnTo>
                  <a:lnTo>
                    <a:pt x="278" y="226"/>
                  </a:lnTo>
                  <a:lnTo>
                    <a:pt x="284" y="223"/>
                  </a:lnTo>
                  <a:lnTo>
                    <a:pt x="289" y="219"/>
                  </a:lnTo>
                  <a:lnTo>
                    <a:pt x="293" y="214"/>
                  </a:lnTo>
                  <a:lnTo>
                    <a:pt x="297" y="208"/>
                  </a:lnTo>
                  <a:lnTo>
                    <a:pt x="300" y="201"/>
                  </a:lnTo>
                  <a:lnTo>
                    <a:pt x="304" y="193"/>
                  </a:lnTo>
                  <a:lnTo>
                    <a:pt x="832" y="193"/>
                  </a:lnTo>
                  <a:lnTo>
                    <a:pt x="839" y="186"/>
                  </a:lnTo>
                  <a:lnTo>
                    <a:pt x="847" y="183"/>
                  </a:lnTo>
                  <a:lnTo>
                    <a:pt x="856" y="179"/>
                  </a:lnTo>
                  <a:lnTo>
                    <a:pt x="865" y="179"/>
                  </a:lnTo>
                  <a:lnTo>
                    <a:pt x="875" y="180"/>
                  </a:lnTo>
                  <a:lnTo>
                    <a:pt x="884" y="184"/>
                  </a:lnTo>
                  <a:lnTo>
                    <a:pt x="891" y="190"/>
                  </a:lnTo>
                  <a:lnTo>
                    <a:pt x="896" y="196"/>
                  </a:lnTo>
                  <a:lnTo>
                    <a:pt x="900" y="200"/>
                  </a:lnTo>
                  <a:lnTo>
                    <a:pt x="906" y="202"/>
                  </a:lnTo>
                  <a:lnTo>
                    <a:pt x="911" y="204"/>
                  </a:lnTo>
                  <a:lnTo>
                    <a:pt x="918" y="204"/>
                  </a:lnTo>
                  <a:lnTo>
                    <a:pt x="924" y="203"/>
                  </a:lnTo>
                  <a:lnTo>
                    <a:pt x="930" y="202"/>
                  </a:lnTo>
                  <a:lnTo>
                    <a:pt x="934" y="200"/>
                  </a:lnTo>
                  <a:lnTo>
                    <a:pt x="937" y="196"/>
                  </a:lnTo>
                  <a:lnTo>
                    <a:pt x="938" y="192"/>
                  </a:lnTo>
                  <a:lnTo>
                    <a:pt x="940" y="186"/>
                  </a:lnTo>
                  <a:lnTo>
                    <a:pt x="946" y="183"/>
                  </a:lnTo>
                  <a:lnTo>
                    <a:pt x="954" y="180"/>
                  </a:lnTo>
                  <a:lnTo>
                    <a:pt x="963" y="180"/>
                  </a:lnTo>
                  <a:lnTo>
                    <a:pt x="963" y="202"/>
                  </a:lnTo>
                  <a:lnTo>
                    <a:pt x="963" y="244"/>
                  </a:lnTo>
                  <a:lnTo>
                    <a:pt x="963" y="284"/>
                  </a:lnTo>
                  <a:lnTo>
                    <a:pt x="963" y="304"/>
                  </a:lnTo>
                  <a:lnTo>
                    <a:pt x="967" y="307"/>
                  </a:lnTo>
                  <a:lnTo>
                    <a:pt x="972" y="308"/>
                  </a:lnTo>
                  <a:lnTo>
                    <a:pt x="979" y="307"/>
                  </a:lnTo>
                  <a:lnTo>
                    <a:pt x="982" y="304"/>
                  </a:lnTo>
                  <a:lnTo>
                    <a:pt x="982" y="296"/>
                  </a:lnTo>
                  <a:lnTo>
                    <a:pt x="983" y="280"/>
                  </a:lnTo>
                  <a:lnTo>
                    <a:pt x="984" y="265"/>
                  </a:lnTo>
                  <a:lnTo>
                    <a:pt x="984" y="256"/>
                  </a:lnTo>
                  <a:lnTo>
                    <a:pt x="986" y="254"/>
                  </a:lnTo>
                  <a:lnTo>
                    <a:pt x="991" y="254"/>
                  </a:lnTo>
                  <a:lnTo>
                    <a:pt x="995" y="254"/>
                  </a:lnTo>
                  <a:lnTo>
                    <a:pt x="998" y="256"/>
                  </a:lnTo>
                  <a:lnTo>
                    <a:pt x="998" y="260"/>
                  </a:lnTo>
                  <a:lnTo>
                    <a:pt x="998" y="265"/>
                  </a:lnTo>
                  <a:lnTo>
                    <a:pt x="998" y="271"/>
                  </a:lnTo>
                  <a:lnTo>
                    <a:pt x="998" y="276"/>
                  </a:lnTo>
                  <a:lnTo>
                    <a:pt x="1000" y="278"/>
                  </a:lnTo>
                  <a:lnTo>
                    <a:pt x="1003" y="278"/>
                  </a:lnTo>
                  <a:lnTo>
                    <a:pt x="1009" y="278"/>
                  </a:lnTo>
                  <a:lnTo>
                    <a:pt x="1013" y="278"/>
                  </a:lnTo>
                  <a:lnTo>
                    <a:pt x="1013" y="281"/>
                  </a:lnTo>
                  <a:lnTo>
                    <a:pt x="1013" y="289"/>
                  </a:lnTo>
                  <a:lnTo>
                    <a:pt x="1013" y="298"/>
                  </a:lnTo>
                  <a:lnTo>
                    <a:pt x="1013" y="303"/>
                  </a:lnTo>
                  <a:lnTo>
                    <a:pt x="1016" y="306"/>
                  </a:lnTo>
                  <a:lnTo>
                    <a:pt x="1024" y="307"/>
                  </a:lnTo>
                  <a:lnTo>
                    <a:pt x="1031" y="306"/>
                  </a:lnTo>
                  <a:lnTo>
                    <a:pt x="1034" y="303"/>
                  </a:lnTo>
                  <a:lnTo>
                    <a:pt x="1034" y="293"/>
                  </a:lnTo>
                  <a:lnTo>
                    <a:pt x="1036" y="275"/>
                  </a:lnTo>
                  <a:lnTo>
                    <a:pt x="1036" y="256"/>
                  </a:lnTo>
                  <a:lnTo>
                    <a:pt x="1036" y="246"/>
                  </a:lnTo>
                  <a:lnTo>
                    <a:pt x="1039" y="245"/>
                  </a:lnTo>
                  <a:lnTo>
                    <a:pt x="1045" y="245"/>
                  </a:lnTo>
                  <a:lnTo>
                    <a:pt x="1052" y="245"/>
                  </a:lnTo>
                  <a:lnTo>
                    <a:pt x="1054" y="247"/>
                  </a:lnTo>
                  <a:lnTo>
                    <a:pt x="1054" y="254"/>
                  </a:lnTo>
                  <a:lnTo>
                    <a:pt x="1054" y="267"/>
                  </a:lnTo>
                  <a:lnTo>
                    <a:pt x="1054" y="279"/>
                  </a:lnTo>
                  <a:lnTo>
                    <a:pt x="1054" y="286"/>
                  </a:lnTo>
                  <a:lnTo>
                    <a:pt x="1057" y="291"/>
                  </a:lnTo>
                  <a:lnTo>
                    <a:pt x="1066" y="292"/>
                  </a:lnTo>
                  <a:lnTo>
                    <a:pt x="1072" y="291"/>
                  </a:lnTo>
                  <a:lnTo>
                    <a:pt x="1076" y="288"/>
                  </a:lnTo>
                  <a:lnTo>
                    <a:pt x="1076" y="280"/>
                  </a:lnTo>
                  <a:lnTo>
                    <a:pt x="1076" y="267"/>
                  </a:lnTo>
                  <a:lnTo>
                    <a:pt x="1076" y="254"/>
                  </a:lnTo>
                  <a:lnTo>
                    <a:pt x="1076" y="246"/>
                  </a:lnTo>
                  <a:lnTo>
                    <a:pt x="1078" y="245"/>
                  </a:lnTo>
                  <a:lnTo>
                    <a:pt x="1085" y="245"/>
                  </a:lnTo>
                  <a:lnTo>
                    <a:pt x="1091" y="245"/>
                  </a:lnTo>
                  <a:lnTo>
                    <a:pt x="1093" y="247"/>
                  </a:lnTo>
                  <a:lnTo>
                    <a:pt x="1093" y="253"/>
                  </a:lnTo>
                  <a:lnTo>
                    <a:pt x="1093" y="260"/>
                  </a:lnTo>
                  <a:lnTo>
                    <a:pt x="1093" y="267"/>
                  </a:lnTo>
                  <a:lnTo>
                    <a:pt x="1093" y="271"/>
                  </a:lnTo>
                  <a:lnTo>
                    <a:pt x="1097" y="272"/>
                  </a:lnTo>
                  <a:lnTo>
                    <a:pt x="1104" y="272"/>
                  </a:lnTo>
                  <a:lnTo>
                    <a:pt x="1109" y="272"/>
                  </a:lnTo>
                  <a:lnTo>
                    <a:pt x="1113" y="273"/>
                  </a:lnTo>
                  <a:lnTo>
                    <a:pt x="1113" y="280"/>
                  </a:lnTo>
                  <a:lnTo>
                    <a:pt x="1114" y="286"/>
                  </a:lnTo>
                  <a:lnTo>
                    <a:pt x="1114" y="293"/>
                  </a:lnTo>
                  <a:lnTo>
                    <a:pt x="1115" y="298"/>
                  </a:lnTo>
                  <a:lnTo>
                    <a:pt x="1118" y="300"/>
                  </a:lnTo>
                  <a:lnTo>
                    <a:pt x="1125" y="301"/>
                  </a:lnTo>
                  <a:lnTo>
                    <a:pt x="1132" y="300"/>
                  </a:lnTo>
                  <a:lnTo>
                    <a:pt x="1136" y="296"/>
                  </a:lnTo>
                  <a:lnTo>
                    <a:pt x="1136" y="285"/>
                  </a:lnTo>
                  <a:lnTo>
                    <a:pt x="1136" y="265"/>
                  </a:lnTo>
                  <a:lnTo>
                    <a:pt x="1136" y="246"/>
                  </a:lnTo>
                  <a:lnTo>
                    <a:pt x="1136" y="234"/>
                  </a:lnTo>
                  <a:lnTo>
                    <a:pt x="1138" y="232"/>
                  </a:lnTo>
                  <a:lnTo>
                    <a:pt x="1145" y="232"/>
                  </a:lnTo>
                  <a:lnTo>
                    <a:pt x="1151" y="232"/>
                  </a:lnTo>
                  <a:lnTo>
                    <a:pt x="1153" y="230"/>
                  </a:lnTo>
                  <a:lnTo>
                    <a:pt x="1153" y="218"/>
                  </a:lnTo>
                  <a:lnTo>
                    <a:pt x="1154" y="202"/>
                  </a:lnTo>
                  <a:lnTo>
                    <a:pt x="1154" y="187"/>
                  </a:lnTo>
                  <a:lnTo>
                    <a:pt x="1154" y="180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462" name="Freeform 14"/>
            <p:cNvSpPr>
              <a:spLocks/>
            </p:cNvSpPr>
            <p:nvPr/>
          </p:nvSpPr>
          <p:spPr bwMode="auto">
            <a:xfrm>
              <a:off x="528" y="2880"/>
              <a:ext cx="585" cy="240"/>
            </a:xfrm>
            <a:custGeom>
              <a:avLst/>
              <a:gdLst>
                <a:gd name="T0" fmla="*/ 1166 w 1170"/>
                <a:gd name="T1" fmla="*/ 156 h 332"/>
                <a:gd name="T2" fmla="*/ 941 w 1170"/>
                <a:gd name="T3" fmla="*/ 146 h 332"/>
                <a:gd name="T4" fmla="*/ 931 w 1170"/>
                <a:gd name="T5" fmla="*/ 131 h 332"/>
                <a:gd name="T6" fmla="*/ 907 w 1170"/>
                <a:gd name="T7" fmla="*/ 130 h 332"/>
                <a:gd name="T8" fmla="*/ 885 w 1170"/>
                <a:gd name="T9" fmla="*/ 148 h 332"/>
                <a:gd name="T10" fmla="*/ 847 w 1170"/>
                <a:gd name="T11" fmla="*/ 149 h 332"/>
                <a:gd name="T12" fmla="*/ 300 w 1170"/>
                <a:gd name="T13" fmla="*/ 131 h 332"/>
                <a:gd name="T14" fmla="*/ 284 w 1170"/>
                <a:gd name="T15" fmla="*/ 110 h 332"/>
                <a:gd name="T16" fmla="*/ 265 w 1170"/>
                <a:gd name="T17" fmla="*/ 105 h 332"/>
                <a:gd name="T18" fmla="*/ 249 w 1170"/>
                <a:gd name="T19" fmla="*/ 84 h 332"/>
                <a:gd name="T20" fmla="*/ 192 w 1170"/>
                <a:gd name="T21" fmla="*/ 17 h 332"/>
                <a:gd name="T22" fmla="*/ 133 w 1170"/>
                <a:gd name="T23" fmla="*/ 48 h 332"/>
                <a:gd name="T24" fmla="*/ 177 w 1170"/>
                <a:gd name="T25" fmla="*/ 64 h 332"/>
                <a:gd name="T26" fmla="*/ 196 w 1170"/>
                <a:gd name="T27" fmla="*/ 105 h 332"/>
                <a:gd name="T28" fmla="*/ 182 w 1170"/>
                <a:gd name="T29" fmla="*/ 142 h 332"/>
                <a:gd name="T30" fmla="*/ 146 w 1170"/>
                <a:gd name="T31" fmla="*/ 161 h 332"/>
                <a:gd name="T32" fmla="*/ 182 w 1170"/>
                <a:gd name="T33" fmla="*/ 179 h 332"/>
                <a:gd name="T34" fmla="*/ 196 w 1170"/>
                <a:gd name="T35" fmla="*/ 217 h 332"/>
                <a:gd name="T36" fmla="*/ 177 w 1170"/>
                <a:gd name="T37" fmla="*/ 256 h 332"/>
                <a:gd name="T38" fmla="*/ 133 w 1170"/>
                <a:gd name="T39" fmla="*/ 272 h 332"/>
                <a:gd name="T40" fmla="*/ 90 w 1170"/>
                <a:gd name="T41" fmla="*/ 256 h 332"/>
                <a:gd name="T42" fmla="*/ 71 w 1170"/>
                <a:gd name="T43" fmla="*/ 217 h 332"/>
                <a:gd name="T44" fmla="*/ 85 w 1170"/>
                <a:gd name="T45" fmla="*/ 179 h 332"/>
                <a:gd name="T46" fmla="*/ 121 w 1170"/>
                <a:gd name="T47" fmla="*/ 161 h 332"/>
                <a:gd name="T48" fmla="*/ 85 w 1170"/>
                <a:gd name="T49" fmla="*/ 142 h 332"/>
                <a:gd name="T50" fmla="*/ 71 w 1170"/>
                <a:gd name="T51" fmla="*/ 105 h 332"/>
                <a:gd name="T52" fmla="*/ 90 w 1170"/>
                <a:gd name="T53" fmla="*/ 64 h 332"/>
                <a:gd name="T54" fmla="*/ 133 w 1170"/>
                <a:gd name="T55" fmla="*/ 48 h 332"/>
                <a:gd name="T56" fmla="*/ 59 w 1170"/>
                <a:gd name="T57" fmla="*/ 29 h 332"/>
                <a:gd name="T58" fmla="*/ 2 w 1170"/>
                <a:gd name="T59" fmla="*/ 133 h 332"/>
                <a:gd name="T60" fmla="*/ 23 w 1170"/>
                <a:gd name="T61" fmla="*/ 258 h 332"/>
                <a:gd name="T62" fmla="*/ 107 w 1170"/>
                <a:gd name="T63" fmla="*/ 329 h 332"/>
                <a:gd name="T64" fmla="*/ 192 w 1170"/>
                <a:gd name="T65" fmla="*/ 315 h 332"/>
                <a:gd name="T66" fmla="*/ 249 w 1170"/>
                <a:gd name="T67" fmla="*/ 250 h 332"/>
                <a:gd name="T68" fmla="*/ 265 w 1170"/>
                <a:gd name="T69" fmla="*/ 229 h 332"/>
                <a:gd name="T70" fmla="*/ 284 w 1170"/>
                <a:gd name="T71" fmla="*/ 223 h 332"/>
                <a:gd name="T72" fmla="*/ 300 w 1170"/>
                <a:gd name="T73" fmla="*/ 201 h 332"/>
                <a:gd name="T74" fmla="*/ 847 w 1170"/>
                <a:gd name="T75" fmla="*/ 183 h 332"/>
                <a:gd name="T76" fmla="*/ 884 w 1170"/>
                <a:gd name="T77" fmla="*/ 184 h 332"/>
                <a:gd name="T78" fmla="*/ 906 w 1170"/>
                <a:gd name="T79" fmla="*/ 202 h 332"/>
                <a:gd name="T80" fmla="*/ 930 w 1170"/>
                <a:gd name="T81" fmla="*/ 202 h 332"/>
                <a:gd name="T82" fmla="*/ 940 w 1170"/>
                <a:gd name="T83" fmla="*/ 186 h 332"/>
                <a:gd name="T84" fmla="*/ 963 w 1170"/>
                <a:gd name="T85" fmla="*/ 202 h 332"/>
                <a:gd name="T86" fmla="*/ 967 w 1170"/>
                <a:gd name="T87" fmla="*/ 307 h 332"/>
                <a:gd name="T88" fmla="*/ 982 w 1170"/>
                <a:gd name="T89" fmla="*/ 296 h 332"/>
                <a:gd name="T90" fmla="*/ 986 w 1170"/>
                <a:gd name="T91" fmla="*/ 254 h 332"/>
                <a:gd name="T92" fmla="*/ 998 w 1170"/>
                <a:gd name="T93" fmla="*/ 260 h 332"/>
                <a:gd name="T94" fmla="*/ 1000 w 1170"/>
                <a:gd name="T95" fmla="*/ 278 h 332"/>
                <a:gd name="T96" fmla="*/ 1013 w 1170"/>
                <a:gd name="T97" fmla="*/ 281 h 332"/>
                <a:gd name="T98" fmla="*/ 1016 w 1170"/>
                <a:gd name="T99" fmla="*/ 306 h 332"/>
                <a:gd name="T100" fmla="*/ 1034 w 1170"/>
                <a:gd name="T101" fmla="*/ 293 h 332"/>
                <a:gd name="T102" fmla="*/ 1039 w 1170"/>
                <a:gd name="T103" fmla="*/ 245 h 332"/>
                <a:gd name="T104" fmla="*/ 1054 w 1170"/>
                <a:gd name="T105" fmla="*/ 254 h 332"/>
                <a:gd name="T106" fmla="*/ 1057 w 1170"/>
                <a:gd name="T107" fmla="*/ 291 h 332"/>
                <a:gd name="T108" fmla="*/ 1076 w 1170"/>
                <a:gd name="T109" fmla="*/ 280 h 332"/>
                <a:gd name="T110" fmla="*/ 1078 w 1170"/>
                <a:gd name="T111" fmla="*/ 245 h 332"/>
                <a:gd name="T112" fmla="*/ 1093 w 1170"/>
                <a:gd name="T113" fmla="*/ 253 h 332"/>
                <a:gd name="T114" fmla="*/ 1097 w 1170"/>
                <a:gd name="T115" fmla="*/ 272 h 332"/>
                <a:gd name="T116" fmla="*/ 1113 w 1170"/>
                <a:gd name="T117" fmla="*/ 280 h 332"/>
                <a:gd name="T118" fmla="*/ 1118 w 1170"/>
                <a:gd name="T119" fmla="*/ 300 h 332"/>
                <a:gd name="T120" fmla="*/ 1136 w 1170"/>
                <a:gd name="T121" fmla="*/ 285 h 332"/>
                <a:gd name="T122" fmla="*/ 1138 w 1170"/>
                <a:gd name="T123" fmla="*/ 232 h 332"/>
                <a:gd name="T124" fmla="*/ 1153 w 1170"/>
                <a:gd name="T125" fmla="*/ 218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0" h="332">
                  <a:moveTo>
                    <a:pt x="1154" y="180"/>
                  </a:moveTo>
                  <a:lnTo>
                    <a:pt x="1166" y="176"/>
                  </a:lnTo>
                  <a:lnTo>
                    <a:pt x="1170" y="165"/>
                  </a:lnTo>
                  <a:lnTo>
                    <a:pt x="1166" y="156"/>
                  </a:lnTo>
                  <a:lnTo>
                    <a:pt x="1153" y="152"/>
                  </a:lnTo>
                  <a:lnTo>
                    <a:pt x="955" y="153"/>
                  </a:lnTo>
                  <a:lnTo>
                    <a:pt x="947" y="150"/>
                  </a:lnTo>
                  <a:lnTo>
                    <a:pt x="941" y="146"/>
                  </a:lnTo>
                  <a:lnTo>
                    <a:pt x="939" y="140"/>
                  </a:lnTo>
                  <a:lnTo>
                    <a:pt x="938" y="137"/>
                  </a:lnTo>
                  <a:lnTo>
                    <a:pt x="936" y="133"/>
                  </a:lnTo>
                  <a:lnTo>
                    <a:pt x="931" y="131"/>
                  </a:lnTo>
                  <a:lnTo>
                    <a:pt x="925" y="130"/>
                  </a:lnTo>
                  <a:lnTo>
                    <a:pt x="919" y="129"/>
                  </a:lnTo>
                  <a:lnTo>
                    <a:pt x="912" y="129"/>
                  </a:lnTo>
                  <a:lnTo>
                    <a:pt x="907" y="130"/>
                  </a:lnTo>
                  <a:lnTo>
                    <a:pt x="901" y="133"/>
                  </a:lnTo>
                  <a:lnTo>
                    <a:pt x="898" y="137"/>
                  </a:lnTo>
                  <a:lnTo>
                    <a:pt x="892" y="144"/>
                  </a:lnTo>
                  <a:lnTo>
                    <a:pt x="885" y="148"/>
                  </a:lnTo>
                  <a:lnTo>
                    <a:pt x="876" y="152"/>
                  </a:lnTo>
                  <a:lnTo>
                    <a:pt x="866" y="153"/>
                  </a:lnTo>
                  <a:lnTo>
                    <a:pt x="856" y="152"/>
                  </a:lnTo>
                  <a:lnTo>
                    <a:pt x="847" y="149"/>
                  </a:lnTo>
                  <a:lnTo>
                    <a:pt x="838" y="145"/>
                  </a:lnTo>
                  <a:lnTo>
                    <a:pt x="831" y="138"/>
                  </a:lnTo>
                  <a:lnTo>
                    <a:pt x="304" y="138"/>
                  </a:lnTo>
                  <a:lnTo>
                    <a:pt x="300" y="131"/>
                  </a:lnTo>
                  <a:lnTo>
                    <a:pt x="297" y="124"/>
                  </a:lnTo>
                  <a:lnTo>
                    <a:pt x="293" y="118"/>
                  </a:lnTo>
                  <a:lnTo>
                    <a:pt x="289" y="114"/>
                  </a:lnTo>
                  <a:lnTo>
                    <a:pt x="284" y="110"/>
                  </a:lnTo>
                  <a:lnTo>
                    <a:pt x="278" y="107"/>
                  </a:lnTo>
                  <a:lnTo>
                    <a:pt x="273" y="106"/>
                  </a:lnTo>
                  <a:lnTo>
                    <a:pt x="267" y="105"/>
                  </a:lnTo>
                  <a:lnTo>
                    <a:pt x="265" y="105"/>
                  </a:lnTo>
                  <a:lnTo>
                    <a:pt x="262" y="105"/>
                  </a:lnTo>
                  <a:lnTo>
                    <a:pt x="260" y="105"/>
                  </a:lnTo>
                  <a:lnTo>
                    <a:pt x="258" y="106"/>
                  </a:lnTo>
                  <a:lnTo>
                    <a:pt x="249" y="84"/>
                  </a:lnTo>
                  <a:lnTo>
                    <a:pt x="238" y="63"/>
                  </a:lnTo>
                  <a:lnTo>
                    <a:pt x="224" y="45"/>
                  </a:lnTo>
                  <a:lnTo>
                    <a:pt x="209" y="30"/>
                  </a:lnTo>
                  <a:lnTo>
                    <a:pt x="192" y="17"/>
                  </a:lnTo>
                  <a:lnTo>
                    <a:pt x="174" y="8"/>
                  </a:lnTo>
                  <a:lnTo>
                    <a:pt x="154" y="2"/>
                  </a:lnTo>
                  <a:lnTo>
                    <a:pt x="133" y="0"/>
                  </a:lnTo>
                  <a:lnTo>
                    <a:pt x="133" y="48"/>
                  </a:lnTo>
                  <a:lnTo>
                    <a:pt x="146" y="49"/>
                  </a:lnTo>
                  <a:lnTo>
                    <a:pt x="158" y="53"/>
                  </a:lnTo>
                  <a:lnTo>
                    <a:pt x="168" y="57"/>
                  </a:lnTo>
                  <a:lnTo>
                    <a:pt x="177" y="64"/>
                  </a:lnTo>
                  <a:lnTo>
                    <a:pt x="185" y="74"/>
                  </a:lnTo>
                  <a:lnTo>
                    <a:pt x="191" y="83"/>
                  </a:lnTo>
                  <a:lnTo>
                    <a:pt x="194" y="93"/>
                  </a:lnTo>
                  <a:lnTo>
                    <a:pt x="196" y="105"/>
                  </a:lnTo>
                  <a:lnTo>
                    <a:pt x="194" y="115"/>
                  </a:lnTo>
                  <a:lnTo>
                    <a:pt x="192" y="125"/>
                  </a:lnTo>
                  <a:lnTo>
                    <a:pt x="188" y="134"/>
                  </a:lnTo>
                  <a:lnTo>
                    <a:pt x="182" y="142"/>
                  </a:lnTo>
                  <a:lnTo>
                    <a:pt x="175" y="149"/>
                  </a:lnTo>
                  <a:lnTo>
                    <a:pt x="167" y="155"/>
                  </a:lnTo>
                  <a:lnTo>
                    <a:pt x="156" y="159"/>
                  </a:lnTo>
                  <a:lnTo>
                    <a:pt x="146" y="161"/>
                  </a:lnTo>
                  <a:lnTo>
                    <a:pt x="156" y="163"/>
                  </a:lnTo>
                  <a:lnTo>
                    <a:pt x="167" y="167"/>
                  </a:lnTo>
                  <a:lnTo>
                    <a:pt x="175" y="172"/>
                  </a:lnTo>
                  <a:lnTo>
                    <a:pt x="182" y="179"/>
                  </a:lnTo>
                  <a:lnTo>
                    <a:pt x="188" y="187"/>
                  </a:lnTo>
                  <a:lnTo>
                    <a:pt x="192" y="196"/>
                  </a:lnTo>
                  <a:lnTo>
                    <a:pt x="194" y="207"/>
                  </a:lnTo>
                  <a:lnTo>
                    <a:pt x="196" y="217"/>
                  </a:lnTo>
                  <a:lnTo>
                    <a:pt x="194" y="229"/>
                  </a:lnTo>
                  <a:lnTo>
                    <a:pt x="191" y="238"/>
                  </a:lnTo>
                  <a:lnTo>
                    <a:pt x="185" y="248"/>
                  </a:lnTo>
                  <a:lnTo>
                    <a:pt x="177" y="256"/>
                  </a:lnTo>
                  <a:lnTo>
                    <a:pt x="168" y="263"/>
                  </a:lnTo>
                  <a:lnTo>
                    <a:pt x="158" y="268"/>
                  </a:lnTo>
                  <a:lnTo>
                    <a:pt x="146" y="271"/>
                  </a:lnTo>
                  <a:lnTo>
                    <a:pt x="133" y="272"/>
                  </a:lnTo>
                  <a:lnTo>
                    <a:pt x="121" y="271"/>
                  </a:lnTo>
                  <a:lnTo>
                    <a:pt x="109" y="268"/>
                  </a:lnTo>
                  <a:lnTo>
                    <a:pt x="99" y="263"/>
                  </a:lnTo>
                  <a:lnTo>
                    <a:pt x="90" y="256"/>
                  </a:lnTo>
                  <a:lnTo>
                    <a:pt x="82" y="248"/>
                  </a:lnTo>
                  <a:lnTo>
                    <a:pt x="76" y="238"/>
                  </a:lnTo>
                  <a:lnTo>
                    <a:pt x="72" y="229"/>
                  </a:lnTo>
                  <a:lnTo>
                    <a:pt x="71" y="217"/>
                  </a:lnTo>
                  <a:lnTo>
                    <a:pt x="72" y="207"/>
                  </a:lnTo>
                  <a:lnTo>
                    <a:pt x="75" y="196"/>
                  </a:lnTo>
                  <a:lnTo>
                    <a:pt x="79" y="187"/>
                  </a:lnTo>
                  <a:lnTo>
                    <a:pt x="85" y="179"/>
                  </a:lnTo>
                  <a:lnTo>
                    <a:pt x="92" y="172"/>
                  </a:lnTo>
                  <a:lnTo>
                    <a:pt x="100" y="167"/>
                  </a:lnTo>
                  <a:lnTo>
                    <a:pt x="110" y="163"/>
                  </a:lnTo>
                  <a:lnTo>
                    <a:pt x="121" y="161"/>
                  </a:lnTo>
                  <a:lnTo>
                    <a:pt x="110" y="159"/>
                  </a:lnTo>
                  <a:lnTo>
                    <a:pt x="100" y="155"/>
                  </a:lnTo>
                  <a:lnTo>
                    <a:pt x="92" y="149"/>
                  </a:lnTo>
                  <a:lnTo>
                    <a:pt x="85" y="142"/>
                  </a:lnTo>
                  <a:lnTo>
                    <a:pt x="79" y="134"/>
                  </a:lnTo>
                  <a:lnTo>
                    <a:pt x="75" y="125"/>
                  </a:lnTo>
                  <a:lnTo>
                    <a:pt x="72" y="115"/>
                  </a:lnTo>
                  <a:lnTo>
                    <a:pt x="71" y="105"/>
                  </a:lnTo>
                  <a:lnTo>
                    <a:pt x="72" y="93"/>
                  </a:lnTo>
                  <a:lnTo>
                    <a:pt x="76" y="83"/>
                  </a:lnTo>
                  <a:lnTo>
                    <a:pt x="82" y="74"/>
                  </a:lnTo>
                  <a:lnTo>
                    <a:pt x="90" y="64"/>
                  </a:lnTo>
                  <a:lnTo>
                    <a:pt x="99" y="57"/>
                  </a:lnTo>
                  <a:lnTo>
                    <a:pt x="109" y="53"/>
                  </a:lnTo>
                  <a:lnTo>
                    <a:pt x="121" y="49"/>
                  </a:lnTo>
                  <a:lnTo>
                    <a:pt x="133" y="48"/>
                  </a:lnTo>
                  <a:lnTo>
                    <a:pt x="133" y="0"/>
                  </a:lnTo>
                  <a:lnTo>
                    <a:pt x="107" y="3"/>
                  </a:lnTo>
                  <a:lnTo>
                    <a:pt x="82" y="13"/>
                  </a:lnTo>
                  <a:lnTo>
                    <a:pt x="59" y="29"/>
                  </a:lnTo>
                  <a:lnTo>
                    <a:pt x="39" y="48"/>
                  </a:lnTo>
                  <a:lnTo>
                    <a:pt x="23" y="74"/>
                  </a:lnTo>
                  <a:lnTo>
                    <a:pt x="10" y="102"/>
                  </a:lnTo>
                  <a:lnTo>
                    <a:pt x="2" y="133"/>
                  </a:lnTo>
                  <a:lnTo>
                    <a:pt x="0" y="167"/>
                  </a:lnTo>
                  <a:lnTo>
                    <a:pt x="2" y="200"/>
                  </a:lnTo>
                  <a:lnTo>
                    <a:pt x="10" y="231"/>
                  </a:lnTo>
                  <a:lnTo>
                    <a:pt x="23" y="258"/>
                  </a:lnTo>
                  <a:lnTo>
                    <a:pt x="39" y="284"/>
                  </a:lnTo>
                  <a:lnTo>
                    <a:pt x="59" y="303"/>
                  </a:lnTo>
                  <a:lnTo>
                    <a:pt x="82" y="319"/>
                  </a:lnTo>
                  <a:lnTo>
                    <a:pt x="107" y="329"/>
                  </a:lnTo>
                  <a:lnTo>
                    <a:pt x="133" y="332"/>
                  </a:lnTo>
                  <a:lnTo>
                    <a:pt x="154" y="330"/>
                  </a:lnTo>
                  <a:lnTo>
                    <a:pt x="174" y="324"/>
                  </a:lnTo>
                  <a:lnTo>
                    <a:pt x="192" y="315"/>
                  </a:lnTo>
                  <a:lnTo>
                    <a:pt x="209" y="302"/>
                  </a:lnTo>
                  <a:lnTo>
                    <a:pt x="224" y="287"/>
                  </a:lnTo>
                  <a:lnTo>
                    <a:pt x="238" y="270"/>
                  </a:lnTo>
                  <a:lnTo>
                    <a:pt x="249" y="250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2" y="229"/>
                  </a:lnTo>
                  <a:lnTo>
                    <a:pt x="265" y="229"/>
                  </a:lnTo>
                  <a:lnTo>
                    <a:pt x="267" y="229"/>
                  </a:lnTo>
                  <a:lnTo>
                    <a:pt x="273" y="227"/>
                  </a:lnTo>
                  <a:lnTo>
                    <a:pt x="278" y="226"/>
                  </a:lnTo>
                  <a:lnTo>
                    <a:pt x="284" y="223"/>
                  </a:lnTo>
                  <a:lnTo>
                    <a:pt x="289" y="219"/>
                  </a:lnTo>
                  <a:lnTo>
                    <a:pt x="293" y="214"/>
                  </a:lnTo>
                  <a:lnTo>
                    <a:pt x="297" y="208"/>
                  </a:lnTo>
                  <a:lnTo>
                    <a:pt x="300" y="201"/>
                  </a:lnTo>
                  <a:lnTo>
                    <a:pt x="304" y="193"/>
                  </a:lnTo>
                  <a:lnTo>
                    <a:pt x="832" y="193"/>
                  </a:lnTo>
                  <a:lnTo>
                    <a:pt x="839" y="186"/>
                  </a:lnTo>
                  <a:lnTo>
                    <a:pt x="847" y="183"/>
                  </a:lnTo>
                  <a:lnTo>
                    <a:pt x="856" y="179"/>
                  </a:lnTo>
                  <a:lnTo>
                    <a:pt x="865" y="179"/>
                  </a:lnTo>
                  <a:lnTo>
                    <a:pt x="875" y="180"/>
                  </a:lnTo>
                  <a:lnTo>
                    <a:pt x="884" y="184"/>
                  </a:lnTo>
                  <a:lnTo>
                    <a:pt x="891" y="190"/>
                  </a:lnTo>
                  <a:lnTo>
                    <a:pt x="896" y="196"/>
                  </a:lnTo>
                  <a:lnTo>
                    <a:pt x="900" y="200"/>
                  </a:lnTo>
                  <a:lnTo>
                    <a:pt x="906" y="202"/>
                  </a:lnTo>
                  <a:lnTo>
                    <a:pt x="911" y="204"/>
                  </a:lnTo>
                  <a:lnTo>
                    <a:pt x="918" y="204"/>
                  </a:lnTo>
                  <a:lnTo>
                    <a:pt x="924" y="203"/>
                  </a:lnTo>
                  <a:lnTo>
                    <a:pt x="930" y="202"/>
                  </a:lnTo>
                  <a:lnTo>
                    <a:pt x="934" y="200"/>
                  </a:lnTo>
                  <a:lnTo>
                    <a:pt x="937" y="196"/>
                  </a:lnTo>
                  <a:lnTo>
                    <a:pt x="938" y="192"/>
                  </a:lnTo>
                  <a:lnTo>
                    <a:pt x="940" y="186"/>
                  </a:lnTo>
                  <a:lnTo>
                    <a:pt x="946" y="183"/>
                  </a:lnTo>
                  <a:lnTo>
                    <a:pt x="954" y="180"/>
                  </a:lnTo>
                  <a:lnTo>
                    <a:pt x="963" y="180"/>
                  </a:lnTo>
                  <a:lnTo>
                    <a:pt x="963" y="202"/>
                  </a:lnTo>
                  <a:lnTo>
                    <a:pt x="963" y="244"/>
                  </a:lnTo>
                  <a:lnTo>
                    <a:pt x="963" y="284"/>
                  </a:lnTo>
                  <a:lnTo>
                    <a:pt x="963" y="304"/>
                  </a:lnTo>
                  <a:lnTo>
                    <a:pt x="967" y="307"/>
                  </a:lnTo>
                  <a:lnTo>
                    <a:pt x="972" y="308"/>
                  </a:lnTo>
                  <a:lnTo>
                    <a:pt x="979" y="307"/>
                  </a:lnTo>
                  <a:lnTo>
                    <a:pt x="982" y="304"/>
                  </a:lnTo>
                  <a:lnTo>
                    <a:pt x="982" y="296"/>
                  </a:lnTo>
                  <a:lnTo>
                    <a:pt x="983" y="280"/>
                  </a:lnTo>
                  <a:lnTo>
                    <a:pt x="984" y="265"/>
                  </a:lnTo>
                  <a:lnTo>
                    <a:pt x="984" y="256"/>
                  </a:lnTo>
                  <a:lnTo>
                    <a:pt x="986" y="254"/>
                  </a:lnTo>
                  <a:lnTo>
                    <a:pt x="991" y="254"/>
                  </a:lnTo>
                  <a:lnTo>
                    <a:pt x="995" y="254"/>
                  </a:lnTo>
                  <a:lnTo>
                    <a:pt x="998" y="256"/>
                  </a:lnTo>
                  <a:lnTo>
                    <a:pt x="998" y="260"/>
                  </a:lnTo>
                  <a:lnTo>
                    <a:pt x="998" y="265"/>
                  </a:lnTo>
                  <a:lnTo>
                    <a:pt x="998" y="271"/>
                  </a:lnTo>
                  <a:lnTo>
                    <a:pt x="998" y="276"/>
                  </a:lnTo>
                  <a:lnTo>
                    <a:pt x="1000" y="278"/>
                  </a:lnTo>
                  <a:lnTo>
                    <a:pt x="1003" y="278"/>
                  </a:lnTo>
                  <a:lnTo>
                    <a:pt x="1009" y="278"/>
                  </a:lnTo>
                  <a:lnTo>
                    <a:pt x="1013" y="278"/>
                  </a:lnTo>
                  <a:lnTo>
                    <a:pt x="1013" y="281"/>
                  </a:lnTo>
                  <a:lnTo>
                    <a:pt x="1013" y="289"/>
                  </a:lnTo>
                  <a:lnTo>
                    <a:pt x="1013" y="298"/>
                  </a:lnTo>
                  <a:lnTo>
                    <a:pt x="1013" y="303"/>
                  </a:lnTo>
                  <a:lnTo>
                    <a:pt x="1016" y="306"/>
                  </a:lnTo>
                  <a:lnTo>
                    <a:pt x="1024" y="307"/>
                  </a:lnTo>
                  <a:lnTo>
                    <a:pt x="1031" y="306"/>
                  </a:lnTo>
                  <a:lnTo>
                    <a:pt x="1034" y="303"/>
                  </a:lnTo>
                  <a:lnTo>
                    <a:pt x="1034" y="293"/>
                  </a:lnTo>
                  <a:lnTo>
                    <a:pt x="1036" y="275"/>
                  </a:lnTo>
                  <a:lnTo>
                    <a:pt x="1036" y="256"/>
                  </a:lnTo>
                  <a:lnTo>
                    <a:pt x="1036" y="246"/>
                  </a:lnTo>
                  <a:lnTo>
                    <a:pt x="1039" y="245"/>
                  </a:lnTo>
                  <a:lnTo>
                    <a:pt x="1045" y="245"/>
                  </a:lnTo>
                  <a:lnTo>
                    <a:pt x="1052" y="245"/>
                  </a:lnTo>
                  <a:lnTo>
                    <a:pt x="1054" y="247"/>
                  </a:lnTo>
                  <a:lnTo>
                    <a:pt x="1054" y="254"/>
                  </a:lnTo>
                  <a:lnTo>
                    <a:pt x="1054" y="267"/>
                  </a:lnTo>
                  <a:lnTo>
                    <a:pt x="1054" y="279"/>
                  </a:lnTo>
                  <a:lnTo>
                    <a:pt x="1054" y="286"/>
                  </a:lnTo>
                  <a:lnTo>
                    <a:pt x="1057" y="291"/>
                  </a:lnTo>
                  <a:lnTo>
                    <a:pt x="1066" y="292"/>
                  </a:lnTo>
                  <a:lnTo>
                    <a:pt x="1072" y="291"/>
                  </a:lnTo>
                  <a:lnTo>
                    <a:pt x="1076" y="288"/>
                  </a:lnTo>
                  <a:lnTo>
                    <a:pt x="1076" y="280"/>
                  </a:lnTo>
                  <a:lnTo>
                    <a:pt x="1076" y="267"/>
                  </a:lnTo>
                  <a:lnTo>
                    <a:pt x="1076" y="254"/>
                  </a:lnTo>
                  <a:lnTo>
                    <a:pt x="1076" y="246"/>
                  </a:lnTo>
                  <a:lnTo>
                    <a:pt x="1078" y="245"/>
                  </a:lnTo>
                  <a:lnTo>
                    <a:pt x="1085" y="245"/>
                  </a:lnTo>
                  <a:lnTo>
                    <a:pt x="1091" y="245"/>
                  </a:lnTo>
                  <a:lnTo>
                    <a:pt x="1093" y="247"/>
                  </a:lnTo>
                  <a:lnTo>
                    <a:pt x="1093" y="253"/>
                  </a:lnTo>
                  <a:lnTo>
                    <a:pt x="1093" y="260"/>
                  </a:lnTo>
                  <a:lnTo>
                    <a:pt x="1093" y="267"/>
                  </a:lnTo>
                  <a:lnTo>
                    <a:pt x="1093" y="271"/>
                  </a:lnTo>
                  <a:lnTo>
                    <a:pt x="1097" y="272"/>
                  </a:lnTo>
                  <a:lnTo>
                    <a:pt x="1104" y="272"/>
                  </a:lnTo>
                  <a:lnTo>
                    <a:pt x="1109" y="272"/>
                  </a:lnTo>
                  <a:lnTo>
                    <a:pt x="1113" y="273"/>
                  </a:lnTo>
                  <a:lnTo>
                    <a:pt x="1113" y="280"/>
                  </a:lnTo>
                  <a:lnTo>
                    <a:pt x="1114" y="286"/>
                  </a:lnTo>
                  <a:lnTo>
                    <a:pt x="1114" y="293"/>
                  </a:lnTo>
                  <a:lnTo>
                    <a:pt x="1115" y="298"/>
                  </a:lnTo>
                  <a:lnTo>
                    <a:pt x="1118" y="300"/>
                  </a:lnTo>
                  <a:lnTo>
                    <a:pt x="1125" y="301"/>
                  </a:lnTo>
                  <a:lnTo>
                    <a:pt x="1132" y="300"/>
                  </a:lnTo>
                  <a:lnTo>
                    <a:pt x="1136" y="296"/>
                  </a:lnTo>
                  <a:lnTo>
                    <a:pt x="1136" y="285"/>
                  </a:lnTo>
                  <a:lnTo>
                    <a:pt x="1136" y="265"/>
                  </a:lnTo>
                  <a:lnTo>
                    <a:pt x="1136" y="246"/>
                  </a:lnTo>
                  <a:lnTo>
                    <a:pt x="1136" y="234"/>
                  </a:lnTo>
                  <a:lnTo>
                    <a:pt x="1138" y="232"/>
                  </a:lnTo>
                  <a:lnTo>
                    <a:pt x="1145" y="232"/>
                  </a:lnTo>
                  <a:lnTo>
                    <a:pt x="1151" y="232"/>
                  </a:lnTo>
                  <a:lnTo>
                    <a:pt x="1153" y="230"/>
                  </a:lnTo>
                  <a:lnTo>
                    <a:pt x="1153" y="218"/>
                  </a:lnTo>
                  <a:lnTo>
                    <a:pt x="1154" y="202"/>
                  </a:lnTo>
                  <a:lnTo>
                    <a:pt x="1154" y="187"/>
                  </a:lnTo>
                  <a:lnTo>
                    <a:pt x="1154" y="180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463" name="Freeform 15"/>
            <p:cNvSpPr>
              <a:spLocks/>
            </p:cNvSpPr>
            <p:nvPr/>
          </p:nvSpPr>
          <p:spPr bwMode="auto">
            <a:xfrm>
              <a:off x="528" y="3312"/>
              <a:ext cx="585" cy="240"/>
            </a:xfrm>
            <a:custGeom>
              <a:avLst/>
              <a:gdLst>
                <a:gd name="T0" fmla="*/ 1166 w 1170"/>
                <a:gd name="T1" fmla="*/ 156 h 332"/>
                <a:gd name="T2" fmla="*/ 941 w 1170"/>
                <a:gd name="T3" fmla="*/ 146 h 332"/>
                <a:gd name="T4" fmla="*/ 931 w 1170"/>
                <a:gd name="T5" fmla="*/ 131 h 332"/>
                <a:gd name="T6" fmla="*/ 907 w 1170"/>
                <a:gd name="T7" fmla="*/ 130 h 332"/>
                <a:gd name="T8" fmla="*/ 885 w 1170"/>
                <a:gd name="T9" fmla="*/ 148 h 332"/>
                <a:gd name="T10" fmla="*/ 847 w 1170"/>
                <a:gd name="T11" fmla="*/ 149 h 332"/>
                <a:gd name="T12" fmla="*/ 300 w 1170"/>
                <a:gd name="T13" fmla="*/ 131 h 332"/>
                <a:gd name="T14" fmla="*/ 284 w 1170"/>
                <a:gd name="T15" fmla="*/ 110 h 332"/>
                <a:gd name="T16" fmla="*/ 265 w 1170"/>
                <a:gd name="T17" fmla="*/ 105 h 332"/>
                <a:gd name="T18" fmla="*/ 249 w 1170"/>
                <a:gd name="T19" fmla="*/ 84 h 332"/>
                <a:gd name="T20" fmla="*/ 192 w 1170"/>
                <a:gd name="T21" fmla="*/ 17 h 332"/>
                <a:gd name="T22" fmla="*/ 133 w 1170"/>
                <a:gd name="T23" fmla="*/ 48 h 332"/>
                <a:gd name="T24" fmla="*/ 177 w 1170"/>
                <a:gd name="T25" fmla="*/ 64 h 332"/>
                <a:gd name="T26" fmla="*/ 196 w 1170"/>
                <a:gd name="T27" fmla="*/ 105 h 332"/>
                <a:gd name="T28" fmla="*/ 182 w 1170"/>
                <a:gd name="T29" fmla="*/ 142 h 332"/>
                <a:gd name="T30" fmla="*/ 146 w 1170"/>
                <a:gd name="T31" fmla="*/ 161 h 332"/>
                <a:gd name="T32" fmla="*/ 182 w 1170"/>
                <a:gd name="T33" fmla="*/ 179 h 332"/>
                <a:gd name="T34" fmla="*/ 196 w 1170"/>
                <a:gd name="T35" fmla="*/ 217 h 332"/>
                <a:gd name="T36" fmla="*/ 177 w 1170"/>
                <a:gd name="T37" fmla="*/ 256 h 332"/>
                <a:gd name="T38" fmla="*/ 133 w 1170"/>
                <a:gd name="T39" fmla="*/ 272 h 332"/>
                <a:gd name="T40" fmla="*/ 90 w 1170"/>
                <a:gd name="T41" fmla="*/ 256 h 332"/>
                <a:gd name="T42" fmla="*/ 71 w 1170"/>
                <a:gd name="T43" fmla="*/ 217 h 332"/>
                <a:gd name="T44" fmla="*/ 85 w 1170"/>
                <a:gd name="T45" fmla="*/ 179 h 332"/>
                <a:gd name="T46" fmla="*/ 121 w 1170"/>
                <a:gd name="T47" fmla="*/ 161 h 332"/>
                <a:gd name="T48" fmla="*/ 85 w 1170"/>
                <a:gd name="T49" fmla="*/ 142 h 332"/>
                <a:gd name="T50" fmla="*/ 71 w 1170"/>
                <a:gd name="T51" fmla="*/ 105 h 332"/>
                <a:gd name="T52" fmla="*/ 90 w 1170"/>
                <a:gd name="T53" fmla="*/ 64 h 332"/>
                <a:gd name="T54" fmla="*/ 133 w 1170"/>
                <a:gd name="T55" fmla="*/ 48 h 332"/>
                <a:gd name="T56" fmla="*/ 59 w 1170"/>
                <a:gd name="T57" fmla="*/ 29 h 332"/>
                <a:gd name="T58" fmla="*/ 2 w 1170"/>
                <a:gd name="T59" fmla="*/ 133 h 332"/>
                <a:gd name="T60" fmla="*/ 23 w 1170"/>
                <a:gd name="T61" fmla="*/ 258 h 332"/>
                <a:gd name="T62" fmla="*/ 107 w 1170"/>
                <a:gd name="T63" fmla="*/ 329 h 332"/>
                <a:gd name="T64" fmla="*/ 192 w 1170"/>
                <a:gd name="T65" fmla="*/ 315 h 332"/>
                <a:gd name="T66" fmla="*/ 249 w 1170"/>
                <a:gd name="T67" fmla="*/ 250 h 332"/>
                <a:gd name="T68" fmla="*/ 265 w 1170"/>
                <a:gd name="T69" fmla="*/ 229 h 332"/>
                <a:gd name="T70" fmla="*/ 284 w 1170"/>
                <a:gd name="T71" fmla="*/ 223 h 332"/>
                <a:gd name="T72" fmla="*/ 300 w 1170"/>
                <a:gd name="T73" fmla="*/ 201 h 332"/>
                <a:gd name="T74" fmla="*/ 847 w 1170"/>
                <a:gd name="T75" fmla="*/ 183 h 332"/>
                <a:gd name="T76" fmla="*/ 884 w 1170"/>
                <a:gd name="T77" fmla="*/ 184 h 332"/>
                <a:gd name="T78" fmla="*/ 906 w 1170"/>
                <a:gd name="T79" fmla="*/ 202 h 332"/>
                <a:gd name="T80" fmla="*/ 930 w 1170"/>
                <a:gd name="T81" fmla="*/ 202 h 332"/>
                <a:gd name="T82" fmla="*/ 940 w 1170"/>
                <a:gd name="T83" fmla="*/ 186 h 332"/>
                <a:gd name="T84" fmla="*/ 963 w 1170"/>
                <a:gd name="T85" fmla="*/ 202 h 332"/>
                <a:gd name="T86" fmla="*/ 967 w 1170"/>
                <a:gd name="T87" fmla="*/ 307 h 332"/>
                <a:gd name="T88" fmla="*/ 982 w 1170"/>
                <a:gd name="T89" fmla="*/ 296 h 332"/>
                <a:gd name="T90" fmla="*/ 986 w 1170"/>
                <a:gd name="T91" fmla="*/ 254 h 332"/>
                <a:gd name="T92" fmla="*/ 998 w 1170"/>
                <a:gd name="T93" fmla="*/ 260 h 332"/>
                <a:gd name="T94" fmla="*/ 1000 w 1170"/>
                <a:gd name="T95" fmla="*/ 278 h 332"/>
                <a:gd name="T96" fmla="*/ 1013 w 1170"/>
                <a:gd name="T97" fmla="*/ 281 h 332"/>
                <a:gd name="T98" fmla="*/ 1016 w 1170"/>
                <a:gd name="T99" fmla="*/ 306 h 332"/>
                <a:gd name="T100" fmla="*/ 1034 w 1170"/>
                <a:gd name="T101" fmla="*/ 293 h 332"/>
                <a:gd name="T102" fmla="*/ 1039 w 1170"/>
                <a:gd name="T103" fmla="*/ 245 h 332"/>
                <a:gd name="T104" fmla="*/ 1054 w 1170"/>
                <a:gd name="T105" fmla="*/ 254 h 332"/>
                <a:gd name="T106" fmla="*/ 1057 w 1170"/>
                <a:gd name="T107" fmla="*/ 291 h 332"/>
                <a:gd name="T108" fmla="*/ 1076 w 1170"/>
                <a:gd name="T109" fmla="*/ 280 h 332"/>
                <a:gd name="T110" fmla="*/ 1078 w 1170"/>
                <a:gd name="T111" fmla="*/ 245 h 332"/>
                <a:gd name="T112" fmla="*/ 1093 w 1170"/>
                <a:gd name="T113" fmla="*/ 253 h 332"/>
                <a:gd name="T114" fmla="*/ 1097 w 1170"/>
                <a:gd name="T115" fmla="*/ 272 h 332"/>
                <a:gd name="T116" fmla="*/ 1113 w 1170"/>
                <a:gd name="T117" fmla="*/ 280 h 332"/>
                <a:gd name="T118" fmla="*/ 1118 w 1170"/>
                <a:gd name="T119" fmla="*/ 300 h 332"/>
                <a:gd name="T120" fmla="*/ 1136 w 1170"/>
                <a:gd name="T121" fmla="*/ 285 h 332"/>
                <a:gd name="T122" fmla="*/ 1138 w 1170"/>
                <a:gd name="T123" fmla="*/ 232 h 332"/>
                <a:gd name="T124" fmla="*/ 1153 w 1170"/>
                <a:gd name="T125" fmla="*/ 218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0" h="332">
                  <a:moveTo>
                    <a:pt x="1154" y="180"/>
                  </a:moveTo>
                  <a:lnTo>
                    <a:pt x="1166" y="176"/>
                  </a:lnTo>
                  <a:lnTo>
                    <a:pt x="1170" y="165"/>
                  </a:lnTo>
                  <a:lnTo>
                    <a:pt x="1166" y="156"/>
                  </a:lnTo>
                  <a:lnTo>
                    <a:pt x="1153" y="152"/>
                  </a:lnTo>
                  <a:lnTo>
                    <a:pt x="955" y="153"/>
                  </a:lnTo>
                  <a:lnTo>
                    <a:pt x="947" y="150"/>
                  </a:lnTo>
                  <a:lnTo>
                    <a:pt x="941" y="146"/>
                  </a:lnTo>
                  <a:lnTo>
                    <a:pt x="939" y="140"/>
                  </a:lnTo>
                  <a:lnTo>
                    <a:pt x="938" y="137"/>
                  </a:lnTo>
                  <a:lnTo>
                    <a:pt x="936" y="133"/>
                  </a:lnTo>
                  <a:lnTo>
                    <a:pt x="931" y="131"/>
                  </a:lnTo>
                  <a:lnTo>
                    <a:pt x="925" y="130"/>
                  </a:lnTo>
                  <a:lnTo>
                    <a:pt x="919" y="129"/>
                  </a:lnTo>
                  <a:lnTo>
                    <a:pt x="912" y="129"/>
                  </a:lnTo>
                  <a:lnTo>
                    <a:pt x="907" y="130"/>
                  </a:lnTo>
                  <a:lnTo>
                    <a:pt x="901" y="133"/>
                  </a:lnTo>
                  <a:lnTo>
                    <a:pt x="898" y="137"/>
                  </a:lnTo>
                  <a:lnTo>
                    <a:pt x="892" y="144"/>
                  </a:lnTo>
                  <a:lnTo>
                    <a:pt x="885" y="148"/>
                  </a:lnTo>
                  <a:lnTo>
                    <a:pt x="876" y="152"/>
                  </a:lnTo>
                  <a:lnTo>
                    <a:pt x="866" y="153"/>
                  </a:lnTo>
                  <a:lnTo>
                    <a:pt x="856" y="152"/>
                  </a:lnTo>
                  <a:lnTo>
                    <a:pt x="847" y="149"/>
                  </a:lnTo>
                  <a:lnTo>
                    <a:pt x="838" y="145"/>
                  </a:lnTo>
                  <a:lnTo>
                    <a:pt x="831" y="138"/>
                  </a:lnTo>
                  <a:lnTo>
                    <a:pt x="304" y="138"/>
                  </a:lnTo>
                  <a:lnTo>
                    <a:pt x="300" y="131"/>
                  </a:lnTo>
                  <a:lnTo>
                    <a:pt x="297" y="124"/>
                  </a:lnTo>
                  <a:lnTo>
                    <a:pt x="293" y="118"/>
                  </a:lnTo>
                  <a:lnTo>
                    <a:pt x="289" y="114"/>
                  </a:lnTo>
                  <a:lnTo>
                    <a:pt x="284" y="110"/>
                  </a:lnTo>
                  <a:lnTo>
                    <a:pt x="278" y="107"/>
                  </a:lnTo>
                  <a:lnTo>
                    <a:pt x="273" y="106"/>
                  </a:lnTo>
                  <a:lnTo>
                    <a:pt x="267" y="105"/>
                  </a:lnTo>
                  <a:lnTo>
                    <a:pt x="265" y="105"/>
                  </a:lnTo>
                  <a:lnTo>
                    <a:pt x="262" y="105"/>
                  </a:lnTo>
                  <a:lnTo>
                    <a:pt x="260" y="105"/>
                  </a:lnTo>
                  <a:lnTo>
                    <a:pt x="258" y="106"/>
                  </a:lnTo>
                  <a:lnTo>
                    <a:pt x="249" y="84"/>
                  </a:lnTo>
                  <a:lnTo>
                    <a:pt x="238" y="63"/>
                  </a:lnTo>
                  <a:lnTo>
                    <a:pt x="224" y="45"/>
                  </a:lnTo>
                  <a:lnTo>
                    <a:pt x="209" y="30"/>
                  </a:lnTo>
                  <a:lnTo>
                    <a:pt x="192" y="17"/>
                  </a:lnTo>
                  <a:lnTo>
                    <a:pt x="174" y="8"/>
                  </a:lnTo>
                  <a:lnTo>
                    <a:pt x="154" y="2"/>
                  </a:lnTo>
                  <a:lnTo>
                    <a:pt x="133" y="0"/>
                  </a:lnTo>
                  <a:lnTo>
                    <a:pt x="133" y="48"/>
                  </a:lnTo>
                  <a:lnTo>
                    <a:pt x="146" y="49"/>
                  </a:lnTo>
                  <a:lnTo>
                    <a:pt x="158" y="53"/>
                  </a:lnTo>
                  <a:lnTo>
                    <a:pt x="168" y="57"/>
                  </a:lnTo>
                  <a:lnTo>
                    <a:pt x="177" y="64"/>
                  </a:lnTo>
                  <a:lnTo>
                    <a:pt x="185" y="74"/>
                  </a:lnTo>
                  <a:lnTo>
                    <a:pt x="191" y="83"/>
                  </a:lnTo>
                  <a:lnTo>
                    <a:pt x="194" y="93"/>
                  </a:lnTo>
                  <a:lnTo>
                    <a:pt x="196" y="105"/>
                  </a:lnTo>
                  <a:lnTo>
                    <a:pt x="194" y="115"/>
                  </a:lnTo>
                  <a:lnTo>
                    <a:pt x="192" y="125"/>
                  </a:lnTo>
                  <a:lnTo>
                    <a:pt x="188" y="134"/>
                  </a:lnTo>
                  <a:lnTo>
                    <a:pt x="182" y="142"/>
                  </a:lnTo>
                  <a:lnTo>
                    <a:pt x="175" y="149"/>
                  </a:lnTo>
                  <a:lnTo>
                    <a:pt x="167" y="155"/>
                  </a:lnTo>
                  <a:lnTo>
                    <a:pt x="156" y="159"/>
                  </a:lnTo>
                  <a:lnTo>
                    <a:pt x="146" y="161"/>
                  </a:lnTo>
                  <a:lnTo>
                    <a:pt x="156" y="163"/>
                  </a:lnTo>
                  <a:lnTo>
                    <a:pt x="167" y="167"/>
                  </a:lnTo>
                  <a:lnTo>
                    <a:pt x="175" y="172"/>
                  </a:lnTo>
                  <a:lnTo>
                    <a:pt x="182" y="179"/>
                  </a:lnTo>
                  <a:lnTo>
                    <a:pt x="188" y="187"/>
                  </a:lnTo>
                  <a:lnTo>
                    <a:pt x="192" y="196"/>
                  </a:lnTo>
                  <a:lnTo>
                    <a:pt x="194" y="207"/>
                  </a:lnTo>
                  <a:lnTo>
                    <a:pt x="196" y="217"/>
                  </a:lnTo>
                  <a:lnTo>
                    <a:pt x="194" y="229"/>
                  </a:lnTo>
                  <a:lnTo>
                    <a:pt x="191" y="238"/>
                  </a:lnTo>
                  <a:lnTo>
                    <a:pt x="185" y="248"/>
                  </a:lnTo>
                  <a:lnTo>
                    <a:pt x="177" y="256"/>
                  </a:lnTo>
                  <a:lnTo>
                    <a:pt x="168" y="263"/>
                  </a:lnTo>
                  <a:lnTo>
                    <a:pt x="158" y="268"/>
                  </a:lnTo>
                  <a:lnTo>
                    <a:pt x="146" y="271"/>
                  </a:lnTo>
                  <a:lnTo>
                    <a:pt x="133" y="272"/>
                  </a:lnTo>
                  <a:lnTo>
                    <a:pt x="121" y="271"/>
                  </a:lnTo>
                  <a:lnTo>
                    <a:pt x="109" y="268"/>
                  </a:lnTo>
                  <a:lnTo>
                    <a:pt x="99" y="263"/>
                  </a:lnTo>
                  <a:lnTo>
                    <a:pt x="90" y="256"/>
                  </a:lnTo>
                  <a:lnTo>
                    <a:pt x="82" y="248"/>
                  </a:lnTo>
                  <a:lnTo>
                    <a:pt x="76" y="238"/>
                  </a:lnTo>
                  <a:lnTo>
                    <a:pt x="72" y="229"/>
                  </a:lnTo>
                  <a:lnTo>
                    <a:pt x="71" y="217"/>
                  </a:lnTo>
                  <a:lnTo>
                    <a:pt x="72" y="207"/>
                  </a:lnTo>
                  <a:lnTo>
                    <a:pt x="75" y="196"/>
                  </a:lnTo>
                  <a:lnTo>
                    <a:pt x="79" y="187"/>
                  </a:lnTo>
                  <a:lnTo>
                    <a:pt x="85" y="179"/>
                  </a:lnTo>
                  <a:lnTo>
                    <a:pt x="92" y="172"/>
                  </a:lnTo>
                  <a:lnTo>
                    <a:pt x="100" y="167"/>
                  </a:lnTo>
                  <a:lnTo>
                    <a:pt x="110" y="163"/>
                  </a:lnTo>
                  <a:lnTo>
                    <a:pt x="121" y="161"/>
                  </a:lnTo>
                  <a:lnTo>
                    <a:pt x="110" y="159"/>
                  </a:lnTo>
                  <a:lnTo>
                    <a:pt x="100" y="155"/>
                  </a:lnTo>
                  <a:lnTo>
                    <a:pt x="92" y="149"/>
                  </a:lnTo>
                  <a:lnTo>
                    <a:pt x="85" y="142"/>
                  </a:lnTo>
                  <a:lnTo>
                    <a:pt x="79" y="134"/>
                  </a:lnTo>
                  <a:lnTo>
                    <a:pt x="75" y="125"/>
                  </a:lnTo>
                  <a:lnTo>
                    <a:pt x="72" y="115"/>
                  </a:lnTo>
                  <a:lnTo>
                    <a:pt x="71" y="105"/>
                  </a:lnTo>
                  <a:lnTo>
                    <a:pt x="72" y="93"/>
                  </a:lnTo>
                  <a:lnTo>
                    <a:pt x="76" y="83"/>
                  </a:lnTo>
                  <a:lnTo>
                    <a:pt x="82" y="74"/>
                  </a:lnTo>
                  <a:lnTo>
                    <a:pt x="90" y="64"/>
                  </a:lnTo>
                  <a:lnTo>
                    <a:pt x="99" y="57"/>
                  </a:lnTo>
                  <a:lnTo>
                    <a:pt x="109" y="53"/>
                  </a:lnTo>
                  <a:lnTo>
                    <a:pt x="121" y="49"/>
                  </a:lnTo>
                  <a:lnTo>
                    <a:pt x="133" y="48"/>
                  </a:lnTo>
                  <a:lnTo>
                    <a:pt x="133" y="0"/>
                  </a:lnTo>
                  <a:lnTo>
                    <a:pt x="107" y="3"/>
                  </a:lnTo>
                  <a:lnTo>
                    <a:pt x="82" y="13"/>
                  </a:lnTo>
                  <a:lnTo>
                    <a:pt x="59" y="29"/>
                  </a:lnTo>
                  <a:lnTo>
                    <a:pt x="39" y="48"/>
                  </a:lnTo>
                  <a:lnTo>
                    <a:pt x="23" y="74"/>
                  </a:lnTo>
                  <a:lnTo>
                    <a:pt x="10" y="102"/>
                  </a:lnTo>
                  <a:lnTo>
                    <a:pt x="2" y="133"/>
                  </a:lnTo>
                  <a:lnTo>
                    <a:pt x="0" y="167"/>
                  </a:lnTo>
                  <a:lnTo>
                    <a:pt x="2" y="200"/>
                  </a:lnTo>
                  <a:lnTo>
                    <a:pt x="10" y="231"/>
                  </a:lnTo>
                  <a:lnTo>
                    <a:pt x="23" y="258"/>
                  </a:lnTo>
                  <a:lnTo>
                    <a:pt x="39" y="284"/>
                  </a:lnTo>
                  <a:lnTo>
                    <a:pt x="59" y="303"/>
                  </a:lnTo>
                  <a:lnTo>
                    <a:pt x="82" y="319"/>
                  </a:lnTo>
                  <a:lnTo>
                    <a:pt x="107" y="329"/>
                  </a:lnTo>
                  <a:lnTo>
                    <a:pt x="133" y="332"/>
                  </a:lnTo>
                  <a:lnTo>
                    <a:pt x="154" y="330"/>
                  </a:lnTo>
                  <a:lnTo>
                    <a:pt x="174" y="324"/>
                  </a:lnTo>
                  <a:lnTo>
                    <a:pt x="192" y="315"/>
                  </a:lnTo>
                  <a:lnTo>
                    <a:pt x="209" y="302"/>
                  </a:lnTo>
                  <a:lnTo>
                    <a:pt x="224" y="287"/>
                  </a:lnTo>
                  <a:lnTo>
                    <a:pt x="238" y="270"/>
                  </a:lnTo>
                  <a:lnTo>
                    <a:pt x="249" y="250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2" y="229"/>
                  </a:lnTo>
                  <a:lnTo>
                    <a:pt x="265" y="229"/>
                  </a:lnTo>
                  <a:lnTo>
                    <a:pt x="267" y="229"/>
                  </a:lnTo>
                  <a:lnTo>
                    <a:pt x="273" y="227"/>
                  </a:lnTo>
                  <a:lnTo>
                    <a:pt x="278" y="226"/>
                  </a:lnTo>
                  <a:lnTo>
                    <a:pt x="284" y="223"/>
                  </a:lnTo>
                  <a:lnTo>
                    <a:pt x="289" y="219"/>
                  </a:lnTo>
                  <a:lnTo>
                    <a:pt x="293" y="214"/>
                  </a:lnTo>
                  <a:lnTo>
                    <a:pt x="297" y="208"/>
                  </a:lnTo>
                  <a:lnTo>
                    <a:pt x="300" y="201"/>
                  </a:lnTo>
                  <a:lnTo>
                    <a:pt x="304" y="193"/>
                  </a:lnTo>
                  <a:lnTo>
                    <a:pt x="832" y="193"/>
                  </a:lnTo>
                  <a:lnTo>
                    <a:pt x="839" y="186"/>
                  </a:lnTo>
                  <a:lnTo>
                    <a:pt x="847" y="183"/>
                  </a:lnTo>
                  <a:lnTo>
                    <a:pt x="856" y="179"/>
                  </a:lnTo>
                  <a:lnTo>
                    <a:pt x="865" y="179"/>
                  </a:lnTo>
                  <a:lnTo>
                    <a:pt x="875" y="180"/>
                  </a:lnTo>
                  <a:lnTo>
                    <a:pt x="884" y="184"/>
                  </a:lnTo>
                  <a:lnTo>
                    <a:pt x="891" y="190"/>
                  </a:lnTo>
                  <a:lnTo>
                    <a:pt x="896" y="196"/>
                  </a:lnTo>
                  <a:lnTo>
                    <a:pt x="900" y="200"/>
                  </a:lnTo>
                  <a:lnTo>
                    <a:pt x="906" y="202"/>
                  </a:lnTo>
                  <a:lnTo>
                    <a:pt x="911" y="204"/>
                  </a:lnTo>
                  <a:lnTo>
                    <a:pt x="918" y="204"/>
                  </a:lnTo>
                  <a:lnTo>
                    <a:pt x="924" y="203"/>
                  </a:lnTo>
                  <a:lnTo>
                    <a:pt x="930" y="202"/>
                  </a:lnTo>
                  <a:lnTo>
                    <a:pt x="934" y="200"/>
                  </a:lnTo>
                  <a:lnTo>
                    <a:pt x="937" y="196"/>
                  </a:lnTo>
                  <a:lnTo>
                    <a:pt x="938" y="192"/>
                  </a:lnTo>
                  <a:lnTo>
                    <a:pt x="940" y="186"/>
                  </a:lnTo>
                  <a:lnTo>
                    <a:pt x="946" y="183"/>
                  </a:lnTo>
                  <a:lnTo>
                    <a:pt x="954" y="180"/>
                  </a:lnTo>
                  <a:lnTo>
                    <a:pt x="963" y="180"/>
                  </a:lnTo>
                  <a:lnTo>
                    <a:pt x="963" y="202"/>
                  </a:lnTo>
                  <a:lnTo>
                    <a:pt x="963" y="244"/>
                  </a:lnTo>
                  <a:lnTo>
                    <a:pt x="963" y="284"/>
                  </a:lnTo>
                  <a:lnTo>
                    <a:pt x="963" y="304"/>
                  </a:lnTo>
                  <a:lnTo>
                    <a:pt x="967" y="307"/>
                  </a:lnTo>
                  <a:lnTo>
                    <a:pt x="972" y="308"/>
                  </a:lnTo>
                  <a:lnTo>
                    <a:pt x="979" y="307"/>
                  </a:lnTo>
                  <a:lnTo>
                    <a:pt x="982" y="304"/>
                  </a:lnTo>
                  <a:lnTo>
                    <a:pt x="982" y="296"/>
                  </a:lnTo>
                  <a:lnTo>
                    <a:pt x="983" y="280"/>
                  </a:lnTo>
                  <a:lnTo>
                    <a:pt x="984" y="265"/>
                  </a:lnTo>
                  <a:lnTo>
                    <a:pt x="984" y="256"/>
                  </a:lnTo>
                  <a:lnTo>
                    <a:pt x="986" y="254"/>
                  </a:lnTo>
                  <a:lnTo>
                    <a:pt x="991" y="254"/>
                  </a:lnTo>
                  <a:lnTo>
                    <a:pt x="995" y="254"/>
                  </a:lnTo>
                  <a:lnTo>
                    <a:pt x="998" y="256"/>
                  </a:lnTo>
                  <a:lnTo>
                    <a:pt x="998" y="260"/>
                  </a:lnTo>
                  <a:lnTo>
                    <a:pt x="998" y="265"/>
                  </a:lnTo>
                  <a:lnTo>
                    <a:pt x="998" y="271"/>
                  </a:lnTo>
                  <a:lnTo>
                    <a:pt x="998" y="276"/>
                  </a:lnTo>
                  <a:lnTo>
                    <a:pt x="1000" y="278"/>
                  </a:lnTo>
                  <a:lnTo>
                    <a:pt x="1003" y="278"/>
                  </a:lnTo>
                  <a:lnTo>
                    <a:pt x="1009" y="278"/>
                  </a:lnTo>
                  <a:lnTo>
                    <a:pt x="1013" y="278"/>
                  </a:lnTo>
                  <a:lnTo>
                    <a:pt x="1013" y="281"/>
                  </a:lnTo>
                  <a:lnTo>
                    <a:pt x="1013" y="289"/>
                  </a:lnTo>
                  <a:lnTo>
                    <a:pt x="1013" y="298"/>
                  </a:lnTo>
                  <a:lnTo>
                    <a:pt x="1013" y="303"/>
                  </a:lnTo>
                  <a:lnTo>
                    <a:pt x="1016" y="306"/>
                  </a:lnTo>
                  <a:lnTo>
                    <a:pt x="1024" y="307"/>
                  </a:lnTo>
                  <a:lnTo>
                    <a:pt x="1031" y="306"/>
                  </a:lnTo>
                  <a:lnTo>
                    <a:pt x="1034" y="303"/>
                  </a:lnTo>
                  <a:lnTo>
                    <a:pt x="1034" y="293"/>
                  </a:lnTo>
                  <a:lnTo>
                    <a:pt x="1036" y="275"/>
                  </a:lnTo>
                  <a:lnTo>
                    <a:pt x="1036" y="256"/>
                  </a:lnTo>
                  <a:lnTo>
                    <a:pt x="1036" y="246"/>
                  </a:lnTo>
                  <a:lnTo>
                    <a:pt x="1039" y="245"/>
                  </a:lnTo>
                  <a:lnTo>
                    <a:pt x="1045" y="245"/>
                  </a:lnTo>
                  <a:lnTo>
                    <a:pt x="1052" y="245"/>
                  </a:lnTo>
                  <a:lnTo>
                    <a:pt x="1054" y="247"/>
                  </a:lnTo>
                  <a:lnTo>
                    <a:pt x="1054" y="254"/>
                  </a:lnTo>
                  <a:lnTo>
                    <a:pt x="1054" y="267"/>
                  </a:lnTo>
                  <a:lnTo>
                    <a:pt x="1054" y="279"/>
                  </a:lnTo>
                  <a:lnTo>
                    <a:pt x="1054" y="286"/>
                  </a:lnTo>
                  <a:lnTo>
                    <a:pt x="1057" y="291"/>
                  </a:lnTo>
                  <a:lnTo>
                    <a:pt x="1066" y="292"/>
                  </a:lnTo>
                  <a:lnTo>
                    <a:pt x="1072" y="291"/>
                  </a:lnTo>
                  <a:lnTo>
                    <a:pt x="1076" y="288"/>
                  </a:lnTo>
                  <a:lnTo>
                    <a:pt x="1076" y="280"/>
                  </a:lnTo>
                  <a:lnTo>
                    <a:pt x="1076" y="267"/>
                  </a:lnTo>
                  <a:lnTo>
                    <a:pt x="1076" y="254"/>
                  </a:lnTo>
                  <a:lnTo>
                    <a:pt x="1076" y="246"/>
                  </a:lnTo>
                  <a:lnTo>
                    <a:pt x="1078" y="245"/>
                  </a:lnTo>
                  <a:lnTo>
                    <a:pt x="1085" y="245"/>
                  </a:lnTo>
                  <a:lnTo>
                    <a:pt x="1091" y="245"/>
                  </a:lnTo>
                  <a:lnTo>
                    <a:pt x="1093" y="247"/>
                  </a:lnTo>
                  <a:lnTo>
                    <a:pt x="1093" y="253"/>
                  </a:lnTo>
                  <a:lnTo>
                    <a:pt x="1093" y="260"/>
                  </a:lnTo>
                  <a:lnTo>
                    <a:pt x="1093" y="267"/>
                  </a:lnTo>
                  <a:lnTo>
                    <a:pt x="1093" y="271"/>
                  </a:lnTo>
                  <a:lnTo>
                    <a:pt x="1097" y="272"/>
                  </a:lnTo>
                  <a:lnTo>
                    <a:pt x="1104" y="272"/>
                  </a:lnTo>
                  <a:lnTo>
                    <a:pt x="1109" y="272"/>
                  </a:lnTo>
                  <a:lnTo>
                    <a:pt x="1113" y="273"/>
                  </a:lnTo>
                  <a:lnTo>
                    <a:pt x="1113" y="280"/>
                  </a:lnTo>
                  <a:lnTo>
                    <a:pt x="1114" y="286"/>
                  </a:lnTo>
                  <a:lnTo>
                    <a:pt x="1114" y="293"/>
                  </a:lnTo>
                  <a:lnTo>
                    <a:pt x="1115" y="298"/>
                  </a:lnTo>
                  <a:lnTo>
                    <a:pt x="1118" y="300"/>
                  </a:lnTo>
                  <a:lnTo>
                    <a:pt x="1125" y="301"/>
                  </a:lnTo>
                  <a:lnTo>
                    <a:pt x="1132" y="300"/>
                  </a:lnTo>
                  <a:lnTo>
                    <a:pt x="1136" y="296"/>
                  </a:lnTo>
                  <a:lnTo>
                    <a:pt x="1136" y="285"/>
                  </a:lnTo>
                  <a:lnTo>
                    <a:pt x="1136" y="265"/>
                  </a:lnTo>
                  <a:lnTo>
                    <a:pt x="1136" y="246"/>
                  </a:lnTo>
                  <a:lnTo>
                    <a:pt x="1136" y="234"/>
                  </a:lnTo>
                  <a:lnTo>
                    <a:pt x="1138" y="232"/>
                  </a:lnTo>
                  <a:lnTo>
                    <a:pt x="1145" y="232"/>
                  </a:lnTo>
                  <a:lnTo>
                    <a:pt x="1151" y="232"/>
                  </a:lnTo>
                  <a:lnTo>
                    <a:pt x="1153" y="230"/>
                  </a:lnTo>
                  <a:lnTo>
                    <a:pt x="1153" y="218"/>
                  </a:lnTo>
                  <a:lnTo>
                    <a:pt x="1154" y="202"/>
                  </a:lnTo>
                  <a:lnTo>
                    <a:pt x="1154" y="187"/>
                  </a:lnTo>
                  <a:lnTo>
                    <a:pt x="1154" y="180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464" name="Freeform 16"/>
            <p:cNvSpPr>
              <a:spLocks/>
            </p:cNvSpPr>
            <p:nvPr/>
          </p:nvSpPr>
          <p:spPr bwMode="auto">
            <a:xfrm>
              <a:off x="528" y="3792"/>
              <a:ext cx="585" cy="240"/>
            </a:xfrm>
            <a:custGeom>
              <a:avLst/>
              <a:gdLst>
                <a:gd name="T0" fmla="*/ 1166 w 1170"/>
                <a:gd name="T1" fmla="*/ 156 h 332"/>
                <a:gd name="T2" fmla="*/ 941 w 1170"/>
                <a:gd name="T3" fmla="*/ 146 h 332"/>
                <a:gd name="T4" fmla="*/ 931 w 1170"/>
                <a:gd name="T5" fmla="*/ 131 h 332"/>
                <a:gd name="T6" fmla="*/ 907 w 1170"/>
                <a:gd name="T7" fmla="*/ 130 h 332"/>
                <a:gd name="T8" fmla="*/ 885 w 1170"/>
                <a:gd name="T9" fmla="*/ 148 h 332"/>
                <a:gd name="T10" fmla="*/ 847 w 1170"/>
                <a:gd name="T11" fmla="*/ 149 h 332"/>
                <a:gd name="T12" fmla="*/ 300 w 1170"/>
                <a:gd name="T13" fmla="*/ 131 h 332"/>
                <a:gd name="T14" fmla="*/ 284 w 1170"/>
                <a:gd name="T15" fmla="*/ 110 h 332"/>
                <a:gd name="T16" fmla="*/ 265 w 1170"/>
                <a:gd name="T17" fmla="*/ 105 h 332"/>
                <a:gd name="T18" fmla="*/ 249 w 1170"/>
                <a:gd name="T19" fmla="*/ 84 h 332"/>
                <a:gd name="T20" fmla="*/ 192 w 1170"/>
                <a:gd name="T21" fmla="*/ 17 h 332"/>
                <a:gd name="T22" fmla="*/ 133 w 1170"/>
                <a:gd name="T23" fmla="*/ 48 h 332"/>
                <a:gd name="T24" fmla="*/ 177 w 1170"/>
                <a:gd name="T25" fmla="*/ 64 h 332"/>
                <a:gd name="T26" fmla="*/ 196 w 1170"/>
                <a:gd name="T27" fmla="*/ 105 h 332"/>
                <a:gd name="T28" fmla="*/ 182 w 1170"/>
                <a:gd name="T29" fmla="*/ 142 h 332"/>
                <a:gd name="T30" fmla="*/ 146 w 1170"/>
                <a:gd name="T31" fmla="*/ 161 h 332"/>
                <a:gd name="T32" fmla="*/ 182 w 1170"/>
                <a:gd name="T33" fmla="*/ 179 h 332"/>
                <a:gd name="T34" fmla="*/ 196 w 1170"/>
                <a:gd name="T35" fmla="*/ 217 h 332"/>
                <a:gd name="T36" fmla="*/ 177 w 1170"/>
                <a:gd name="T37" fmla="*/ 256 h 332"/>
                <a:gd name="T38" fmla="*/ 133 w 1170"/>
                <a:gd name="T39" fmla="*/ 272 h 332"/>
                <a:gd name="T40" fmla="*/ 90 w 1170"/>
                <a:gd name="T41" fmla="*/ 256 h 332"/>
                <a:gd name="T42" fmla="*/ 71 w 1170"/>
                <a:gd name="T43" fmla="*/ 217 h 332"/>
                <a:gd name="T44" fmla="*/ 85 w 1170"/>
                <a:gd name="T45" fmla="*/ 179 h 332"/>
                <a:gd name="T46" fmla="*/ 121 w 1170"/>
                <a:gd name="T47" fmla="*/ 161 h 332"/>
                <a:gd name="T48" fmla="*/ 85 w 1170"/>
                <a:gd name="T49" fmla="*/ 142 h 332"/>
                <a:gd name="T50" fmla="*/ 71 w 1170"/>
                <a:gd name="T51" fmla="*/ 105 h 332"/>
                <a:gd name="T52" fmla="*/ 90 w 1170"/>
                <a:gd name="T53" fmla="*/ 64 h 332"/>
                <a:gd name="T54" fmla="*/ 133 w 1170"/>
                <a:gd name="T55" fmla="*/ 48 h 332"/>
                <a:gd name="T56" fmla="*/ 59 w 1170"/>
                <a:gd name="T57" fmla="*/ 29 h 332"/>
                <a:gd name="T58" fmla="*/ 2 w 1170"/>
                <a:gd name="T59" fmla="*/ 133 h 332"/>
                <a:gd name="T60" fmla="*/ 23 w 1170"/>
                <a:gd name="T61" fmla="*/ 258 h 332"/>
                <a:gd name="T62" fmla="*/ 107 w 1170"/>
                <a:gd name="T63" fmla="*/ 329 h 332"/>
                <a:gd name="T64" fmla="*/ 192 w 1170"/>
                <a:gd name="T65" fmla="*/ 315 h 332"/>
                <a:gd name="T66" fmla="*/ 249 w 1170"/>
                <a:gd name="T67" fmla="*/ 250 h 332"/>
                <a:gd name="T68" fmla="*/ 265 w 1170"/>
                <a:gd name="T69" fmla="*/ 229 h 332"/>
                <a:gd name="T70" fmla="*/ 284 w 1170"/>
                <a:gd name="T71" fmla="*/ 223 h 332"/>
                <a:gd name="T72" fmla="*/ 300 w 1170"/>
                <a:gd name="T73" fmla="*/ 201 h 332"/>
                <a:gd name="T74" fmla="*/ 847 w 1170"/>
                <a:gd name="T75" fmla="*/ 183 h 332"/>
                <a:gd name="T76" fmla="*/ 884 w 1170"/>
                <a:gd name="T77" fmla="*/ 184 h 332"/>
                <a:gd name="T78" fmla="*/ 906 w 1170"/>
                <a:gd name="T79" fmla="*/ 202 h 332"/>
                <a:gd name="T80" fmla="*/ 930 w 1170"/>
                <a:gd name="T81" fmla="*/ 202 h 332"/>
                <a:gd name="T82" fmla="*/ 940 w 1170"/>
                <a:gd name="T83" fmla="*/ 186 h 332"/>
                <a:gd name="T84" fmla="*/ 963 w 1170"/>
                <a:gd name="T85" fmla="*/ 202 h 332"/>
                <a:gd name="T86" fmla="*/ 967 w 1170"/>
                <a:gd name="T87" fmla="*/ 307 h 332"/>
                <a:gd name="T88" fmla="*/ 982 w 1170"/>
                <a:gd name="T89" fmla="*/ 296 h 332"/>
                <a:gd name="T90" fmla="*/ 986 w 1170"/>
                <a:gd name="T91" fmla="*/ 254 h 332"/>
                <a:gd name="T92" fmla="*/ 998 w 1170"/>
                <a:gd name="T93" fmla="*/ 260 h 332"/>
                <a:gd name="T94" fmla="*/ 1000 w 1170"/>
                <a:gd name="T95" fmla="*/ 278 h 332"/>
                <a:gd name="T96" fmla="*/ 1013 w 1170"/>
                <a:gd name="T97" fmla="*/ 281 h 332"/>
                <a:gd name="T98" fmla="*/ 1016 w 1170"/>
                <a:gd name="T99" fmla="*/ 306 h 332"/>
                <a:gd name="T100" fmla="*/ 1034 w 1170"/>
                <a:gd name="T101" fmla="*/ 293 h 332"/>
                <a:gd name="T102" fmla="*/ 1039 w 1170"/>
                <a:gd name="T103" fmla="*/ 245 h 332"/>
                <a:gd name="T104" fmla="*/ 1054 w 1170"/>
                <a:gd name="T105" fmla="*/ 254 h 332"/>
                <a:gd name="T106" fmla="*/ 1057 w 1170"/>
                <a:gd name="T107" fmla="*/ 291 h 332"/>
                <a:gd name="T108" fmla="*/ 1076 w 1170"/>
                <a:gd name="T109" fmla="*/ 280 h 332"/>
                <a:gd name="T110" fmla="*/ 1078 w 1170"/>
                <a:gd name="T111" fmla="*/ 245 h 332"/>
                <a:gd name="T112" fmla="*/ 1093 w 1170"/>
                <a:gd name="T113" fmla="*/ 253 h 332"/>
                <a:gd name="T114" fmla="*/ 1097 w 1170"/>
                <a:gd name="T115" fmla="*/ 272 h 332"/>
                <a:gd name="T116" fmla="*/ 1113 w 1170"/>
                <a:gd name="T117" fmla="*/ 280 h 332"/>
                <a:gd name="T118" fmla="*/ 1118 w 1170"/>
                <a:gd name="T119" fmla="*/ 300 h 332"/>
                <a:gd name="T120" fmla="*/ 1136 w 1170"/>
                <a:gd name="T121" fmla="*/ 285 h 332"/>
                <a:gd name="T122" fmla="*/ 1138 w 1170"/>
                <a:gd name="T123" fmla="*/ 232 h 332"/>
                <a:gd name="T124" fmla="*/ 1153 w 1170"/>
                <a:gd name="T125" fmla="*/ 218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0" h="332">
                  <a:moveTo>
                    <a:pt x="1154" y="180"/>
                  </a:moveTo>
                  <a:lnTo>
                    <a:pt x="1166" y="176"/>
                  </a:lnTo>
                  <a:lnTo>
                    <a:pt x="1170" y="165"/>
                  </a:lnTo>
                  <a:lnTo>
                    <a:pt x="1166" y="156"/>
                  </a:lnTo>
                  <a:lnTo>
                    <a:pt x="1153" y="152"/>
                  </a:lnTo>
                  <a:lnTo>
                    <a:pt x="955" y="153"/>
                  </a:lnTo>
                  <a:lnTo>
                    <a:pt x="947" y="150"/>
                  </a:lnTo>
                  <a:lnTo>
                    <a:pt x="941" y="146"/>
                  </a:lnTo>
                  <a:lnTo>
                    <a:pt x="939" y="140"/>
                  </a:lnTo>
                  <a:lnTo>
                    <a:pt x="938" y="137"/>
                  </a:lnTo>
                  <a:lnTo>
                    <a:pt x="936" y="133"/>
                  </a:lnTo>
                  <a:lnTo>
                    <a:pt x="931" y="131"/>
                  </a:lnTo>
                  <a:lnTo>
                    <a:pt x="925" y="130"/>
                  </a:lnTo>
                  <a:lnTo>
                    <a:pt x="919" y="129"/>
                  </a:lnTo>
                  <a:lnTo>
                    <a:pt x="912" y="129"/>
                  </a:lnTo>
                  <a:lnTo>
                    <a:pt x="907" y="130"/>
                  </a:lnTo>
                  <a:lnTo>
                    <a:pt x="901" y="133"/>
                  </a:lnTo>
                  <a:lnTo>
                    <a:pt x="898" y="137"/>
                  </a:lnTo>
                  <a:lnTo>
                    <a:pt x="892" y="144"/>
                  </a:lnTo>
                  <a:lnTo>
                    <a:pt x="885" y="148"/>
                  </a:lnTo>
                  <a:lnTo>
                    <a:pt x="876" y="152"/>
                  </a:lnTo>
                  <a:lnTo>
                    <a:pt x="866" y="153"/>
                  </a:lnTo>
                  <a:lnTo>
                    <a:pt x="856" y="152"/>
                  </a:lnTo>
                  <a:lnTo>
                    <a:pt x="847" y="149"/>
                  </a:lnTo>
                  <a:lnTo>
                    <a:pt x="838" y="145"/>
                  </a:lnTo>
                  <a:lnTo>
                    <a:pt x="831" y="138"/>
                  </a:lnTo>
                  <a:lnTo>
                    <a:pt x="304" y="138"/>
                  </a:lnTo>
                  <a:lnTo>
                    <a:pt x="300" y="131"/>
                  </a:lnTo>
                  <a:lnTo>
                    <a:pt x="297" y="124"/>
                  </a:lnTo>
                  <a:lnTo>
                    <a:pt x="293" y="118"/>
                  </a:lnTo>
                  <a:lnTo>
                    <a:pt x="289" y="114"/>
                  </a:lnTo>
                  <a:lnTo>
                    <a:pt x="284" y="110"/>
                  </a:lnTo>
                  <a:lnTo>
                    <a:pt x="278" y="107"/>
                  </a:lnTo>
                  <a:lnTo>
                    <a:pt x="273" y="106"/>
                  </a:lnTo>
                  <a:lnTo>
                    <a:pt x="267" y="105"/>
                  </a:lnTo>
                  <a:lnTo>
                    <a:pt x="265" y="105"/>
                  </a:lnTo>
                  <a:lnTo>
                    <a:pt x="262" y="105"/>
                  </a:lnTo>
                  <a:lnTo>
                    <a:pt x="260" y="105"/>
                  </a:lnTo>
                  <a:lnTo>
                    <a:pt x="258" y="106"/>
                  </a:lnTo>
                  <a:lnTo>
                    <a:pt x="249" y="84"/>
                  </a:lnTo>
                  <a:lnTo>
                    <a:pt x="238" y="63"/>
                  </a:lnTo>
                  <a:lnTo>
                    <a:pt x="224" y="45"/>
                  </a:lnTo>
                  <a:lnTo>
                    <a:pt x="209" y="30"/>
                  </a:lnTo>
                  <a:lnTo>
                    <a:pt x="192" y="17"/>
                  </a:lnTo>
                  <a:lnTo>
                    <a:pt x="174" y="8"/>
                  </a:lnTo>
                  <a:lnTo>
                    <a:pt x="154" y="2"/>
                  </a:lnTo>
                  <a:lnTo>
                    <a:pt x="133" y="0"/>
                  </a:lnTo>
                  <a:lnTo>
                    <a:pt x="133" y="48"/>
                  </a:lnTo>
                  <a:lnTo>
                    <a:pt x="146" y="49"/>
                  </a:lnTo>
                  <a:lnTo>
                    <a:pt x="158" y="53"/>
                  </a:lnTo>
                  <a:lnTo>
                    <a:pt x="168" y="57"/>
                  </a:lnTo>
                  <a:lnTo>
                    <a:pt x="177" y="64"/>
                  </a:lnTo>
                  <a:lnTo>
                    <a:pt x="185" y="74"/>
                  </a:lnTo>
                  <a:lnTo>
                    <a:pt x="191" y="83"/>
                  </a:lnTo>
                  <a:lnTo>
                    <a:pt x="194" y="93"/>
                  </a:lnTo>
                  <a:lnTo>
                    <a:pt x="196" y="105"/>
                  </a:lnTo>
                  <a:lnTo>
                    <a:pt x="194" y="115"/>
                  </a:lnTo>
                  <a:lnTo>
                    <a:pt x="192" y="125"/>
                  </a:lnTo>
                  <a:lnTo>
                    <a:pt x="188" y="134"/>
                  </a:lnTo>
                  <a:lnTo>
                    <a:pt x="182" y="142"/>
                  </a:lnTo>
                  <a:lnTo>
                    <a:pt x="175" y="149"/>
                  </a:lnTo>
                  <a:lnTo>
                    <a:pt x="167" y="155"/>
                  </a:lnTo>
                  <a:lnTo>
                    <a:pt x="156" y="159"/>
                  </a:lnTo>
                  <a:lnTo>
                    <a:pt x="146" y="161"/>
                  </a:lnTo>
                  <a:lnTo>
                    <a:pt x="156" y="163"/>
                  </a:lnTo>
                  <a:lnTo>
                    <a:pt x="167" y="167"/>
                  </a:lnTo>
                  <a:lnTo>
                    <a:pt x="175" y="172"/>
                  </a:lnTo>
                  <a:lnTo>
                    <a:pt x="182" y="179"/>
                  </a:lnTo>
                  <a:lnTo>
                    <a:pt x="188" y="187"/>
                  </a:lnTo>
                  <a:lnTo>
                    <a:pt x="192" y="196"/>
                  </a:lnTo>
                  <a:lnTo>
                    <a:pt x="194" y="207"/>
                  </a:lnTo>
                  <a:lnTo>
                    <a:pt x="196" y="217"/>
                  </a:lnTo>
                  <a:lnTo>
                    <a:pt x="194" y="229"/>
                  </a:lnTo>
                  <a:lnTo>
                    <a:pt x="191" y="238"/>
                  </a:lnTo>
                  <a:lnTo>
                    <a:pt x="185" y="248"/>
                  </a:lnTo>
                  <a:lnTo>
                    <a:pt x="177" y="256"/>
                  </a:lnTo>
                  <a:lnTo>
                    <a:pt x="168" y="263"/>
                  </a:lnTo>
                  <a:lnTo>
                    <a:pt x="158" y="268"/>
                  </a:lnTo>
                  <a:lnTo>
                    <a:pt x="146" y="271"/>
                  </a:lnTo>
                  <a:lnTo>
                    <a:pt x="133" y="272"/>
                  </a:lnTo>
                  <a:lnTo>
                    <a:pt x="121" y="271"/>
                  </a:lnTo>
                  <a:lnTo>
                    <a:pt x="109" y="268"/>
                  </a:lnTo>
                  <a:lnTo>
                    <a:pt x="99" y="263"/>
                  </a:lnTo>
                  <a:lnTo>
                    <a:pt x="90" y="256"/>
                  </a:lnTo>
                  <a:lnTo>
                    <a:pt x="82" y="248"/>
                  </a:lnTo>
                  <a:lnTo>
                    <a:pt x="76" y="238"/>
                  </a:lnTo>
                  <a:lnTo>
                    <a:pt x="72" y="229"/>
                  </a:lnTo>
                  <a:lnTo>
                    <a:pt x="71" y="217"/>
                  </a:lnTo>
                  <a:lnTo>
                    <a:pt x="72" y="207"/>
                  </a:lnTo>
                  <a:lnTo>
                    <a:pt x="75" y="196"/>
                  </a:lnTo>
                  <a:lnTo>
                    <a:pt x="79" y="187"/>
                  </a:lnTo>
                  <a:lnTo>
                    <a:pt x="85" y="179"/>
                  </a:lnTo>
                  <a:lnTo>
                    <a:pt x="92" y="172"/>
                  </a:lnTo>
                  <a:lnTo>
                    <a:pt x="100" y="167"/>
                  </a:lnTo>
                  <a:lnTo>
                    <a:pt x="110" y="163"/>
                  </a:lnTo>
                  <a:lnTo>
                    <a:pt x="121" y="161"/>
                  </a:lnTo>
                  <a:lnTo>
                    <a:pt x="110" y="159"/>
                  </a:lnTo>
                  <a:lnTo>
                    <a:pt x="100" y="155"/>
                  </a:lnTo>
                  <a:lnTo>
                    <a:pt x="92" y="149"/>
                  </a:lnTo>
                  <a:lnTo>
                    <a:pt x="85" y="142"/>
                  </a:lnTo>
                  <a:lnTo>
                    <a:pt x="79" y="134"/>
                  </a:lnTo>
                  <a:lnTo>
                    <a:pt x="75" y="125"/>
                  </a:lnTo>
                  <a:lnTo>
                    <a:pt x="72" y="115"/>
                  </a:lnTo>
                  <a:lnTo>
                    <a:pt x="71" y="105"/>
                  </a:lnTo>
                  <a:lnTo>
                    <a:pt x="72" y="93"/>
                  </a:lnTo>
                  <a:lnTo>
                    <a:pt x="76" y="83"/>
                  </a:lnTo>
                  <a:lnTo>
                    <a:pt x="82" y="74"/>
                  </a:lnTo>
                  <a:lnTo>
                    <a:pt x="90" y="64"/>
                  </a:lnTo>
                  <a:lnTo>
                    <a:pt x="99" y="57"/>
                  </a:lnTo>
                  <a:lnTo>
                    <a:pt x="109" y="53"/>
                  </a:lnTo>
                  <a:lnTo>
                    <a:pt x="121" y="49"/>
                  </a:lnTo>
                  <a:lnTo>
                    <a:pt x="133" y="48"/>
                  </a:lnTo>
                  <a:lnTo>
                    <a:pt x="133" y="0"/>
                  </a:lnTo>
                  <a:lnTo>
                    <a:pt x="107" y="3"/>
                  </a:lnTo>
                  <a:lnTo>
                    <a:pt x="82" y="13"/>
                  </a:lnTo>
                  <a:lnTo>
                    <a:pt x="59" y="29"/>
                  </a:lnTo>
                  <a:lnTo>
                    <a:pt x="39" y="48"/>
                  </a:lnTo>
                  <a:lnTo>
                    <a:pt x="23" y="74"/>
                  </a:lnTo>
                  <a:lnTo>
                    <a:pt x="10" y="102"/>
                  </a:lnTo>
                  <a:lnTo>
                    <a:pt x="2" y="133"/>
                  </a:lnTo>
                  <a:lnTo>
                    <a:pt x="0" y="167"/>
                  </a:lnTo>
                  <a:lnTo>
                    <a:pt x="2" y="200"/>
                  </a:lnTo>
                  <a:lnTo>
                    <a:pt x="10" y="231"/>
                  </a:lnTo>
                  <a:lnTo>
                    <a:pt x="23" y="258"/>
                  </a:lnTo>
                  <a:lnTo>
                    <a:pt x="39" y="284"/>
                  </a:lnTo>
                  <a:lnTo>
                    <a:pt x="59" y="303"/>
                  </a:lnTo>
                  <a:lnTo>
                    <a:pt x="82" y="319"/>
                  </a:lnTo>
                  <a:lnTo>
                    <a:pt x="107" y="329"/>
                  </a:lnTo>
                  <a:lnTo>
                    <a:pt x="133" y="332"/>
                  </a:lnTo>
                  <a:lnTo>
                    <a:pt x="154" y="330"/>
                  </a:lnTo>
                  <a:lnTo>
                    <a:pt x="174" y="324"/>
                  </a:lnTo>
                  <a:lnTo>
                    <a:pt x="192" y="315"/>
                  </a:lnTo>
                  <a:lnTo>
                    <a:pt x="209" y="302"/>
                  </a:lnTo>
                  <a:lnTo>
                    <a:pt x="224" y="287"/>
                  </a:lnTo>
                  <a:lnTo>
                    <a:pt x="238" y="270"/>
                  </a:lnTo>
                  <a:lnTo>
                    <a:pt x="249" y="250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2" y="229"/>
                  </a:lnTo>
                  <a:lnTo>
                    <a:pt x="265" y="229"/>
                  </a:lnTo>
                  <a:lnTo>
                    <a:pt x="267" y="229"/>
                  </a:lnTo>
                  <a:lnTo>
                    <a:pt x="273" y="227"/>
                  </a:lnTo>
                  <a:lnTo>
                    <a:pt x="278" y="226"/>
                  </a:lnTo>
                  <a:lnTo>
                    <a:pt x="284" y="223"/>
                  </a:lnTo>
                  <a:lnTo>
                    <a:pt x="289" y="219"/>
                  </a:lnTo>
                  <a:lnTo>
                    <a:pt x="293" y="214"/>
                  </a:lnTo>
                  <a:lnTo>
                    <a:pt x="297" y="208"/>
                  </a:lnTo>
                  <a:lnTo>
                    <a:pt x="300" y="201"/>
                  </a:lnTo>
                  <a:lnTo>
                    <a:pt x="304" y="193"/>
                  </a:lnTo>
                  <a:lnTo>
                    <a:pt x="832" y="193"/>
                  </a:lnTo>
                  <a:lnTo>
                    <a:pt x="839" y="186"/>
                  </a:lnTo>
                  <a:lnTo>
                    <a:pt x="847" y="183"/>
                  </a:lnTo>
                  <a:lnTo>
                    <a:pt x="856" y="179"/>
                  </a:lnTo>
                  <a:lnTo>
                    <a:pt x="865" y="179"/>
                  </a:lnTo>
                  <a:lnTo>
                    <a:pt x="875" y="180"/>
                  </a:lnTo>
                  <a:lnTo>
                    <a:pt x="884" y="184"/>
                  </a:lnTo>
                  <a:lnTo>
                    <a:pt x="891" y="190"/>
                  </a:lnTo>
                  <a:lnTo>
                    <a:pt x="896" y="196"/>
                  </a:lnTo>
                  <a:lnTo>
                    <a:pt x="900" y="200"/>
                  </a:lnTo>
                  <a:lnTo>
                    <a:pt x="906" y="202"/>
                  </a:lnTo>
                  <a:lnTo>
                    <a:pt x="911" y="204"/>
                  </a:lnTo>
                  <a:lnTo>
                    <a:pt x="918" y="204"/>
                  </a:lnTo>
                  <a:lnTo>
                    <a:pt x="924" y="203"/>
                  </a:lnTo>
                  <a:lnTo>
                    <a:pt x="930" y="202"/>
                  </a:lnTo>
                  <a:lnTo>
                    <a:pt x="934" y="200"/>
                  </a:lnTo>
                  <a:lnTo>
                    <a:pt x="937" y="196"/>
                  </a:lnTo>
                  <a:lnTo>
                    <a:pt x="938" y="192"/>
                  </a:lnTo>
                  <a:lnTo>
                    <a:pt x="940" y="186"/>
                  </a:lnTo>
                  <a:lnTo>
                    <a:pt x="946" y="183"/>
                  </a:lnTo>
                  <a:lnTo>
                    <a:pt x="954" y="180"/>
                  </a:lnTo>
                  <a:lnTo>
                    <a:pt x="963" y="180"/>
                  </a:lnTo>
                  <a:lnTo>
                    <a:pt x="963" y="202"/>
                  </a:lnTo>
                  <a:lnTo>
                    <a:pt x="963" y="244"/>
                  </a:lnTo>
                  <a:lnTo>
                    <a:pt x="963" y="284"/>
                  </a:lnTo>
                  <a:lnTo>
                    <a:pt x="963" y="304"/>
                  </a:lnTo>
                  <a:lnTo>
                    <a:pt x="967" y="307"/>
                  </a:lnTo>
                  <a:lnTo>
                    <a:pt x="972" y="308"/>
                  </a:lnTo>
                  <a:lnTo>
                    <a:pt x="979" y="307"/>
                  </a:lnTo>
                  <a:lnTo>
                    <a:pt x="982" y="304"/>
                  </a:lnTo>
                  <a:lnTo>
                    <a:pt x="982" y="296"/>
                  </a:lnTo>
                  <a:lnTo>
                    <a:pt x="983" y="280"/>
                  </a:lnTo>
                  <a:lnTo>
                    <a:pt x="984" y="265"/>
                  </a:lnTo>
                  <a:lnTo>
                    <a:pt x="984" y="256"/>
                  </a:lnTo>
                  <a:lnTo>
                    <a:pt x="986" y="254"/>
                  </a:lnTo>
                  <a:lnTo>
                    <a:pt x="991" y="254"/>
                  </a:lnTo>
                  <a:lnTo>
                    <a:pt x="995" y="254"/>
                  </a:lnTo>
                  <a:lnTo>
                    <a:pt x="998" y="256"/>
                  </a:lnTo>
                  <a:lnTo>
                    <a:pt x="998" y="260"/>
                  </a:lnTo>
                  <a:lnTo>
                    <a:pt x="998" y="265"/>
                  </a:lnTo>
                  <a:lnTo>
                    <a:pt x="998" y="271"/>
                  </a:lnTo>
                  <a:lnTo>
                    <a:pt x="998" y="276"/>
                  </a:lnTo>
                  <a:lnTo>
                    <a:pt x="1000" y="278"/>
                  </a:lnTo>
                  <a:lnTo>
                    <a:pt x="1003" y="278"/>
                  </a:lnTo>
                  <a:lnTo>
                    <a:pt x="1009" y="278"/>
                  </a:lnTo>
                  <a:lnTo>
                    <a:pt x="1013" y="278"/>
                  </a:lnTo>
                  <a:lnTo>
                    <a:pt x="1013" y="281"/>
                  </a:lnTo>
                  <a:lnTo>
                    <a:pt x="1013" y="289"/>
                  </a:lnTo>
                  <a:lnTo>
                    <a:pt x="1013" y="298"/>
                  </a:lnTo>
                  <a:lnTo>
                    <a:pt x="1013" y="303"/>
                  </a:lnTo>
                  <a:lnTo>
                    <a:pt x="1016" y="306"/>
                  </a:lnTo>
                  <a:lnTo>
                    <a:pt x="1024" y="307"/>
                  </a:lnTo>
                  <a:lnTo>
                    <a:pt x="1031" y="306"/>
                  </a:lnTo>
                  <a:lnTo>
                    <a:pt x="1034" y="303"/>
                  </a:lnTo>
                  <a:lnTo>
                    <a:pt x="1034" y="293"/>
                  </a:lnTo>
                  <a:lnTo>
                    <a:pt x="1036" y="275"/>
                  </a:lnTo>
                  <a:lnTo>
                    <a:pt x="1036" y="256"/>
                  </a:lnTo>
                  <a:lnTo>
                    <a:pt x="1036" y="246"/>
                  </a:lnTo>
                  <a:lnTo>
                    <a:pt x="1039" y="245"/>
                  </a:lnTo>
                  <a:lnTo>
                    <a:pt x="1045" y="245"/>
                  </a:lnTo>
                  <a:lnTo>
                    <a:pt x="1052" y="245"/>
                  </a:lnTo>
                  <a:lnTo>
                    <a:pt x="1054" y="247"/>
                  </a:lnTo>
                  <a:lnTo>
                    <a:pt x="1054" y="254"/>
                  </a:lnTo>
                  <a:lnTo>
                    <a:pt x="1054" y="267"/>
                  </a:lnTo>
                  <a:lnTo>
                    <a:pt x="1054" y="279"/>
                  </a:lnTo>
                  <a:lnTo>
                    <a:pt x="1054" y="286"/>
                  </a:lnTo>
                  <a:lnTo>
                    <a:pt x="1057" y="291"/>
                  </a:lnTo>
                  <a:lnTo>
                    <a:pt x="1066" y="292"/>
                  </a:lnTo>
                  <a:lnTo>
                    <a:pt x="1072" y="291"/>
                  </a:lnTo>
                  <a:lnTo>
                    <a:pt x="1076" y="288"/>
                  </a:lnTo>
                  <a:lnTo>
                    <a:pt x="1076" y="280"/>
                  </a:lnTo>
                  <a:lnTo>
                    <a:pt x="1076" y="267"/>
                  </a:lnTo>
                  <a:lnTo>
                    <a:pt x="1076" y="254"/>
                  </a:lnTo>
                  <a:lnTo>
                    <a:pt x="1076" y="246"/>
                  </a:lnTo>
                  <a:lnTo>
                    <a:pt x="1078" y="245"/>
                  </a:lnTo>
                  <a:lnTo>
                    <a:pt x="1085" y="245"/>
                  </a:lnTo>
                  <a:lnTo>
                    <a:pt x="1091" y="245"/>
                  </a:lnTo>
                  <a:lnTo>
                    <a:pt x="1093" y="247"/>
                  </a:lnTo>
                  <a:lnTo>
                    <a:pt x="1093" y="253"/>
                  </a:lnTo>
                  <a:lnTo>
                    <a:pt x="1093" y="260"/>
                  </a:lnTo>
                  <a:lnTo>
                    <a:pt x="1093" y="267"/>
                  </a:lnTo>
                  <a:lnTo>
                    <a:pt x="1093" y="271"/>
                  </a:lnTo>
                  <a:lnTo>
                    <a:pt x="1097" y="272"/>
                  </a:lnTo>
                  <a:lnTo>
                    <a:pt x="1104" y="272"/>
                  </a:lnTo>
                  <a:lnTo>
                    <a:pt x="1109" y="272"/>
                  </a:lnTo>
                  <a:lnTo>
                    <a:pt x="1113" y="273"/>
                  </a:lnTo>
                  <a:lnTo>
                    <a:pt x="1113" y="280"/>
                  </a:lnTo>
                  <a:lnTo>
                    <a:pt x="1114" y="286"/>
                  </a:lnTo>
                  <a:lnTo>
                    <a:pt x="1114" y="293"/>
                  </a:lnTo>
                  <a:lnTo>
                    <a:pt x="1115" y="298"/>
                  </a:lnTo>
                  <a:lnTo>
                    <a:pt x="1118" y="300"/>
                  </a:lnTo>
                  <a:lnTo>
                    <a:pt x="1125" y="301"/>
                  </a:lnTo>
                  <a:lnTo>
                    <a:pt x="1132" y="300"/>
                  </a:lnTo>
                  <a:lnTo>
                    <a:pt x="1136" y="296"/>
                  </a:lnTo>
                  <a:lnTo>
                    <a:pt x="1136" y="285"/>
                  </a:lnTo>
                  <a:lnTo>
                    <a:pt x="1136" y="265"/>
                  </a:lnTo>
                  <a:lnTo>
                    <a:pt x="1136" y="246"/>
                  </a:lnTo>
                  <a:lnTo>
                    <a:pt x="1136" y="234"/>
                  </a:lnTo>
                  <a:lnTo>
                    <a:pt x="1138" y="232"/>
                  </a:lnTo>
                  <a:lnTo>
                    <a:pt x="1145" y="232"/>
                  </a:lnTo>
                  <a:lnTo>
                    <a:pt x="1151" y="232"/>
                  </a:lnTo>
                  <a:lnTo>
                    <a:pt x="1153" y="230"/>
                  </a:lnTo>
                  <a:lnTo>
                    <a:pt x="1153" y="218"/>
                  </a:lnTo>
                  <a:lnTo>
                    <a:pt x="1154" y="202"/>
                  </a:lnTo>
                  <a:lnTo>
                    <a:pt x="1154" y="187"/>
                  </a:lnTo>
                  <a:lnTo>
                    <a:pt x="1154" y="180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040735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85BD-5CE2-4BEA-ACAB-D9CB7981EDCD}" type="slidenum">
              <a:rPr lang="en-US"/>
              <a:pPr/>
              <a:t>27</a:t>
            </a:fld>
            <a:endParaRPr lang="en-US"/>
          </a:p>
        </p:txBody>
      </p:sp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0" y="292100"/>
            <a:ext cx="9144000" cy="6985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4000" b="1" i="1">
                <a:latin typeface="Times New Roman" pitchFamily="18" charset="0"/>
              </a:rPr>
              <a:t>Diferensiasi</a:t>
            </a:r>
            <a:r>
              <a:rPr lang="en-US" sz="3600" b="1">
                <a:latin typeface="Times New Roman" pitchFamily="18" charset="0"/>
              </a:rPr>
              <a:t> Strategi Pada Tingkat Bisnis</a:t>
            </a:r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403225" y="1028700"/>
            <a:ext cx="2720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Persyaratan:</a:t>
            </a:r>
          </a:p>
        </p:txBody>
      </p:sp>
      <p:grpSp>
        <p:nvGrpSpPr>
          <p:cNvPr id="234500" name="Group 4"/>
          <p:cNvGrpSpPr>
            <a:grpSpLocks/>
          </p:cNvGrpSpPr>
          <p:nvPr/>
        </p:nvGrpSpPr>
        <p:grpSpPr bwMode="auto">
          <a:xfrm>
            <a:off x="533400" y="1752600"/>
            <a:ext cx="8610600" cy="4572000"/>
            <a:chOff x="336" y="1104"/>
            <a:chExt cx="5424" cy="2880"/>
          </a:xfrm>
        </p:grpSpPr>
        <p:sp>
          <p:nvSpPr>
            <p:cNvPr id="234501" name="Rectangle 5"/>
            <p:cNvSpPr>
              <a:spLocks noChangeArrowheads="1"/>
            </p:cNvSpPr>
            <p:nvPr/>
          </p:nvSpPr>
          <p:spPr bwMode="auto">
            <a:xfrm>
              <a:off x="336" y="1104"/>
              <a:ext cx="5424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Usaha konstan untuk membedakan produk dengan cara:</a:t>
              </a:r>
            </a:p>
          </p:txBody>
        </p:sp>
        <p:grpSp>
          <p:nvGrpSpPr>
            <p:cNvPr id="234502" name="Group 6"/>
            <p:cNvGrpSpPr>
              <a:grpSpLocks/>
            </p:cNvGrpSpPr>
            <p:nvPr/>
          </p:nvGrpSpPr>
          <p:grpSpPr bwMode="auto">
            <a:xfrm>
              <a:off x="768" y="1513"/>
              <a:ext cx="4600" cy="2471"/>
              <a:chOff x="768" y="1513"/>
              <a:chExt cx="4600" cy="2471"/>
            </a:xfrm>
          </p:grpSpPr>
          <p:sp>
            <p:nvSpPr>
              <p:cNvPr id="234503" name="Rectangle 7"/>
              <p:cNvSpPr>
                <a:spLocks noChangeArrowheads="1"/>
              </p:cNvSpPr>
              <p:nvPr/>
            </p:nvSpPr>
            <p:spPr bwMode="auto">
              <a:xfrm>
                <a:off x="1008" y="1643"/>
                <a:ext cx="4017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504" name="Rectangle 8"/>
              <p:cNvSpPr>
                <a:spLocks noChangeArrowheads="1"/>
              </p:cNvSpPr>
              <p:nvPr/>
            </p:nvSpPr>
            <p:spPr bwMode="auto">
              <a:xfrm>
                <a:off x="1008" y="1513"/>
                <a:ext cx="40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Mengembangkan sistem atau proses baru</a:t>
                </a:r>
              </a:p>
            </p:txBody>
          </p:sp>
          <p:sp>
            <p:nvSpPr>
              <p:cNvPr id="234505" name="Rectangle 9"/>
              <p:cNvSpPr>
                <a:spLocks noChangeArrowheads="1"/>
              </p:cNvSpPr>
              <p:nvPr/>
            </p:nvSpPr>
            <p:spPr bwMode="auto">
              <a:xfrm>
                <a:off x="1008" y="2496"/>
                <a:ext cx="40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Fokus pada kualitas</a:t>
                </a:r>
              </a:p>
            </p:txBody>
          </p:sp>
          <p:sp>
            <p:nvSpPr>
              <p:cNvPr id="234506" name="Rectangle 10"/>
              <p:cNvSpPr>
                <a:spLocks noChangeArrowheads="1"/>
              </p:cNvSpPr>
              <p:nvPr/>
            </p:nvSpPr>
            <p:spPr bwMode="auto">
              <a:xfrm>
                <a:off x="1008" y="3444"/>
                <a:ext cx="4360" cy="5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Memaksimalkan kontribusi SDM dengan turnover yang rendah dan motivasi yang tinggi</a:t>
                </a:r>
              </a:p>
            </p:txBody>
          </p:sp>
          <p:sp>
            <p:nvSpPr>
              <p:cNvPr id="234507" name="Rectangle 11"/>
              <p:cNvSpPr>
                <a:spLocks noChangeArrowheads="1"/>
              </p:cNvSpPr>
              <p:nvPr/>
            </p:nvSpPr>
            <p:spPr bwMode="auto">
              <a:xfrm>
                <a:off x="1008" y="2996"/>
                <a:ext cx="3121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Kemampuan dalam R&amp;D</a:t>
                </a:r>
              </a:p>
            </p:txBody>
          </p:sp>
          <p:sp>
            <p:nvSpPr>
              <p:cNvPr id="234508" name="Rectangle 12"/>
              <p:cNvSpPr>
                <a:spLocks noChangeArrowheads="1"/>
              </p:cNvSpPr>
              <p:nvPr/>
            </p:nvSpPr>
            <p:spPr bwMode="auto">
              <a:xfrm>
                <a:off x="1008" y="2231"/>
                <a:ext cx="4017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509" name="Rectangle 13"/>
              <p:cNvSpPr>
                <a:spLocks noChangeArrowheads="1"/>
              </p:cNvSpPr>
              <p:nvPr/>
            </p:nvSpPr>
            <p:spPr bwMode="auto">
              <a:xfrm>
                <a:off x="1008" y="2016"/>
                <a:ext cx="4353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Membentuk persepsi lewat iklan</a:t>
                </a:r>
              </a:p>
            </p:txBody>
          </p:sp>
          <p:sp>
            <p:nvSpPr>
              <p:cNvPr id="234510" name="AutoShape 14"/>
              <p:cNvSpPr>
                <a:spLocks noChangeArrowheads="1"/>
              </p:cNvSpPr>
              <p:nvPr/>
            </p:nvSpPr>
            <p:spPr bwMode="auto">
              <a:xfrm>
                <a:off x="768" y="1584"/>
                <a:ext cx="192" cy="192"/>
              </a:xfrm>
              <a:prstGeom prst="diamond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511" name="AutoShape 15"/>
              <p:cNvSpPr>
                <a:spLocks noChangeArrowheads="1"/>
              </p:cNvSpPr>
              <p:nvPr/>
            </p:nvSpPr>
            <p:spPr bwMode="auto">
              <a:xfrm>
                <a:off x="768" y="2064"/>
                <a:ext cx="192" cy="192"/>
              </a:xfrm>
              <a:prstGeom prst="diamond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512" name="AutoShape 16"/>
              <p:cNvSpPr>
                <a:spLocks noChangeArrowheads="1"/>
              </p:cNvSpPr>
              <p:nvPr/>
            </p:nvSpPr>
            <p:spPr bwMode="auto">
              <a:xfrm>
                <a:off x="768" y="2544"/>
                <a:ext cx="192" cy="192"/>
              </a:xfrm>
              <a:prstGeom prst="diamond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513" name="AutoShape 17"/>
              <p:cNvSpPr>
                <a:spLocks noChangeArrowheads="1"/>
              </p:cNvSpPr>
              <p:nvPr/>
            </p:nvSpPr>
            <p:spPr bwMode="auto">
              <a:xfrm>
                <a:off x="768" y="3024"/>
                <a:ext cx="192" cy="192"/>
              </a:xfrm>
              <a:prstGeom prst="diamond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514" name="AutoShape 18"/>
              <p:cNvSpPr>
                <a:spLocks noChangeArrowheads="1"/>
              </p:cNvSpPr>
              <p:nvPr/>
            </p:nvSpPr>
            <p:spPr bwMode="auto">
              <a:xfrm>
                <a:off x="768" y="3504"/>
                <a:ext cx="192" cy="192"/>
              </a:xfrm>
              <a:prstGeom prst="diamond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707377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C7AC-A7F8-4A0E-8E36-597C5364135F}" type="slidenum">
              <a:rPr lang="en-US"/>
              <a:pPr/>
              <a:t>28</a:t>
            </a:fld>
            <a:endParaRPr lang="en-US"/>
          </a:p>
        </p:txBody>
      </p:sp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1268413" y="977900"/>
            <a:ext cx="6656387" cy="965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>
                <a:latin typeface="Times New Roman" pitchFamily="18" charset="0"/>
              </a:rPr>
              <a:t>Efektifitas strategi diferensiasi tumbuh dari aktifitas  </a:t>
            </a:r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 Chain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268288" y="1905000"/>
            <a:ext cx="12493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Contoh:</a:t>
            </a:r>
          </a:p>
        </p:txBody>
      </p:sp>
      <p:grpSp>
        <p:nvGrpSpPr>
          <p:cNvPr id="259076" name="Group 4"/>
          <p:cNvGrpSpPr>
            <a:grpSpLocks/>
          </p:cNvGrpSpPr>
          <p:nvPr/>
        </p:nvGrpSpPr>
        <p:grpSpPr bwMode="auto">
          <a:xfrm>
            <a:off x="274638" y="2486025"/>
            <a:ext cx="8959850" cy="4165600"/>
            <a:chOff x="173" y="1566"/>
            <a:chExt cx="5644" cy="2624"/>
          </a:xfrm>
        </p:grpSpPr>
        <p:grpSp>
          <p:nvGrpSpPr>
            <p:cNvPr id="259077" name="Group 5"/>
            <p:cNvGrpSpPr>
              <a:grpSpLocks/>
            </p:cNvGrpSpPr>
            <p:nvPr/>
          </p:nvGrpSpPr>
          <p:grpSpPr bwMode="auto">
            <a:xfrm>
              <a:off x="173" y="1566"/>
              <a:ext cx="3991" cy="344"/>
              <a:chOff x="173" y="1566"/>
              <a:chExt cx="3991" cy="344"/>
            </a:xfrm>
          </p:grpSpPr>
          <p:sp>
            <p:nvSpPr>
              <p:cNvPr id="259078" name="Rectangle 6"/>
              <p:cNvSpPr>
                <a:spLocks noChangeArrowheads="1"/>
              </p:cNvSpPr>
              <p:nvPr/>
            </p:nvSpPr>
            <p:spPr bwMode="auto">
              <a:xfrm>
                <a:off x="173" y="1566"/>
                <a:ext cx="1412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Heineken beer</a:t>
                </a:r>
              </a:p>
            </p:txBody>
          </p:sp>
          <p:sp>
            <p:nvSpPr>
              <p:cNvPr id="259079" name="AutoShape 7"/>
              <p:cNvSpPr>
                <a:spLocks noChangeArrowheads="1"/>
              </p:cNvSpPr>
              <p:nvPr/>
            </p:nvSpPr>
            <p:spPr bwMode="auto">
              <a:xfrm>
                <a:off x="2350" y="1661"/>
                <a:ext cx="233" cy="229"/>
              </a:xfrm>
              <a:prstGeom prst="rightArrow">
                <a:avLst>
                  <a:gd name="adj1" fmla="val 50000"/>
                  <a:gd name="adj2" fmla="val 50897"/>
                </a:avLst>
              </a:prstGeom>
              <a:solidFill>
                <a:schemeClr val="tx2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80" name="Rectangle 8"/>
              <p:cNvSpPr>
                <a:spLocks noChangeArrowheads="1"/>
              </p:cNvSpPr>
              <p:nvPr/>
            </p:nvSpPr>
            <p:spPr bwMode="auto">
              <a:xfrm>
                <a:off x="2765" y="1585"/>
                <a:ext cx="1399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Bahan mentah</a:t>
                </a:r>
              </a:p>
            </p:txBody>
          </p:sp>
        </p:grpSp>
        <p:grpSp>
          <p:nvGrpSpPr>
            <p:cNvPr id="259081" name="Group 9"/>
            <p:cNvGrpSpPr>
              <a:grpSpLocks/>
            </p:cNvGrpSpPr>
            <p:nvPr/>
          </p:nvGrpSpPr>
          <p:grpSpPr bwMode="auto">
            <a:xfrm>
              <a:off x="173" y="3680"/>
              <a:ext cx="5578" cy="510"/>
              <a:chOff x="173" y="3680"/>
              <a:chExt cx="5578" cy="510"/>
            </a:xfrm>
          </p:grpSpPr>
          <p:sp>
            <p:nvSpPr>
              <p:cNvPr id="259082" name="Rectangle 10"/>
              <p:cNvSpPr>
                <a:spLocks noChangeArrowheads="1"/>
              </p:cNvSpPr>
              <p:nvPr/>
            </p:nvSpPr>
            <p:spPr bwMode="auto">
              <a:xfrm>
                <a:off x="173" y="3680"/>
                <a:ext cx="1797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Caterpillar tractors</a:t>
                </a:r>
              </a:p>
            </p:txBody>
          </p:sp>
          <p:sp>
            <p:nvSpPr>
              <p:cNvPr id="259083" name="AutoShape 11"/>
              <p:cNvSpPr>
                <a:spLocks noChangeArrowheads="1"/>
              </p:cNvSpPr>
              <p:nvPr/>
            </p:nvSpPr>
            <p:spPr bwMode="auto">
              <a:xfrm>
                <a:off x="2350" y="3776"/>
                <a:ext cx="233" cy="229"/>
              </a:xfrm>
              <a:prstGeom prst="rightArrow">
                <a:avLst>
                  <a:gd name="adj1" fmla="val 50000"/>
                  <a:gd name="adj2" fmla="val 50897"/>
                </a:avLst>
              </a:prstGeom>
              <a:solidFill>
                <a:schemeClr val="tx2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84" name="Rectangle 12"/>
              <p:cNvSpPr>
                <a:spLocks noChangeArrowheads="1"/>
              </p:cNvSpPr>
              <p:nvPr/>
            </p:nvSpPr>
            <p:spPr bwMode="auto">
              <a:xfrm>
                <a:off x="2765" y="3684"/>
                <a:ext cx="2986" cy="50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600">
                    <a:latin typeface="Times New Roman" pitchFamily="18" charset="0"/>
                  </a:rPr>
                  <a:t>Melayani dengan cepat kebutuhan pembeli diseluruh dunia</a:t>
                </a:r>
              </a:p>
            </p:txBody>
          </p:sp>
        </p:grpSp>
        <p:sp>
          <p:nvSpPr>
            <p:cNvPr id="259085" name="Line 13"/>
            <p:cNvSpPr>
              <a:spLocks noChangeShapeType="1"/>
            </p:cNvSpPr>
            <p:nvPr/>
          </p:nvSpPr>
          <p:spPr bwMode="auto">
            <a:xfrm>
              <a:off x="197" y="1991"/>
              <a:ext cx="5410" cy="0"/>
            </a:xfrm>
            <a:prstGeom prst="line">
              <a:avLst/>
            </a:prstGeom>
            <a:noFill/>
            <a:ln w="25399">
              <a:solidFill>
                <a:srgbClr val="8CF4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9086" name="Group 14"/>
            <p:cNvGrpSpPr>
              <a:grpSpLocks/>
            </p:cNvGrpSpPr>
            <p:nvPr/>
          </p:nvGrpSpPr>
          <p:grpSpPr bwMode="auto">
            <a:xfrm>
              <a:off x="173" y="3122"/>
              <a:ext cx="4689" cy="344"/>
              <a:chOff x="173" y="3122"/>
              <a:chExt cx="4689" cy="344"/>
            </a:xfrm>
          </p:grpSpPr>
          <p:sp>
            <p:nvSpPr>
              <p:cNvPr id="259087" name="Rectangle 15"/>
              <p:cNvSpPr>
                <a:spLocks noChangeArrowheads="1"/>
              </p:cNvSpPr>
              <p:nvPr/>
            </p:nvSpPr>
            <p:spPr bwMode="auto">
              <a:xfrm>
                <a:off x="173" y="3122"/>
                <a:ext cx="2047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Intel microprocessors</a:t>
                </a:r>
              </a:p>
            </p:txBody>
          </p:sp>
          <p:sp>
            <p:nvSpPr>
              <p:cNvPr id="259088" name="AutoShape 16"/>
              <p:cNvSpPr>
                <a:spLocks noChangeArrowheads="1"/>
              </p:cNvSpPr>
              <p:nvPr/>
            </p:nvSpPr>
            <p:spPr bwMode="auto">
              <a:xfrm>
                <a:off x="2350" y="3218"/>
                <a:ext cx="233" cy="229"/>
              </a:xfrm>
              <a:prstGeom prst="rightArrow">
                <a:avLst>
                  <a:gd name="adj1" fmla="val 50000"/>
                  <a:gd name="adj2" fmla="val 50897"/>
                </a:avLst>
              </a:prstGeom>
              <a:solidFill>
                <a:schemeClr val="tx2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89" name="Rectangle 17"/>
              <p:cNvSpPr>
                <a:spLocks noChangeArrowheads="1"/>
              </p:cNvSpPr>
              <p:nvPr/>
            </p:nvSpPr>
            <p:spPr bwMode="auto">
              <a:xfrm>
                <a:off x="2765" y="3141"/>
                <a:ext cx="2097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Superioritas teknologi</a:t>
                </a:r>
              </a:p>
            </p:txBody>
          </p:sp>
        </p:grpSp>
        <p:grpSp>
          <p:nvGrpSpPr>
            <p:cNvPr id="259090" name="Group 18"/>
            <p:cNvGrpSpPr>
              <a:grpSpLocks/>
            </p:cNvGrpSpPr>
            <p:nvPr/>
          </p:nvGrpSpPr>
          <p:grpSpPr bwMode="auto">
            <a:xfrm>
              <a:off x="173" y="2085"/>
              <a:ext cx="5601" cy="344"/>
              <a:chOff x="173" y="2085"/>
              <a:chExt cx="5601" cy="344"/>
            </a:xfrm>
          </p:grpSpPr>
          <p:sp>
            <p:nvSpPr>
              <p:cNvPr id="259091" name="AutoShape 19"/>
              <p:cNvSpPr>
                <a:spLocks noChangeArrowheads="1"/>
              </p:cNvSpPr>
              <p:nvPr/>
            </p:nvSpPr>
            <p:spPr bwMode="auto">
              <a:xfrm>
                <a:off x="2350" y="2180"/>
                <a:ext cx="233" cy="229"/>
              </a:xfrm>
              <a:prstGeom prst="rightArrow">
                <a:avLst>
                  <a:gd name="adj1" fmla="val 50000"/>
                  <a:gd name="adj2" fmla="val 50897"/>
                </a:avLst>
              </a:prstGeom>
              <a:solidFill>
                <a:schemeClr val="tx2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92" name="Rectangle 20"/>
              <p:cNvSpPr>
                <a:spLocks noChangeArrowheads="1"/>
              </p:cNvSpPr>
              <p:nvPr/>
            </p:nvSpPr>
            <p:spPr bwMode="auto">
              <a:xfrm>
                <a:off x="173" y="2085"/>
                <a:ext cx="1587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Steinway pianos</a:t>
                </a:r>
              </a:p>
            </p:txBody>
          </p:sp>
          <p:sp>
            <p:nvSpPr>
              <p:cNvPr id="259093" name="Rectangle 21"/>
              <p:cNvSpPr>
                <a:spLocks noChangeArrowheads="1"/>
              </p:cNvSpPr>
              <p:nvPr/>
            </p:nvSpPr>
            <p:spPr bwMode="auto">
              <a:xfrm>
                <a:off x="2765" y="2104"/>
                <a:ext cx="3009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Bahan mentah &amp; Workmanship </a:t>
                </a:r>
              </a:p>
            </p:txBody>
          </p:sp>
        </p:grpSp>
        <p:sp>
          <p:nvSpPr>
            <p:cNvPr id="259094" name="Line 22"/>
            <p:cNvSpPr>
              <a:spLocks noChangeShapeType="1"/>
            </p:cNvSpPr>
            <p:nvPr/>
          </p:nvSpPr>
          <p:spPr bwMode="auto">
            <a:xfrm>
              <a:off x="197" y="2519"/>
              <a:ext cx="5410" cy="0"/>
            </a:xfrm>
            <a:prstGeom prst="line">
              <a:avLst/>
            </a:prstGeom>
            <a:noFill/>
            <a:ln w="25399">
              <a:solidFill>
                <a:srgbClr val="8CF4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9095" name="Group 23"/>
            <p:cNvGrpSpPr>
              <a:grpSpLocks/>
            </p:cNvGrpSpPr>
            <p:nvPr/>
          </p:nvGrpSpPr>
          <p:grpSpPr bwMode="auto">
            <a:xfrm>
              <a:off x="173" y="2606"/>
              <a:ext cx="5644" cy="325"/>
              <a:chOff x="173" y="2606"/>
              <a:chExt cx="5644" cy="325"/>
            </a:xfrm>
          </p:grpSpPr>
          <p:sp>
            <p:nvSpPr>
              <p:cNvPr id="259096" name="Rectangle 24"/>
              <p:cNvSpPr>
                <a:spLocks noChangeArrowheads="1"/>
              </p:cNvSpPr>
              <p:nvPr/>
            </p:nvSpPr>
            <p:spPr bwMode="auto">
              <a:xfrm>
                <a:off x="173" y="2606"/>
                <a:ext cx="1276" cy="3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Mobil BMW</a:t>
                </a:r>
              </a:p>
            </p:txBody>
          </p:sp>
          <p:sp>
            <p:nvSpPr>
              <p:cNvPr id="259097" name="AutoShape 25"/>
              <p:cNvSpPr>
                <a:spLocks noChangeArrowheads="1"/>
              </p:cNvSpPr>
              <p:nvPr/>
            </p:nvSpPr>
            <p:spPr bwMode="auto">
              <a:xfrm>
                <a:off x="2350" y="2702"/>
                <a:ext cx="233" cy="229"/>
              </a:xfrm>
              <a:prstGeom prst="rightArrow">
                <a:avLst>
                  <a:gd name="adj1" fmla="val 50000"/>
                  <a:gd name="adj2" fmla="val 50897"/>
                </a:avLst>
              </a:prstGeom>
              <a:solidFill>
                <a:schemeClr val="tx2"/>
              </a:solidFill>
              <a:ln>
                <a:noFill/>
              </a:ln>
              <a:effectLst>
                <a:outerShdw dist="53882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98" name="Rectangle 26"/>
              <p:cNvSpPr>
                <a:spLocks noChangeArrowheads="1"/>
              </p:cNvSpPr>
              <p:nvPr/>
            </p:nvSpPr>
            <p:spPr bwMode="auto">
              <a:xfrm>
                <a:off x="2765" y="2625"/>
                <a:ext cx="3052" cy="30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699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600">
                    <a:latin typeface="Times New Roman" pitchFamily="18" charset="0"/>
                  </a:rPr>
                  <a:t>Teknologi dan “image” kesuksesan</a:t>
                </a:r>
                <a:endParaRPr lang="en-US" sz="2800">
                  <a:latin typeface="Times New Roman" pitchFamily="18" charset="0"/>
                </a:endParaRPr>
              </a:p>
            </p:txBody>
          </p:sp>
        </p:grpSp>
        <p:sp>
          <p:nvSpPr>
            <p:cNvPr id="259099" name="Line 27"/>
            <p:cNvSpPr>
              <a:spLocks noChangeShapeType="1"/>
            </p:cNvSpPr>
            <p:nvPr/>
          </p:nvSpPr>
          <p:spPr bwMode="auto">
            <a:xfrm>
              <a:off x="197" y="3047"/>
              <a:ext cx="5410" cy="0"/>
            </a:xfrm>
            <a:prstGeom prst="line">
              <a:avLst/>
            </a:prstGeom>
            <a:noFill/>
            <a:ln w="25399">
              <a:solidFill>
                <a:srgbClr val="8CF4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00" name="Line 28"/>
            <p:cNvSpPr>
              <a:spLocks noChangeShapeType="1"/>
            </p:cNvSpPr>
            <p:nvPr/>
          </p:nvSpPr>
          <p:spPr bwMode="auto">
            <a:xfrm>
              <a:off x="197" y="3575"/>
              <a:ext cx="5410" cy="0"/>
            </a:xfrm>
            <a:prstGeom prst="line">
              <a:avLst/>
            </a:prstGeom>
            <a:noFill/>
            <a:ln w="25399">
              <a:solidFill>
                <a:srgbClr val="8CF4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9101" name="Rectangle 29"/>
          <p:cNvSpPr>
            <a:spLocks noChangeArrowheads="1"/>
          </p:cNvSpPr>
          <p:nvPr/>
        </p:nvSpPr>
        <p:spPr bwMode="auto">
          <a:xfrm>
            <a:off x="0" y="139700"/>
            <a:ext cx="9144000" cy="6985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3600" b="1">
                <a:latin typeface="Times New Roman" pitchFamily="18" charset="0"/>
              </a:rPr>
              <a:t>Strategi </a:t>
            </a:r>
            <a:r>
              <a:rPr lang="en-US" sz="4000" b="1" i="1">
                <a:latin typeface="Times New Roman" pitchFamily="18" charset="0"/>
              </a:rPr>
              <a:t>Diferensiasi</a:t>
            </a:r>
            <a:r>
              <a:rPr lang="en-US" sz="3600" b="1">
                <a:latin typeface="Times New Roman" pitchFamily="18" charset="0"/>
              </a:rPr>
              <a:t> Pada Tingkat Bisnis</a:t>
            </a:r>
          </a:p>
        </p:txBody>
      </p:sp>
    </p:spTree>
    <p:extLst>
      <p:ext uri="{BB962C8B-B14F-4D97-AF65-F5344CB8AC3E}">
        <p14:creationId xmlns:p14="http://schemas.microsoft.com/office/powerpoint/2010/main" val="3938477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 autoUpdateAnimBg="0"/>
      <p:bldP spid="25907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37696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Perencanaan</a:t>
            </a:r>
            <a:r>
              <a:rPr lang="en-US" dirty="0" smtClean="0"/>
              <a:t> (Planning)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85000" lnSpcReduction="20000"/>
          </a:bodyPr>
          <a:lstStyle/>
          <a:p>
            <a:pPr marL="109693" indent="0">
              <a:buNone/>
            </a:pPr>
            <a:r>
              <a:rPr lang="en-US" dirty="0" err="1"/>
              <a:t>menurut</a:t>
            </a:r>
            <a:r>
              <a:rPr lang="en-US" dirty="0"/>
              <a:t> Alder (1999)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Rustiadi</a:t>
            </a:r>
            <a:r>
              <a:rPr lang="en-US" dirty="0"/>
              <a:t> (2008 h.339)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:</a:t>
            </a:r>
          </a:p>
          <a:p>
            <a:r>
              <a:rPr lang="en-US" dirty="0"/>
              <a:t>“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di </a:t>
            </a:r>
            <a:r>
              <a:rPr lang="en-US" dirty="0" err="1"/>
              <a:t>masa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tahapan-tahapan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b="1" dirty="0" err="1"/>
              <a:t>perencanaan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 smtClean="0"/>
              <a:t>patokan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/>
              <a:t>agar </a:t>
            </a:r>
            <a:r>
              <a:rPr lang="en-US" dirty="0" err="1"/>
              <a:t>tercapainya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terpenting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>
                <a:hlinkClick r:id="rId2" tooltip="Fungsi"/>
              </a:rPr>
              <a:t>fungsi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lain—</a:t>
            </a:r>
            <a:r>
              <a:rPr lang="en-US" dirty="0" err="1"/>
              <a:t>pengorganisasian</a:t>
            </a:r>
            <a:r>
              <a:rPr lang="en-US" dirty="0"/>
              <a:t>, </a:t>
            </a:r>
            <a:r>
              <a:rPr lang="en-US" dirty="0" err="1"/>
              <a:t>pengarahan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pengontrolan</a:t>
            </a:r>
            <a:r>
              <a:rPr lang="en-US" dirty="0"/>
              <a:t>—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419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Rencana</a:t>
            </a:r>
            <a:r>
              <a:rPr lang="en-US" b="1" dirty="0" smtClean="0"/>
              <a:t> </a:t>
            </a:r>
            <a:r>
              <a:rPr lang="en-US" b="1" dirty="0"/>
              <a:t>informal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err="1" smtClean="0"/>
              <a:t>Rencana</a:t>
            </a:r>
            <a:r>
              <a:rPr lang="en-US" b="1" dirty="0" smtClean="0"/>
              <a:t> </a:t>
            </a:r>
            <a:r>
              <a:rPr lang="en-US" b="1" dirty="0"/>
              <a:t>formal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/>
              <a:t>formal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korporasi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/>
              <a:t>formal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ambiguitas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kesepahaman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915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diusahakan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.</a:t>
            </a:r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penyimpangan-penyimpangan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seawal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.</a:t>
            </a:r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hambatan-hambatan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.</a:t>
            </a:r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terarah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terkontrol</a:t>
            </a:r>
            <a:r>
              <a:rPr lang="en-US" dirty="0"/>
              <a:t>.</a:t>
            </a:r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target </a:t>
            </a:r>
            <a:r>
              <a:rPr lang="en-US" dirty="0" err="1"/>
              <a:t>bisnis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target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sumber-sumber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/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target </a:t>
            </a:r>
            <a:r>
              <a:rPr lang="en-US" dirty="0" err="1"/>
              <a:t>bisnis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30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693" indent="0">
              <a:buNone/>
            </a:pP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 </a:t>
            </a:r>
            <a:r>
              <a:rPr lang="en-US" i="1" dirty="0"/>
              <a:t>Strategic Planning</a:t>
            </a:r>
            <a:r>
              <a:rPr lang="en-US" dirty="0"/>
              <a:t> 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proyeksi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5 </a:t>
            </a:r>
            <a:r>
              <a:rPr lang="en-US" dirty="0" err="1"/>
              <a:t>sampai</a:t>
            </a:r>
            <a:r>
              <a:rPr lang="en-US" dirty="0"/>
              <a:t> 10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( </a:t>
            </a:r>
            <a:r>
              <a:rPr lang="en-US" dirty="0" err="1"/>
              <a:t>Kerzner</a:t>
            </a:r>
            <a:r>
              <a:rPr lang="en-US" dirty="0"/>
              <a:t> , 2001 )</a:t>
            </a:r>
          </a:p>
        </p:txBody>
      </p:sp>
    </p:spTree>
    <p:extLst>
      <p:ext uri="{BB962C8B-B14F-4D97-AF65-F5344CB8AC3E}">
        <p14:creationId xmlns:p14="http://schemas.microsoft.com/office/powerpoint/2010/main" val="201188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Strategi</a:t>
            </a:r>
            <a:r>
              <a:rPr lang="en-US" b="1" dirty="0"/>
              <a:t> Unit </a:t>
            </a:r>
            <a:r>
              <a:rPr lang="en-US" b="1" dirty="0" err="1" smtClean="0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125" indent="-255588" algn="just">
              <a:buNone/>
              <a:tabLst>
                <a:tab pos="60325" algn="l"/>
              </a:tabLst>
              <a:defRPr/>
            </a:pPr>
            <a:r>
              <a:rPr lang="en-US" dirty="0"/>
              <a:t>	</a:t>
            </a:r>
            <a:r>
              <a:rPr lang="en-US" dirty="0" err="1"/>
              <a:t>Strategi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berkenaan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keunggulan</a:t>
            </a:r>
            <a:r>
              <a:rPr lang="en-US" dirty="0"/>
              <a:t> </a:t>
            </a:r>
            <a:r>
              <a:rPr lang="en-US" dirty="0" err="1"/>
              <a:t>kompetitif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. </a:t>
            </a:r>
          </a:p>
          <a:p>
            <a:pPr marL="365125" indent="-255588" algn="just">
              <a:buNone/>
              <a:tabLst>
                <a:tab pos="60325" algn="l"/>
              </a:tabLst>
              <a:defRPr/>
            </a:pPr>
            <a:r>
              <a:rPr lang="en-US" dirty="0"/>
              <a:t>		</a:t>
            </a:r>
            <a:r>
              <a:rPr lang="en-US" dirty="0" err="1"/>
              <a:t>Strategi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:</a:t>
            </a:r>
          </a:p>
          <a:p>
            <a:pPr marL="365125" indent="-255588" algn="just">
              <a:buFont typeface="Lucida Sans Unicode" pitchFamily="34" charset="0"/>
              <a:buAutoNum type="arabicPeriod"/>
              <a:tabLst>
                <a:tab pos="60325" algn="l"/>
              </a:tabLst>
              <a:defRPr/>
            </a:pPr>
            <a:r>
              <a:rPr lang="en-US" dirty="0" err="1"/>
              <a:t>Misinya</a:t>
            </a:r>
            <a:r>
              <a:rPr lang="en-US" dirty="0"/>
              <a:t> (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keseluruhannya</a:t>
            </a:r>
            <a:r>
              <a:rPr lang="en-US" dirty="0"/>
              <a:t> ?)</a:t>
            </a:r>
          </a:p>
          <a:p>
            <a:pPr marL="365125" indent="-255588" algn="just">
              <a:buFont typeface="Lucida Sans Unicode" pitchFamily="34" charset="0"/>
              <a:buAutoNum type="arabicPeriod"/>
              <a:tabLst>
                <a:tab pos="60325" algn="l"/>
              </a:tabLst>
              <a:defRPr/>
            </a:pPr>
            <a:r>
              <a:rPr lang="en-US" dirty="0" err="1"/>
              <a:t>Keunggulan</a:t>
            </a:r>
            <a:r>
              <a:rPr lang="en-US" dirty="0"/>
              <a:t> </a:t>
            </a:r>
            <a:r>
              <a:rPr lang="en-US" dirty="0" err="1"/>
              <a:t>Kompetitifnya</a:t>
            </a:r>
            <a:r>
              <a:rPr lang="en-US" dirty="0"/>
              <a:t> (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bersaing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Industrinya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misinya</a:t>
            </a:r>
            <a:r>
              <a:rPr lang="en-US" dirty="0"/>
              <a:t> ?)</a:t>
            </a:r>
          </a:p>
          <a:p>
            <a:pPr marL="365125" indent="-255588" algn="just">
              <a:buNone/>
              <a:tabLst>
                <a:tab pos="60325" algn="l"/>
              </a:tabLst>
              <a:defRPr/>
            </a:pPr>
            <a:r>
              <a:rPr lang="en-US" dirty="0"/>
              <a:t>		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 yang paling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dugunakan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model </a:t>
            </a:r>
            <a:r>
              <a:rPr lang="en-US" dirty="0" err="1"/>
              <a:t>antara</a:t>
            </a:r>
            <a:r>
              <a:rPr lang="en-US" dirty="0"/>
              <a:t> lain : </a:t>
            </a:r>
            <a:r>
              <a:rPr lang="en-US" dirty="0" err="1"/>
              <a:t>bangun,pertahankan</a:t>
            </a:r>
            <a:r>
              <a:rPr lang="en-US" dirty="0"/>
              <a:t>, </a:t>
            </a:r>
            <a:r>
              <a:rPr lang="en-US" dirty="0" err="1"/>
              <a:t>panen</a:t>
            </a:r>
            <a:r>
              <a:rPr lang="en-US" dirty="0"/>
              <a:t>, </a:t>
            </a:r>
            <a:r>
              <a:rPr lang="en-US" dirty="0" err="1"/>
              <a:t>divestasi</a:t>
            </a:r>
            <a:r>
              <a:rPr lang="en-US" dirty="0"/>
              <a:t>.</a:t>
            </a:r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3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id-ID" sz="4000" b="1" i="1">
                <a:latin typeface="Arial" charset="0"/>
                <a:cs typeface="Arial" charset="0"/>
              </a:rPr>
              <a:t>Proses Manajemen Strategis</a:t>
            </a:r>
            <a:endParaRPr lang="id-ID" b="1" i="1" u="sng">
              <a:latin typeface="Arial" charset="0"/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Proses manajemen strategis ada 8 langkah 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	1.</a:t>
            </a:r>
            <a:r>
              <a:rPr lang="id-ID" sz="2800">
                <a:cs typeface="Times New Roman" pitchFamily="18" charset="0"/>
              </a:rPr>
              <a:t> 	</a:t>
            </a:r>
            <a:r>
              <a:rPr lang="id-ID" sz="2800">
                <a:latin typeface="Arial" charset="0"/>
                <a:cs typeface="Arial" charset="0"/>
              </a:rPr>
              <a:t>Mengidentifikasi misi, sasaran &amp; strategi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	2.</a:t>
            </a:r>
            <a:r>
              <a:rPr lang="id-ID" sz="2800">
                <a:cs typeface="Times New Roman" pitchFamily="18" charset="0"/>
              </a:rPr>
              <a:t> 	</a:t>
            </a:r>
            <a:r>
              <a:rPr lang="id-ID" sz="2800">
                <a:latin typeface="Arial" charset="0"/>
                <a:cs typeface="Arial" charset="0"/>
              </a:rPr>
              <a:t>Menganalisis lingkungan luar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	3.	Mengidentifikasi peluang dan ancaman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cs typeface="Times New Roman" pitchFamily="18" charset="0"/>
              </a:rPr>
              <a:t>	</a:t>
            </a:r>
            <a:r>
              <a:rPr lang="id-ID" sz="2800">
                <a:latin typeface="Arial" charset="0"/>
                <a:cs typeface="Arial" charset="0"/>
              </a:rPr>
              <a:t>4.	Menganalisis sumber daya organisasi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	5.	Mengidentifikasi kekuatan dan kelemahan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	6.</a:t>
            </a:r>
            <a:r>
              <a:rPr lang="id-ID" sz="2800">
                <a:cs typeface="Times New Roman" pitchFamily="18" charset="0"/>
              </a:rPr>
              <a:t> 	</a:t>
            </a:r>
            <a:r>
              <a:rPr lang="id-ID" sz="2800">
                <a:latin typeface="Arial" charset="0"/>
                <a:cs typeface="Arial" charset="0"/>
              </a:rPr>
              <a:t>Merumuskan strategi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	7.</a:t>
            </a:r>
            <a:r>
              <a:rPr lang="id-ID" sz="2800">
                <a:cs typeface="Times New Roman" pitchFamily="18" charset="0"/>
              </a:rPr>
              <a:t>  </a:t>
            </a:r>
            <a:r>
              <a:rPr lang="id-ID" sz="2800">
                <a:latin typeface="Arial" charset="0"/>
                <a:cs typeface="Arial" charset="0"/>
              </a:rPr>
              <a:t>Melaksanakan strategi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d-ID" sz="2800">
                <a:latin typeface="Arial" charset="0"/>
                <a:cs typeface="Arial" charset="0"/>
              </a:rPr>
              <a:t>	8.	Mengevaluasi hasil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d-ID" sz="2800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33400" y="762000"/>
            <a:ext cx="79248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533400" y="762000"/>
            <a:ext cx="0" cy="52578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8458200" y="762000"/>
            <a:ext cx="0" cy="52578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33400" y="6096000"/>
            <a:ext cx="79248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533400" y="54864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8458200" y="55626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3321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7278</TotalTime>
  <Words>1039</Words>
  <Application>Microsoft Office PowerPoint</Application>
  <PresentationFormat>On-screen Show (4:3)</PresentationFormat>
  <Paragraphs>281</Paragraphs>
  <Slides>29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Urban</vt:lpstr>
      <vt:lpstr>MS Org Chart</vt:lpstr>
      <vt:lpstr>Manajemen dan Bisnis</vt:lpstr>
      <vt:lpstr>Objective</vt:lpstr>
      <vt:lpstr>Perencanaan (Planning)</vt:lpstr>
      <vt:lpstr>Jenis Rencana</vt:lpstr>
      <vt:lpstr>Manfaat Rencana</vt:lpstr>
      <vt:lpstr>Kegiatan dalam Perencanaan</vt:lpstr>
      <vt:lpstr>Perencanaan Strategi</vt:lpstr>
      <vt:lpstr>Strategi Unit Bisnis</vt:lpstr>
      <vt:lpstr>Proses Manajemen Strategis</vt:lpstr>
      <vt:lpstr>Tiga Tingkatan Strategi</vt:lpstr>
      <vt:lpstr>Kerangka Kerja Strategis Tingkat Korporasi </vt:lpstr>
      <vt:lpstr>B. Matriks Portofolio Korporasi</vt:lpstr>
      <vt:lpstr>PowerPoint Presentation</vt:lpstr>
      <vt:lpstr>Kerangka Kerja Strategi  Tingkat Bisnis</vt:lpstr>
      <vt:lpstr>Gambar 1-2: Perusahaan dengan Bisnis Tunggal</vt:lpstr>
      <vt:lpstr>Gb 1-2: Perusahaan dengan Beberapa Bisnis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</cp:lastModifiedBy>
  <cp:revision>475</cp:revision>
  <dcterms:created xsi:type="dcterms:W3CDTF">2011-09-16T02:11:44Z</dcterms:created>
  <dcterms:modified xsi:type="dcterms:W3CDTF">2017-02-13T03:13:11Z</dcterms:modified>
</cp:coreProperties>
</file>