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5"/>
  </p:notesMasterIdLst>
  <p:sldIdLst>
    <p:sldId id="256" r:id="rId2"/>
    <p:sldId id="297" r:id="rId3"/>
    <p:sldId id="298" r:id="rId4"/>
    <p:sldId id="315" r:id="rId5"/>
    <p:sldId id="300" r:id="rId6"/>
    <p:sldId id="316" r:id="rId7"/>
    <p:sldId id="317" r:id="rId8"/>
    <p:sldId id="318" r:id="rId9"/>
    <p:sldId id="319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1" r:id="rId20"/>
    <p:sldId id="312" r:id="rId21"/>
    <p:sldId id="313" r:id="rId22"/>
    <p:sldId id="314" r:id="rId23"/>
    <p:sldId id="296" r:id="rId24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89946" autoAdjust="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06/02/2017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Manajemen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Bisnis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2 –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8518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Oleh</a:t>
            </a:r>
            <a:r>
              <a:rPr lang="en-US" i="1" dirty="0" smtClean="0">
                <a:solidFill>
                  <a:schemeClr val="tx2"/>
                </a:solidFill>
              </a:rPr>
              <a:t>: </a:t>
            </a:r>
            <a:r>
              <a:rPr lang="en-US" i="1" dirty="0" err="1" smtClean="0">
                <a:solidFill>
                  <a:schemeClr val="tx2"/>
                </a:solidFill>
              </a:rPr>
              <a:t>Chaerul</a:t>
            </a:r>
            <a:r>
              <a:rPr lang="en-US" i="1" dirty="0" smtClean="0">
                <a:solidFill>
                  <a:schemeClr val="tx2"/>
                </a:solidFill>
              </a:rPr>
              <a:t> Anwar, MTI</a:t>
            </a:r>
            <a:endParaRPr lang="id-ID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mtClean="0">
                <a:latin typeface="Book Antiqua" pitchFamily="18" charset="0"/>
              </a:rPr>
              <a:t>Untuk mengetahui siapa pelaksana dalam organisasi bisnis, perlu mengetahui bentuk badan usahanya.</a:t>
            </a:r>
          </a:p>
          <a:p>
            <a:pPr eaLnBrk="1" hangingPunct="1">
              <a:buFont typeface="Arial" charset="0"/>
              <a:buNone/>
            </a:pPr>
            <a:endParaRPr lang="id-ID" smtClean="0">
              <a:latin typeface="Book Antiqua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id-ID" smtClean="0">
                <a:latin typeface="Book Antiqua" pitchFamily="18" charset="0"/>
              </a:rPr>
              <a:t>Bentuk perusahaan bisnis di Indonesia ditinjau dari segi hukum yaitu ada 7 bentuk :</a:t>
            </a:r>
          </a:p>
        </p:txBody>
      </p:sp>
    </p:spTree>
    <p:extLst>
      <p:ext uri="{BB962C8B-B14F-4D97-AF65-F5344CB8AC3E}">
        <p14:creationId xmlns:p14="http://schemas.microsoft.com/office/powerpoint/2010/main" val="2594583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 cont...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924800" cy="3382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mtClean="0">
                <a:latin typeface="Book Antiqua" pitchFamily="18" charset="0"/>
              </a:rPr>
              <a:t>	</a:t>
            </a:r>
            <a:r>
              <a:rPr lang="id-ID" sz="2400" smtClean="0">
                <a:latin typeface="Book Antiqua" pitchFamily="18" charset="0"/>
              </a:rPr>
              <a:t>Perusahaan yang diawasi dan dikelola oleh seseorang, </a:t>
            </a:r>
          </a:p>
          <a:p>
            <a:pPr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</a:rPr>
              <a:t>	Di satu pihak pengelola memperoleh semua keuntungan perusahaan, di lain pihak juga bertanggung jawab atas semua resiko yang timbul dalam kegiatan perusahaan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1600200"/>
            <a:ext cx="525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d-ID" sz="3200" dirty="0">
                <a:latin typeface="Book Antiqua" pitchFamily="18" charset="0"/>
                <a:ea typeface="+mj-ea"/>
                <a:cs typeface="+mj-cs"/>
              </a:rPr>
              <a:t>1. Perusahaan Perseorangan</a:t>
            </a:r>
          </a:p>
        </p:txBody>
      </p:sp>
    </p:spTree>
    <p:extLst>
      <p:ext uri="{BB962C8B-B14F-4D97-AF65-F5344CB8AC3E}">
        <p14:creationId xmlns:p14="http://schemas.microsoft.com/office/powerpoint/2010/main" val="122339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1143000"/>
          </a:xfrm>
        </p:spPr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 cont...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914400" y="1897063"/>
            <a:ext cx="7924800" cy="419100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	</a:t>
            </a:r>
            <a:r>
              <a:rPr lang="id-ID" sz="2400" smtClean="0">
                <a:latin typeface="Book Antiqua" pitchFamily="18" charset="0"/>
              </a:rPr>
              <a:t>Suatu bentuk perkumpulan usaha yang didirikan oleh beberapa orang dengan menggunakan nama bersama. </a:t>
            </a:r>
          </a:p>
          <a:p>
            <a:pPr algn="just" eaLnBrk="1" hangingPunct="1"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	</a:t>
            </a:r>
            <a:r>
              <a:rPr lang="id-ID" sz="2400" smtClean="0">
                <a:latin typeface="Book Antiqua" pitchFamily="18" charset="0"/>
              </a:rPr>
              <a:t>Di dalam firma semua anggota mempunyai tanggung jawab sepenuhnya baik sendiri-sendiri maupun bersama-sama terhadap perusahaan ke pihak lain.</a:t>
            </a:r>
          </a:p>
          <a:p>
            <a:pPr algn="just"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</a:rPr>
              <a:t>	Bila terjadi kerugian, maka kerugian ditanggung bersama</a:t>
            </a:r>
          </a:p>
          <a:p>
            <a:pPr algn="just"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</a:rPr>
              <a:t>	Jika salah satu anggota keluar, maka secara otomatis firma tersebut bubar.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990600"/>
            <a:ext cx="525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id-ID" sz="3200" dirty="0">
                <a:latin typeface="Book Antiqua" pitchFamily="18" charset="0"/>
                <a:ea typeface="+mj-ea"/>
                <a:cs typeface="+mj-cs"/>
              </a:rPr>
              <a:t>2. Firma</a:t>
            </a:r>
          </a:p>
        </p:txBody>
      </p:sp>
    </p:spTree>
    <p:extLst>
      <p:ext uri="{BB962C8B-B14F-4D97-AF65-F5344CB8AC3E}">
        <p14:creationId xmlns:p14="http://schemas.microsoft.com/office/powerpoint/2010/main" val="1340828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1143000"/>
          </a:xfrm>
        </p:spPr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 cont...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924800" cy="48768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id-ID" sz="2800" dirty="0" smtClean="0">
                <a:latin typeface="Book Antiqua" pitchFamily="18" charset="0"/>
              </a:rPr>
              <a:t>	</a:t>
            </a:r>
            <a:r>
              <a:rPr lang="id-ID" sz="2400" dirty="0" smtClean="0">
                <a:latin typeface="Book Antiqua" pitchFamily="18" charset="0"/>
              </a:rPr>
              <a:t>Merupakan suatu persekutuan atau organisasi yang didirikan oleh beberapa orang yang masing-masing menyerahkan sejumlah uang dengan jumlah yang tidak perlu sama.</a:t>
            </a:r>
          </a:p>
          <a:p>
            <a:pPr eaLnBrk="1" hangingPunct="1">
              <a:buFont typeface="Arial" charset="0"/>
              <a:buNone/>
              <a:defRPr/>
            </a:pPr>
            <a:endParaRPr lang="id-ID" sz="2400" dirty="0" smtClean="0">
              <a:latin typeface="Book Antiqua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id-ID" sz="2800" dirty="0" smtClean="0">
                <a:latin typeface="Book Antiqua" pitchFamily="18" charset="0"/>
              </a:rPr>
              <a:t>	Sekutu dalam CV ada 2 yaitu :</a:t>
            </a:r>
          </a:p>
          <a:p>
            <a:pPr marL="892175" indent="-514350" eaLnBrk="1" hangingPunct="1">
              <a:buFont typeface="Arial" charset="0"/>
              <a:buAutoNum type="alphaLcPeriod"/>
              <a:defRPr/>
            </a:pPr>
            <a:r>
              <a:rPr lang="id-ID" sz="2400" dirty="0" smtClean="0">
                <a:latin typeface="Book Antiqua" pitchFamily="18" charset="0"/>
              </a:rPr>
              <a:t>Komplementer </a:t>
            </a:r>
            <a:r>
              <a:rPr lang="id-ID" sz="2400" dirty="0" smtClean="0">
                <a:latin typeface="Book Antiqua" pitchFamily="18" charset="0"/>
                <a:sym typeface="Wingdings" pitchFamily="2" charset="2"/>
              </a:rPr>
              <a:t> orang2 yang bersedia untuk mengatur perusahaan sekutu</a:t>
            </a:r>
          </a:p>
          <a:p>
            <a:pPr marL="892175" indent="-514350" eaLnBrk="1" hangingPunct="1">
              <a:buFont typeface="Arial" charset="0"/>
              <a:buAutoNum type="alphaLcPeriod"/>
              <a:defRPr/>
            </a:pPr>
            <a:r>
              <a:rPr lang="id-ID" sz="2400" dirty="0" smtClean="0">
                <a:latin typeface="Book Antiqua" pitchFamily="18" charset="0"/>
                <a:sym typeface="Wingdings" pitchFamily="2" charset="2"/>
              </a:rPr>
              <a:t>Komanditer  orang2 yang mempercayakan uangnya dan bertanggung jawab secara terbatas kepada kekayaan yang diikutsertakan dalam perusahaan.</a:t>
            </a:r>
            <a:endParaRPr lang="id-ID" sz="2400" dirty="0" smtClean="0">
              <a:latin typeface="Book Antiqua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" y="106680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d-ID" sz="3200" dirty="0">
                <a:latin typeface="Book Antiqua" pitchFamily="18" charset="0"/>
                <a:ea typeface="+mj-ea"/>
                <a:cs typeface="+mj-cs"/>
              </a:rPr>
              <a:t>3. Perseroan Komanditer (CV)</a:t>
            </a:r>
          </a:p>
        </p:txBody>
      </p:sp>
    </p:spTree>
    <p:extLst>
      <p:ext uri="{BB962C8B-B14F-4D97-AF65-F5344CB8AC3E}">
        <p14:creationId xmlns:p14="http://schemas.microsoft.com/office/powerpoint/2010/main" val="1644585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1143000"/>
          </a:xfrm>
        </p:spPr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 cont...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724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  <a:sym typeface="Wingdings" pitchFamily="2" charset="2"/>
              </a:rPr>
              <a:t>Adalah suatu badan yang mempunyai kekayaan, hak dan kewajiban yang terpisah dari yang mendirikan dan memiliki. </a:t>
            </a:r>
          </a:p>
          <a:p>
            <a:pPr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  <a:sym typeface="Wingdings" pitchFamily="2" charset="2"/>
              </a:rPr>
              <a:t>Tanda keikutsertaan seseorang yang memiliki perusahaan adalah dengan memiliki saham perusahaan</a:t>
            </a:r>
          </a:p>
          <a:p>
            <a:pPr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  <a:sym typeface="Wingdings" pitchFamily="2" charset="2"/>
              </a:rPr>
              <a:t>Jika terjadi utang, maka harta pribadi tidak dapat dipertanggunjawabkan atas utang perusahaan, tetap hanya terbatas pada saham nya saja</a:t>
            </a:r>
            <a:endParaRPr lang="id-ID" sz="2400" smtClean="0">
              <a:latin typeface="Book Antiqua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95300" y="131445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id-ID" sz="320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d-ID" sz="3200" dirty="0">
                <a:latin typeface="Book Antiqua" pitchFamily="18" charset="0"/>
                <a:ea typeface="+mj-ea"/>
                <a:cs typeface="+mj-cs"/>
              </a:rPr>
              <a:t>4. Perseroan Terbatas (PT)</a:t>
            </a:r>
          </a:p>
        </p:txBody>
      </p:sp>
    </p:spTree>
    <p:extLst>
      <p:ext uri="{BB962C8B-B14F-4D97-AF65-F5344CB8AC3E}">
        <p14:creationId xmlns:p14="http://schemas.microsoft.com/office/powerpoint/2010/main" val="4199580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 cont...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04800" y="2384425"/>
            <a:ext cx="8153400" cy="4016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	</a:t>
            </a:r>
            <a:r>
              <a:rPr lang="id-ID" sz="2400" smtClean="0">
                <a:latin typeface="Book Antiqua" pitchFamily="18" charset="0"/>
              </a:rPr>
              <a:t>Adalah jenis organisasi yang bergerak dalam bidang usaha yang modalnya secara keseluruhan dimiliki negara.</a:t>
            </a:r>
          </a:p>
          <a:p>
            <a:pPr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</a:rPr>
              <a:t>	Tujuan untuk membangun ekonomi nasional menuju masyarakat yang adil dan makmur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95300" y="131445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id-ID" sz="320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04800" y="1447800"/>
            <a:ext cx="6205538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id-ID" sz="3200" dirty="0">
                <a:latin typeface="Book Antiqua" pitchFamily="18" charset="0"/>
                <a:ea typeface="+mj-ea"/>
                <a:cs typeface="+mj-cs"/>
              </a:rPr>
              <a:t>5. Perusahaan Negara (PN)</a:t>
            </a:r>
          </a:p>
        </p:txBody>
      </p:sp>
    </p:spTree>
    <p:extLst>
      <p:ext uri="{BB962C8B-B14F-4D97-AF65-F5344CB8AC3E}">
        <p14:creationId xmlns:p14="http://schemas.microsoft.com/office/powerpoint/2010/main" val="106136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 cont...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382000" cy="3657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	</a:t>
            </a:r>
            <a:r>
              <a:rPr lang="id-ID" sz="2400" smtClean="0">
                <a:latin typeface="Book Antiqua" pitchFamily="18" charset="0"/>
              </a:rPr>
              <a:t>Bentuk perusahaan yang lain di Indonesia adalah Persero, Perusahaan Umum (Perum), Perusahaan Jawatan (Perjan) dan Perusahaan Daerah dimana jenis perusahaan adalah untuk mencari keuntungan bagi negara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95300" y="131445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id-ID" sz="320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1371600"/>
            <a:ext cx="7048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id-ID" sz="3200" dirty="0">
                <a:latin typeface="Book Antiqua" pitchFamily="18" charset="0"/>
                <a:ea typeface="+mj-ea"/>
                <a:cs typeface="+mj-cs"/>
              </a:rPr>
              <a:t>6. Perusahaan Pemerintah yang lain</a:t>
            </a:r>
          </a:p>
        </p:txBody>
      </p:sp>
    </p:spTree>
    <p:extLst>
      <p:ext uri="{BB962C8B-B14F-4D97-AF65-F5344CB8AC3E}">
        <p14:creationId xmlns:p14="http://schemas.microsoft.com/office/powerpoint/2010/main" val="13926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-76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d-ID" smtClean="0">
                <a:latin typeface="Book Antiqua" pitchFamily="18" charset="0"/>
              </a:rPr>
              <a:t>Bentuk Badan Usaha cont...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382000" cy="4038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	</a:t>
            </a:r>
            <a:r>
              <a:rPr lang="id-ID" sz="2400" smtClean="0">
                <a:latin typeface="Book Antiqua" pitchFamily="18" charset="0"/>
              </a:rPr>
              <a:t>Merupakan bentuk badan usaha yang bergerak di bidang ekonomi yang bertujuan untuk meningkatkan kesejahteraan anggotanya yang bersifat murni, pribadi dan tidak dapat dialihkan.</a:t>
            </a:r>
          </a:p>
          <a:p>
            <a:pPr eaLnBrk="1" hangingPunct="1">
              <a:buFont typeface="Arial" charset="0"/>
              <a:buNone/>
            </a:pPr>
            <a:r>
              <a:rPr lang="id-ID" sz="2400" smtClean="0">
                <a:latin typeface="Book Antiqua" pitchFamily="18" charset="0"/>
              </a:rPr>
              <a:t>	Jenis organisasi ini bertujuan mensejahterakan anggota berdasarkan persamaan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95300" y="131445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id-ID" sz="320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21920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id-ID" sz="3200" dirty="0">
                <a:latin typeface="Book Antiqua" pitchFamily="18" charset="0"/>
                <a:ea typeface="+mj-ea"/>
                <a:cs typeface="+mj-cs"/>
              </a:rPr>
              <a:t>7. Koperasi</a:t>
            </a:r>
          </a:p>
        </p:txBody>
      </p:sp>
    </p:spTree>
    <p:extLst>
      <p:ext uri="{BB962C8B-B14F-4D97-AF65-F5344CB8AC3E}">
        <p14:creationId xmlns:p14="http://schemas.microsoft.com/office/powerpoint/2010/main" val="1186763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d-ID" sz="4000" smtClean="0">
                <a:latin typeface="Book Antiqua" pitchFamily="18" charset="0"/>
              </a:rPr>
              <a:t>Organisasi Bisnis dan Lingkungannya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8001000" cy="114300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id-ID" smtClean="0">
                <a:latin typeface="Book Antiqua" pitchFamily="18" charset="0"/>
              </a:rPr>
              <a:t>	</a:t>
            </a:r>
            <a:r>
              <a:rPr lang="id-ID" sz="2400" smtClean="0">
                <a:latin typeface="Book Antiqua" pitchFamily="18" charset="0"/>
              </a:rPr>
              <a:t>Chester Bernard menyebutkan bahwa suatu organisasi bisnis merupakan suatu sistem yang terbuka </a:t>
            </a:r>
          </a:p>
        </p:txBody>
      </p:sp>
      <p:pic>
        <p:nvPicPr>
          <p:cNvPr id="43012" name="Picture 5" descr="organisas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3038"/>
            <a:ext cx="7010400" cy="396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852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>
                <a:latin typeface="Book Antiqua" pitchFamily="18" charset="0"/>
              </a:rPr>
              <a:t>Minat Wirausaha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>
                <a:latin typeface="Book Antiqua" pitchFamily="18" charset="0"/>
              </a:rPr>
              <a:t>Semua orang dilahirkan sama</a:t>
            </a:r>
          </a:p>
          <a:p>
            <a:r>
              <a:rPr lang="id-ID" smtClean="0">
                <a:latin typeface="Book Antiqua" pitchFamily="18" charset="0"/>
              </a:rPr>
              <a:t>Memiliki peluang yang sama </a:t>
            </a:r>
          </a:p>
          <a:p>
            <a:r>
              <a:rPr lang="id-ID" smtClean="0">
                <a:latin typeface="Book Antiqua" pitchFamily="18" charset="0"/>
              </a:rPr>
              <a:t>Pandai dan kaya </a:t>
            </a:r>
          </a:p>
          <a:p>
            <a:r>
              <a:rPr lang="id-ID" smtClean="0">
                <a:latin typeface="Book Antiqua" pitchFamily="18" charset="0"/>
              </a:rPr>
              <a:t>Setelah lulus mau kemana?ngapain?</a:t>
            </a:r>
          </a:p>
        </p:txBody>
      </p:sp>
    </p:spTree>
    <p:extLst>
      <p:ext uri="{BB962C8B-B14F-4D97-AF65-F5344CB8AC3E}">
        <p14:creationId xmlns:p14="http://schemas.microsoft.com/office/powerpoint/2010/main" val="143817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/>
              <a:t>Bisnis</a:t>
            </a:r>
            <a:endParaRPr lang="en-US" dirty="0"/>
          </a:p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 smtClean="0"/>
              <a:t>sifat-sifat</a:t>
            </a:r>
            <a:r>
              <a:rPr lang="en-US" dirty="0" smtClean="0"/>
              <a:t> </a:t>
            </a:r>
            <a:r>
              <a:rPr lang="en-US" dirty="0" err="1"/>
              <a:t>bisnis</a:t>
            </a:r>
            <a:endParaRPr lang="en-US" dirty="0"/>
          </a:p>
          <a:p>
            <a:r>
              <a:rPr lang="en-US" dirty="0" smtClean="0"/>
              <a:t>3.Mahasiswa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  <a:p>
            <a:r>
              <a:rPr lang="en-US" dirty="0" smtClean="0"/>
              <a:t>4.Mahasiswa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Usaha</a:t>
            </a:r>
            <a:endParaRPr lang="en-US" dirty="0"/>
          </a:p>
          <a:p>
            <a:r>
              <a:rPr lang="en-US" dirty="0" smtClean="0"/>
              <a:t>5.Mahasiswa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smtClean="0"/>
              <a:t> Entrepreneur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81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r>
              <a:rPr lang="id-ID" dirty="0" smtClean="0">
                <a:latin typeface="Book Antiqua" pitchFamily="18" charset="0"/>
              </a:rPr>
              <a:t>Arti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id-ID" sz="2800" smtClean="0">
                <a:latin typeface="Book Antiqua" pitchFamily="18" charset="0"/>
              </a:rPr>
              <a:t>Proses menciptakan sesuatu yang lain dengan menggunakan waktu dan kegiatan disertai modal dan resiko serta menerima balasa jasa dan kepuasan serta kebebasan pribadi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id-ID" sz="2800" smtClean="0">
                <a:latin typeface="Book Antiqua" pitchFamily="18" charset="0"/>
              </a:rPr>
              <a:t>Kemampuan melihat dan menilai kesempatan-kesempatan(peluang) bisnis serta kemampuan mengoptimalisasikan sumberdaya dan mengambil tindakan serta bermotivasi tinggi dalam mengambil resiko dalam rangka mensukseskan bisnisnya</a:t>
            </a:r>
          </a:p>
        </p:txBody>
      </p:sp>
    </p:spTree>
    <p:extLst>
      <p:ext uri="{BB962C8B-B14F-4D97-AF65-F5344CB8AC3E}">
        <p14:creationId xmlns:p14="http://schemas.microsoft.com/office/powerpoint/2010/main" val="774858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>
                <a:latin typeface="Book Antiqua" pitchFamily="18" charset="0"/>
              </a:rPr>
              <a:t>Enterpreneur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Entre </a:t>
            </a:r>
            <a:r>
              <a:rPr lang="id-ID" sz="2800" smtClean="0">
                <a:latin typeface="Book Antiqua" pitchFamily="18" charset="0"/>
                <a:sym typeface="Wingdings" pitchFamily="2" charset="2"/>
              </a:rPr>
              <a:t> berasal dari kata entrependere (bahasa france) yang artinya sebuah usaha yang berani dan penuh resiko</a:t>
            </a:r>
          </a:p>
          <a:p>
            <a:pPr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Orang yang menciptakan pekerjaan yang berguna bagi diri sendiri</a:t>
            </a:r>
          </a:p>
          <a:p>
            <a:pPr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Orang yang mampu mengolah sumber daya yang ada menjadi sebuah produk yang mempunyai nilai</a:t>
            </a:r>
          </a:p>
          <a:p>
            <a:pPr>
              <a:buFont typeface="Arial" charset="0"/>
              <a:buNone/>
            </a:pPr>
            <a:r>
              <a:rPr lang="id-ID" sz="2800" smtClean="0">
                <a:latin typeface="Book Antiqua" pitchFamily="18" charset="0"/>
              </a:rPr>
              <a:t>Mencari keuntungan dari peluang yang belum digarap orang lain</a:t>
            </a:r>
          </a:p>
          <a:p>
            <a:pPr>
              <a:buFont typeface="Arial" charset="0"/>
              <a:buNone/>
            </a:pPr>
            <a:endParaRPr lang="id-ID" smtClean="0"/>
          </a:p>
          <a:p>
            <a:pPr>
              <a:buFont typeface="Arial" charset="0"/>
              <a:buNone/>
            </a:pPr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797916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d-ID" sz="2800" dirty="0" smtClean="0">
                <a:latin typeface="Book Antiqua" pitchFamily="18" charset="0"/>
              </a:rPr>
              <a:t>Entrepreneur menurut Peggy&amp;Charles(1999) harus memiliki 4 unsur pokok :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id-ID" sz="2800" dirty="0" smtClean="0">
                <a:latin typeface="Book Antiqua" pitchFamily="18" charset="0"/>
              </a:rPr>
              <a:t>Kemampuan (IQ&amp;Skill) : dapat membaca peluang, berinovasi, mengelola, menjual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id-ID" sz="2800" dirty="0" smtClean="0">
                <a:latin typeface="Book Antiqua" pitchFamily="18" charset="0"/>
              </a:rPr>
              <a:t>Keberanian (EQ&amp;Mental) : mengatasi ketakutan, mengendalikan resiko, keluar dari zona kenyamanan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id-ID" sz="2800" dirty="0" smtClean="0">
                <a:latin typeface="Book Antiqua" pitchFamily="18" charset="0"/>
              </a:rPr>
              <a:t>Keteguhan hati (motivasi diri) : ulet, pantang menyerah, teguh dalam keyakinan, kekuatan akan pikiran bahwa anda juga bisa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id-ID" sz="2800" dirty="0" smtClean="0">
                <a:latin typeface="Book Antiqua" pitchFamily="18" charset="0"/>
              </a:rPr>
              <a:t>Kreativitas : mampu mencari peluang</a:t>
            </a:r>
            <a:endParaRPr lang="id-ID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043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Jeff </a:t>
            </a:r>
            <a:r>
              <a:rPr lang="en-US" dirty="0"/>
              <a:t>Madura, Introduction to Business, </a:t>
            </a:r>
            <a:r>
              <a:rPr lang="en-US" dirty="0" smtClean="0"/>
              <a:t> </a:t>
            </a:r>
            <a:r>
              <a:rPr lang="en-US" dirty="0" err="1" smtClean="0"/>
              <a:t>Jilid</a:t>
            </a:r>
            <a:r>
              <a:rPr lang="en-US" dirty="0" smtClean="0"/>
              <a:t> </a:t>
            </a:r>
            <a:r>
              <a:rPr lang="en-US" dirty="0"/>
              <a:t>1 &amp; 2, </a:t>
            </a:r>
            <a:r>
              <a:rPr lang="en-US" dirty="0" smtClean="0"/>
              <a:t>Fourth </a:t>
            </a:r>
            <a:r>
              <a:rPr lang="en-US" dirty="0" err="1" smtClean="0"/>
              <a:t>Editon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>.</a:t>
            </a:r>
          </a:p>
          <a:p>
            <a:r>
              <a:rPr lang="en-US" dirty="0" smtClean="0"/>
              <a:t>Ricky </a:t>
            </a:r>
            <a:r>
              <a:rPr lang="en-US" dirty="0"/>
              <a:t>W. Griffin,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Edisi</a:t>
            </a:r>
            <a:r>
              <a:rPr lang="en-US" dirty="0"/>
              <a:t> 8</a:t>
            </a:r>
            <a:r>
              <a:rPr lang="en-US" dirty="0" smtClean="0"/>
              <a:t>, </a:t>
            </a:r>
            <a:r>
              <a:rPr lang="en-US" dirty="0" err="1" smtClean="0"/>
              <a:t>Jilid</a:t>
            </a:r>
            <a:r>
              <a:rPr lang="en-US" dirty="0" smtClean="0"/>
              <a:t> </a:t>
            </a:r>
            <a:r>
              <a:rPr lang="en-US" dirty="0"/>
              <a:t>1 &amp; </a:t>
            </a:r>
            <a:r>
              <a:rPr lang="en-US" dirty="0" smtClean="0"/>
              <a:t>2 </a:t>
            </a:r>
            <a:r>
              <a:rPr lang="en-US" dirty="0" err="1" smtClean="0"/>
              <a:t>Penerbit</a:t>
            </a:r>
            <a:r>
              <a:rPr lang="en-US" dirty="0" smtClean="0"/>
              <a:t> </a:t>
            </a:r>
            <a:r>
              <a:rPr lang="en-US" dirty="0" err="1" smtClean="0"/>
              <a:t>Erlangga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0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manage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.</a:t>
            </a:r>
          </a:p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: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,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9761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Book Antiqua" pitchFamily="18" charset="0"/>
              </a:rPr>
              <a:t>Bisnis</a:t>
            </a:r>
            <a:endParaRPr lang="id-ID" dirty="0" smtClean="0">
              <a:latin typeface="Book Antiqua" pitchFamily="18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d-ID" smtClean="0">
                <a:latin typeface="Book Antiqua" pitchFamily="18" charset="0"/>
              </a:rPr>
              <a:t>Raymond E.Glos dalam bukunya “Business : Its Nature and Environment: An Introduction”</a:t>
            </a:r>
          </a:p>
          <a:p>
            <a:pPr algn="just" eaLnBrk="1" hangingPunct="1">
              <a:buFont typeface="Arial" charset="0"/>
              <a:buNone/>
            </a:pPr>
            <a:r>
              <a:rPr lang="id-ID" smtClean="0">
                <a:latin typeface="Book Antiqua" pitchFamily="18" charset="0"/>
              </a:rPr>
              <a:t>Bisnis </a:t>
            </a:r>
            <a:r>
              <a:rPr lang="id-ID" sz="2400" smtClean="0">
                <a:latin typeface="Book Antiqua" pitchFamily="18" charset="0"/>
              </a:rPr>
              <a:t>adalah seluruh kegiatan yang diorganisasikan oleh orang-orang yang berkecimpung di dalam bidang perindustrian dimana sebuah perusahaan atau organisasi melakukan perbaikan-perbaikan standar serta kualitas produk</a:t>
            </a:r>
          </a:p>
        </p:txBody>
      </p:sp>
    </p:spTree>
    <p:extLst>
      <p:ext uri="{BB962C8B-B14F-4D97-AF65-F5344CB8AC3E}">
        <p14:creationId xmlns:p14="http://schemas.microsoft.com/office/powerpoint/2010/main" val="280772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produk-produk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 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pelakunya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bisnisnya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210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693" indent="0">
              <a:buNone/>
            </a:pP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lain. </a:t>
            </a:r>
          </a:p>
          <a:p>
            <a:pPr marL="109693" indent="0">
              <a:buNone/>
            </a:pP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 :</a:t>
            </a:r>
            <a:endParaRPr lang="en-US" dirty="0"/>
          </a:p>
          <a:p>
            <a:r>
              <a:rPr lang="en-US" dirty="0" err="1" smtClean="0"/>
              <a:t>Manajemen</a:t>
            </a:r>
            <a:endParaRPr lang="en-US" dirty="0" smtClean="0"/>
          </a:p>
          <a:p>
            <a:r>
              <a:rPr lang="en-US" dirty="0" smtClean="0"/>
              <a:t>Branding</a:t>
            </a:r>
            <a:endParaRPr lang="en-US" dirty="0"/>
          </a:p>
          <a:p>
            <a:r>
              <a:rPr lang="en-US" dirty="0" err="1" smtClean="0"/>
              <a:t>Servis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/>
          </a:p>
          <a:p>
            <a:r>
              <a:rPr lang="en-US" dirty="0" smtClean="0"/>
              <a:t>Partner (</a:t>
            </a:r>
            <a:r>
              <a:rPr lang="en-US" dirty="0" err="1" smtClean="0"/>
              <a:t>Relasi</a:t>
            </a:r>
            <a:r>
              <a:rPr lang="en-US" dirty="0" smtClean="0"/>
              <a:t> )</a:t>
            </a:r>
            <a:endParaRPr lang="en-US" dirty="0"/>
          </a:p>
          <a:p>
            <a:r>
              <a:rPr lang="en-US" dirty="0" err="1" smtClean="0"/>
              <a:t>Pelanggan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4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</a:p>
          <a:p>
            <a:pPr marL="402207" lvl="1" indent="0"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yang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agar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.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,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</a:p>
          <a:p>
            <a:r>
              <a:rPr lang="en-US" b="1" dirty="0" smtClean="0"/>
              <a:t>Branding</a:t>
            </a:r>
          </a:p>
          <a:p>
            <a:pPr marL="402207" lvl="1" indent="0">
              <a:buNone/>
            </a:pPr>
            <a:r>
              <a:rPr lang="en-US" dirty="0" smtClean="0"/>
              <a:t>Branding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8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Layanan</a:t>
            </a:r>
            <a:endParaRPr lang="en-US" b="1" dirty="0" smtClean="0"/>
          </a:p>
          <a:p>
            <a:pPr marL="402207" lvl="1" indent="0">
              <a:buNone/>
            </a:pPr>
            <a:r>
              <a:rPr lang="en-US" dirty="0" err="1" smtClean="0"/>
              <a:t>Servis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. </a:t>
            </a:r>
          </a:p>
          <a:p>
            <a:r>
              <a:rPr lang="en-US" b="1" dirty="0" smtClean="0"/>
              <a:t>Partner (</a:t>
            </a:r>
            <a:r>
              <a:rPr lang="en-US" b="1" dirty="0" err="1" smtClean="0"/>
              <a:t>Relasi</a:t>
            </a:r>
            <a:r>
              <a:rPr lang="en-US" b="1" dirty="0" smtClean="0"/>
              <a:t>)</a:t>
            </a:r>
          </a:p>
          <a:p>
            <a:pPr marL="402207" lvl="1" indent="0">
              <a:buNone/>
            </a:pP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kesuksesan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</a:p>
          <a:p>
            <a:r>
              <a:rPr lang="en-US" b="1" dirty="0" err="1"/>
              <a:t>Pelanggan</a:t>
            </a:r>
            <a:r>
              <a:rPr lang="en-US" dirty="0"/>
              <a:t> </a:t>
            </a:r>
            <a:endParaRPr lang="en-US" dirty="0" smtClean="0"/>
          </a:p>
          <a:p>
            <a:pPr marL="402207" lvl="1" indent="0">
              <a:buNone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pastinya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54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8490</TotalTime>
  <Words>716</Words>
  <Application>Microsoft Office PowerPoint</Application>
  <PresentationFormat>On-screen Show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Urban</vt:lpstr>
      <vt:lpstr>Manajemen Bisnis</vt:lpstr>
      <vt:lpstr>Objective</vt:lpstr>
      <vt:lpstr>Referensi</vt:lpstr>
      <vt:lpstr>Manajemen Bisnis</vt:lpstr>
      <vt:lpstr>Bisnis</vt:lpstr>
      <vt:lpstr>Definisi Manajemen Bisnis</vt:lpstr>
      <vt:lpstr>Komponen Bisnis</vt:lpstr>
      <vt:lpstr>Komponen Bisnis </vt:lpstr>
      <vt:lpstr>Komponen Bisnis </vt:lpstr>
      <vt:lpstr>Bentuk Badan Usaha</vt:lpstr>
      <vt:lpstr>Bentuk Badan Usaha cont...</vt:lpstr>
      <vt:lpstr>Bentuk Badan Usaha cont...</vt:lpstr>
      <vt:lpstr>Bentuk Badan Usaha cont...</vt:lpstr>
      <vt:lpstr>Bentuk Badan Usaha cont...</vt:lpstr>
      <vt:lpstr>Bentuk Badan Usaha cont...</vt:lpstr>
      <vt:lpstr>Bentuk Badan Usaha cont...</vt:lpstr>
      <vt:lpstr>Bentuk Badan Usaha cont...</vt:lpstr>
      <vt:lpstr>Organisasi Bisnis dan Lingkungannya</vt:lpstr>
      <vt:lpstr>Minat Wirausaha</vt:lpstr>
      <vt:lpstr>Arti </vt:lpstr>
      <vt:lpstr>Enterpreneur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</cp:lastModifiedBy>
  <cp:revision>595</cp:revision>
  <dcterms:created xsi:type="dcterms:W3CDTF">2011-09-16T02:11:44Z</dcterms:created>
  <dcterms:modified xsi:type="dcterms:W3CDTF">2017-02-06T01:01:24Z</dcterms:modified>
</cp:coreProperties>
</file>