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20"/>
  </p:notesMasterIdLst>
  <p:sldIdLst>
    <p:sldId id="256" r:id="rId2"/>
    <p:sldId id="301" r:id="rId3"/>
    <p:sldId id="302" r:id="rId4"/>
    <p:sldId id="303" r:id="rId5"/>
    <p:sldId id="304" r:id="rId6"/>
    <p:sldId id="305" r:id="rId7"/>
    <p:sldId id="306" r:id="rId8"/>
    <p:sldId id="307" r:id="rId9"/>
    <p:sldId id="308" r:id="rId10"/>
    <p:sldId id="309" r:id="rId11"/>
    <p:sldId id="310" r:id="rId12"/>
    <p:sldId id="311" r:id="rId13"/>
    <p:sldId id="312" r:id="rId14"/>
    <p:sldId id="313" r:id="rId15"/>
    <p:sldId id="314" r:id="rId16"/>
    <p:sldId id="315" r:id="rId17"/>
    <p:sldId id="316" r:id="rId18"/>
    <p:sldId id="296" r:id="rId19"/>
  </p:sldIdLst>
  <p:sldSz cx="9144000" cy="6858000" type="screen4x3"/>
  <p:notesSz cx="6858000" cy="9144000"/>
  <p:defaultTextStyle>
    <a:defPPr>
      <a:defRPr lang="id-ID"/>
    </a:defPPr>
    <a:lvl1pPr marL="0" algn="l" defTabSz="914107" rtl="0" eaLnBrk="1" latinLnBrk="0" hangingPunct="1">
      <a:defRPr sz="1800" kern="1200">
        <a:solidFill>
          <a:schemeClr val="tx1"/>
        </a:solidFill>
        <a:latin typeface="+mn-lt"/>
        <a:ea typeface="+mn-ea"/>
        <a:cs typeface="+mn-cs"/>
      </a:defRPr>
    </a:lvl1pPr>
    <a:lvl2pPr marL="457054" algn="l" defTabSz="914107" rtl="0" eaLnBrk="1" latinLnBrk="0" hangingPunct="1">
      <a:defRPr sz="1800" kern="1200">
        <a:solidFill>
          <a:schemeClr val="tx1"/>
        </a:solidFill>
        <a:latin typeface="+mn-lt"/>
        <a:ea typeface="+mn-ea"/>
        <a:cs typeface="+mn-cs"/>
      </a:defRPr>
    </a:lvl2pPr>
    <a:lvl3pPr marL="914107" algn="l" defTabSz="914107" rtl="0" eaLnBrk="1" latinLnBrk="0" hangingPunct="1">
      <a:defRPr sz="1800" kern="1200">
        <a:solidFill>
          <a:schemeClr val="tx1"/>
        </a:solidFill>
        <a:latin typeface="+mn-lt"/>
        <a:ea typeface="+mn-ea"/>
        <a:cs typeface="+mn-cs"/>
      </a:defRPr>
    </a:lvl3pPr>
    <a:lvl4pPr marL="1371161" algn="l" defTabSz="914107" rtl="0" eaLnBrk="1" latinLnBrk="0" hangingPunct="1">
      <a:defRPr sz="1800" kern="1200">
        <a:solidFill>
          <a:schemeClr val="tx1"/>
        </a:solidFill>
        <a:latin typeface="+mn-lt"/>
        <a:ea typeface="+mn-ea"/>
        <a:cs typeface="+mn-cs"/>
      </a:defRPr>
    </a:lvl4pPr>
    <a:lvl5pPr marL="1828215" algn="l" defTabSz="914107" rtl="0" eaLnBrk="1" latinLnBrk="0" hangingPunct="1">
      <a:defRPr sz="1800" kern="1200">
        <a:solidFill>
          <a:schemeClr val="tx1"/>
        </a:solidFill>
        <a:latin typeface="+mn-lt"/>
        <a:ea typeface="+mn-ea"/>
        <a:cs typeface="+mn-cs"/>
      </a:defRPr>
    </a:lvl5pPr>
    <a:lvl6pPr marL="2285268" algn="l" defTabSz="914107" rtl="0" eaLnBrk="1" latinLnBrk="0" hangingPunct="1">
      <a:defRPr sz="1800" kern="1200">
        <a:solidFill>
          <a:schemeClr val="tx1"/>
        </a:solidFill>
        <a:latin typeface="+mn-lt"/>
        <a:ea typeface="+mn-ea"/>
        <a:cs typeface="+mn-cs"/>
      </a:defRPr>
    </a:lvl6pPr>
    <a:lvl7pPr marL="2742322" algn="l" defTabSz="914107" rtl="0" eaLnBrk="1" latinLnBrk="0" hangingPunct="1">
      <a:defRPr sz="1800" kern="1200">
        <a:solidFill>
          <a:schemeClr val="tx1"/>
        </a:solidFill>
        <a:latin typeface="+mn-lt"/>
        <a:ea typeface="+mn-ea"/>
        <a:cs typeface="+mn-cs"/>
      </a:defRPr>
    </a:lvl7pPr>
    <a:lvl8pPr marL="3199376" algn="l" defTabSz="914107" rtl="0" eaLnBrk="1" latinLnBrk="0" hangingPunct="1">
      <a:defRPr sz="1800" kern="1200">
        <a:solidFill>
          <a:schemeClr val="tx1"/>
        </a:solidFill>
        <a:latin typeface="+mn-lt"/>
        <a:ea typeface="+mn-ea"/>
        <a:cs typeface="+mn-cs"/>
      </a:defRPr>
    </a:lvl8pPr>
    <a:lvl9pPr marL="3656430" algn="l" defTabSz="91410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35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79" autoAdjust="0"/>
    <p:restoredTop sz="89946" autoAdjust="0"/>
  </p:normalViewPr>
  <p:slideViewPr>
    <p:cSldViewPr>
      <p:cViewPr varScale="1">
        <p:scale>
          <a:sx n="62" d="100"/>
          <a:sy n="62" d="100"/>
        </p:scale>
        <p:origin x="-1542"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212972-45E0-4A02-9098-D0EBB0199C4B}" type="datetimeFigureOut">
              <a:rPr lang="id-ID" smtClean="0"/>
              <a:t>30/01/2017</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E19FB5-3E22-4347-9D47-E764C09E46CC}" type="slidenum">
              <a:rPr lang="id-ID" smtClean="0"/>
              <a:t>‹#›</a:t>
            </a:fld>
            <a:endParaRPr lang="id-ID"/>
          </a:p>
        </p:txBody>
      </p:sp>
    </p:spTree>
    <p:extLst>
      <p:ext uri="{BB962C8B-B14F-4D97-AF65-F5344CB8AC3E}">
        <p14:creationId xmlns:p14="http://schemas.microsoft.com/office/powerpoint/2010/main" val="2308625026"/>
      </p:ext>
    </p:extLst>
  </p:cSld>
  <p:clrMap bg1="lt1" tx1="dk1" bg2="lt2" tx2="dk2" accent1="accent1" accent2="accent2" accent3="accent3" accent4="accent4" accent5="accent5" accent6="accent6" hlink="hlink" folHlink="folHlink"/>
  <p:notesStyle>
    <a:lvl1pPr marL="0" algn="l" defTabSz="914107" rtl="0" eaLnBrk="1" latinLnBrk="0" hangingPunct="1">
      <a:defRPr sz="1200" kern="1200">
        <a:solidFill>
          <a:schemeClr val="tx1"/>
        </a:solidFill>
        <a:latin typeface="+mn-lt"/>
        <a:ea typeface="+mn-ea"/>
        <a:cs typeface="+mn-cs"/>
      </a:defRPr>
    </a:lvl1pPr>
    <a:lvl2pPr marL="457054" algn="l" defTabSz="914107" rtl="0" eaLnBrk="1" latinLnBrk="0" hangingPunct="1">
      <a:defRPr sz="1200" kern="1200">
        <a:solidFill>
          <a:schemeClr val="tx1"/>
        </a:solidFill>
        <a:latin typeface="+mn-lt"/>
        <a:ea typeface="+mn-ea"/>
        <a:cs typeface="+mn-cs"/>
      </a:defRPr>
    </a:lvl2pPr>
    <a:lvl3pPr marL="914107" algn="l" defTabSz="914107" rtl="0" eaLnBrk="1" latinLnBrk="0" hangingPunct="1">
      <a:defRPr sz="1200" kern="1200">
        <a:solidFill>
          <a:schemeClr val="tx1"/>
        </a:solidFill>
        <a:latin typeface="+mn-lt"/>
        <a:ea typeface="+mn-ea"/>
        <a:cs typeface="+mn-cs"/>
      </a:defRPr>
    </a:lvl3pPr>
    <a:lvl4pPr marL="1371161" algn="l" defTabSz="914107" rtl="0" eaLnBrk="1" latinLnBrk="0" hangingPunct="1">
      <a:defRPr sz="1200" kern="1200">
        <a:solidFill>
          <a:schemeClr val="tx1"/>
        </a:solidFill>
        <a:latin typeface="+mn-lt"/>
        <a:ea typeface="+mn-ea"/>
        <a:cs typeface="+mn-cs"/>
      </a:defRPr>
    </a:lvl4pPr>
    <a:lvl5pPr marL="1828215" algn="l" defTabSz="914107" rtl="0" eaLnBrk="1" latinLnBrk="0" hangingPunct="1">
      <a:defRPr sz="1200" kern="1200">
        <a:solidFill>
          <a:schemeClr val="tx1"/>
        </a:solidFill>
        <a:latin typeface="+mn-lt"/>
        <a:ea typeface="+mn-ea"/>
        <a:cs typeface="+mn-cs"/>
      </a:defRPr>
    </a:lvl5pPr>
    <a:lvl6pPr marL="2285268" algn="l" defTabSz="914107" rtl="0" eaLnBrk="1" latinLnBrk="0" hangingPunct="1">
      <a:defRPr sz="1200" kern="1200">
        <a:solidFill>
          <a:schemeClr val="tx1"/>
        </a:solidFill>
        <a:latin typeface="+mn-lt"/>
        <a:ea typeface="+mn-ea"/>
        <a:cs typeface="+mn-cs"/>
      </a:defRPr>
    </a:lvl6pPr>
    <a:lvl7pPr marL="2742322" algn="l" defTabSz="914107" rtl="0" eaLnBrk="1" latinLnBrk="0" hangingPunct="1">
      <a:defRPr sz="1200" kern="1200">
        <a:solidFill>
          <a:schemeClr val="tx1"/>
        </a:solidFill>
        <a:latin typeface="+mn-lt"/>
        <a:ea typeface="+mn-ea"/>
        <a:cs typeface="+mn-cs"/>
      </a:defRPr>
    </a:lvl7pPr>
    <a:lvl8pPr marL="3199376" algn="l" defTabSz="914107" rtl="0" eaLnBrk="1" latinLnBrk="0" hangingPunct="1">
      <a:defRPr sz="1200" kern="1200">
        <a:solidFill>
          <a:schemeClr val="tx1"/>
        </a:solidFill>
        <a:latin typeface="+mn-lt"/>
        <a:ea typeface="+mn-ea"/>
        <a:cs typeface="+mn-cs"/>
      </a:defRPr>
    </a:lvl8pPr>
    <a:lvl9pPr marL="3656430" algn="l" defTabSz="914107"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1"/>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24" name="Rectangle 23"/>
          <p:cNvSpPr/>
          <p:nvPr/>
        </p:nvSpPr>
        <p:spPr>
          <a:xfrm flipV="1">
            <a:off x="5410201" y="3897010"/>
            <a:ext cx="3733801" cy="192024"/>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25" name="Rectangle 24"/>
          <p:cNvSpPr/>
          <p:nvPr/>
        </p:nvSpPr>
        <p:spPr>
          <a:xfrm flipV="1">
            <a:off x="5410201"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rgbClr val="0070C0">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10" name="Rectangle 9"/>
          <p:cNvSpPr/>
          <p:nvPr/>
        </p:nvSpPr>
        <p:spPr>
          <a:xfrm>
            <a:off x="1" y="3675528"/>
            <a:ext cx="9144001" cy="140677"/>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rgbClr val="C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8" name="Title 7"/>
          <p:cNvSpPr>
            <a:spLocks noGrp="1"/>
          </p:cNvSpPr>
          <p:nvPr>
            <p:ph type="ctrTitle"/>
          </p:nvPr>
        </p:nvSpPr>
        <p:spPr>
          <a:xfrm>
            <a:off x="457200" y="2401888"/>
            <a:ext cx="8458200" cy="1470025"/>
          </a:xfrm>
        </p:spPr>
        <p:txBody>
          <a:bodyPr anchor="b"/>
          <a:lstStyle>
            <a:lvl1pPr>
              <a:defRPr sz="4400">
                <a:solidFill>
                  <a:schemeClr val="bg1"/>
                </a:solidFill>
              </a:defRPr>
            </a:lvl1pPr>
          </a:lstStyle>
          <a:p>
            <a:r>
              <a:rPr kumimoji="0" lang="en-US" dirty="0" smtClean="0"/>
              <a:t>Click to edit Master title style</a:t>
            </a:r>
            <a:endParaRPr kumimoji="0" lang="en-US" dirty="0"/>
          </a:p>
        </p:txBody>
      </p:sp>
      <p:sp>
        <p:nvSpPr>
          <p:cNvPr id="9" name="Subtitle 8"/>
          <p:cNvSpPr>
            <a:spLocks noGrp="1"/>
          </p:cNvSpPr>
          <p:nvPr>
            <p:ph type="subTitle" idx="1"/>
          </p:nvPr>
        </p:nvSpPr>
        <p:spPr>
          <a:xfrm>
            <a:off x="457200" y="3901087"/>
            <a:ext cx="4953000" cy="1752600"/>
          </a:xfrm>
        </p:spPr>
        <p:txBody>
          <a:bodyPr/>
          <a:lstStyle>
            <a:lvl1pPr marL="63987" indent="0" algn="l">
              <a:buNone/>
              <a:defRPr sz="2400">
                <a:solidFill>
                  <a:schemeClr val="tx2"/>
                </a:solidFill>
              </a:defRPr>
            </a:lvl1pPr>
            <a:lvl2pPr marL="457054" indent="0" algn="ctr">
              <a:buNone/>
            </a:lvl2pPr>
            <a:lvl3pPr marL="914107" indent="0" algn="ctr">
              <a:buNone/>
            </a:lvl3pPr>
            <a:lvl4pPr marL="1371161" indent="0" algn="ctr">
              <a:buNone/>
            </a:lvl4pPr>
            <a:lvl5pPr marL="1828215" indent="0" algn="ctr">
              <a:buNone/>
            </a:lvl5pPr>
            <a:lvl6pPr marL="2285268" indent="0" algn="ctr">
              <a:buNone/>
            </a:lvl6pPr>
            <a:lvl7pPr marL="2742322" indent="0" algn="ctr">
              <a:buNone/>
            </a:lvl7pPr>
            <a:lvl8pPr marL="3199376" indent="0" algn="ctr">
              <a:buNone/>
            </a:lvl8pPr>
            <a:lvl9pPr marL="3656430" indent="0" algn="ctr">
              <a:buNone/>
            </a:lvl9pPr>
          </a:lstStyle>
          <a:p>
            <a:r>
              <a:rPr kumimoji="0" lang="en-US" dirty="0" smtClean="0"/>
              <a:t>Click to edit Master subtitle style</a:t>
            </a:r>
            <a:endParaRPr kumimoji="0" lang="en-US" dirty="0"/>
          </a:p>
        </p:txBody>
      </p:sp>
      <p:sp>
        <p:nvSpPr>
          <p:cNvPr id="28" name="Date Placeholder 27"/>
          <p:cNvSpPr>
            <a:spLocks noGrp="1"/>
          </p:cNvSpPr>
          <p:nvPr>
            <p:ph type="dt" sz="half" idx="10"/>
          </p:nvPr>
        </p:nvSpPr>
        <p:spPr>
          <a:xfrm>
            <a:off x="6705600" y="4206240"/>
            <a:ext cx="960120" cy="457200"/>
          </a:xfrm>
        </p:spPr>
        <p:txBody>
          <a:bodyPr/>
          <a:lstStyle/>
          <a:p>
            <a:fld id="{C815B4FD-92E0-4978-907F-923BCA868FE5}" type="datetimeFigureOut">
              <a:rPr lang="id-ID" smtClean="0"/>
              <a:t>30/01/2017</a:t>
            </a:fld>
            <a:endParaRPr lang="id-ID"/>
          </a:p>
        </p:txBody>
      </p:sp>
      <p:sp>
        <p:nvSpPr>
          <p:cNvPr id="17" name="Footer Placeholder 16"/>
          <p:cNvSpPr>
            <a:spLocks noGrp="1"/>
          </p:cNvSpPr>
          <p:nvPr>
            <p:ph type="ftr" sz="quarter" idx="11"/>
          </p:nvPr>
        </p:nvSpPr>
        <p:spPr>
          <a:xfrm>
            <a:off x="5410200" y="4205288"/>
            <a:ext cx="1295400" cy="457200"/>
          </a:xfrm>
        </p:spPr>
        <p:txBody>
          <a:bodyPr/>
          <a:lstStyle/>
          <a:p>
            <a:endParaRPr lang="id-ID"/>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0D71EAF9-DB67-464C-8987-984D7DE842F6}" type="slidenum">
              <a:rPr lang="id-ID" smtClean="0"/>
              <a:t>‹#›</a:t>
            </a:fld>
            <a:endParaRPr lang="id-ID"/>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62207" y="5038229"/>
            <a:ext cx="1828800" cy="1837944"/>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15B4FD-92E0-4978-907F-923BCA868FE5}" type="datetimeFigureOut">
              <a:rPr lang="id-ID" smtClean="0"/>
              <a:t>30/01/2017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D71EAF9-DB67-464C-8987-984D7DE842F6}" type="slidenum">
              <a:rPr lang="id-ID" smtClean="0"/>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15B4FD-92E0-4978-907F-923BCA868FE5}" type="datetimeFigureOut">
              <a:rPr lang="id-ID" smtClean="0"/>
              <a:t>30/01/2017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D71EAF9-DB67-464C-8987-984D7DE842F6}" type="slidenum">
              <a:rPr lang="id-ID" smtClean="0"/>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15B4FD-92E0-4978-907F-923BCA868FE5}" type="datetimeFigureOut">
              <a:rPr lang="id-ID" smtClean="0"/>
              <a:t>30/01/2017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D71EAF9-DB67-464C-8987-984D7DE842F6}" type="slidenum">
              <a:rPr lang="id-ID" smtClean="0"/>
              <a:t>‹#›</a:t>
            </a:fld>
            <a:endParaRPr lang="id-ID"/>
          </a:p>
        </p:txBody>
      </p:sp>
      <p:sp>
        <p:nvSpPr>
          <p:cNvPr id="7" name="Title 1"/>
          <p:cNvSpPr txBox="1">
            <a:spLocks/>
          </p:cNvSpPr>
          <p:nvPr userDrawn="1"/>
        </p:nvSpPr>
        <p:spPr>
          <a:xfrm>
            <a:off x="0" y="-23408"/>
            <a:ext cx="8121080" cy="356065"/>
          </a:xfrm>
          <a:prstGeom prst="rect">
            <a:avLst/>
          </a:prstGeom>
        </p:spPr>
        <p:txBody>
          <a:bodyPr vert="horz" lIns="91411" tIns="45705" rIns="91411" bIns="45705"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endParaRPr lang="en-US" sz="1200" i="1"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1"/>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05"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815B4FD-92E0-4978-907F-923BCA868FE5}" type="datetimeFigureOut">
              <a:rPr lang="id-ID" smtClean="0"/>
              <a:t>30/01/2017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D71EAF9-DB67-464C-8987-984D7DE842F6}" type="slidenum">
              <a:rPr lang="id-ID" smtClean="0"/>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5"/>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5"/>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815B4FD-92E0-4978-907F-923BCA868FE5}" type="datetimeFigureOut">
              <a:rPr lang="id-ID" smtClean="0"/>
              <a:t>30/01/2017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D71EAF9-DB67-464C-8987-984D7DE842F6}" type="slidenum">
              <a:rPr lang="id-ID" smtClean="0"/>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05"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6" y="2244970"/>
            <a:ext cx="4041775" cy="457200"/>
          </a:xfrm>
          <a:solidFill>
            <a:schemeClr val="accent2">
              <a:satMod val="150000"/>
              <a:alpha val="25000"/>
            </a:schemeClr>
          </a:solidFill>
          <a:ln w="12700">
            <a:solidFill>
              <a:schemeClr val="accent2"/>
            </a:solidFill>
          </a:ln>
        </p:spPr>
        <p:txBody>
          <a:bodyPr anchor="ctr">
            <a:noAutofit/>
          </a:bodyPr>
          <a:lstStyle>
            <a:lvl1pPr marL="45705"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C815B4FD-92E0-4978-907F-923BCA868FE5}" type="datetimeFigureOut">
              <a:rPr lang="id-ID" smtClean="0"/>
              <a:t>30/01/2017</a:t>
            </a:fld>
            <a:endParaRPr lang="id-ID"/>
          </a:p>
        </p:txBody>
      </p:sp>
      <p:sp>
        <p:nvSpPr>
          <p:cNvPr id="27" name="Slide Number Placeholder 26"/>
          <p:cNvSpPr>
            <a:spLocks noGrp="1"/>
          </p:cNvSpPr>
          <p:nvPr>
            <p:ph type="sldNum" sz="quarter" idx="11"/>
          </p:nvPr>
        </p:nvSpPr>
        <p:spPr/>
        <p:txBody>
          <a:bodyPr rtlCol="0"/>
          <a:lstStyle/>
          <a:p>
            <a:fld id="{0D71EAF9-DB67-464C-8987-984D7DE842F6}" type="slidenum">
              <a:rPr lang="id-ID" smtClean="0"/>
              <a:t>‹#›</a:t>
            </a:fld>
            <a:endParaRPr lang="id-ID"/>
          </a:p>
        </p:txBody>
      </p:sp>
      <p:sp>
        <p:nvSpPr>
          <p:cNvPr id="28" name="Footer Placeholder 27"/>
          <p:cNvSpPr>
            <a:spLocks noGrp="1"/>
          </p:cNvSpPr>
          <p:nvPr>
            <p:ph type="ftr" sz="quarter" idx="12"/>
          </p:nvPr>
        </p:nvSpPr>
        <p:spPr/>
        <p:txBody>
          <a:bodyPr rtlCol="0"/>
          <a:lstStyle/>
          <a:p>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C815B4FD-92E0-4978-907F-923BCA868FE5}" type="datetimeFigureOut">
              <a:rPr lang="id-ID" smtClean="0"/>
              <a:t>30/01/2017</a:t>
            </a:fld>
            <a:endParaRPr lang="id-ID"/>
          </a:p>
        </p:txBody>
      </p:sp>
      <p:sp>
        <p:nvSpPr>
          <p:cNvPr id="4" name="Footer Placeholder 3"/>
          <p:cNvSpPr>
            <a:spLocks noGrp="1"/>
          </p:cNvSpPr>
          <p:nvPr>
            <p:ph type="ftr" sz="quarter" idx="11"/>
          </p:nvPr>
        </p:nvSpPr>
        <p:spPr>
          <a:xfrm>
            <a:off x="5257800" y="612648"/>
            <a:ext cx="1325880" cy="457200"/>
          </a:xfrm>
        </p:spPr>
        <p:txBody>
          <a:bodyPr/>
          <a:lstStyle/>
          <a:p>
            <a:endParaRPr lang="id-ID"/>
          </a:p>
        </p:txBody>
      </p:sp>
      <p:sp>
        <p:nvSpPr>
          <p:cNvPr id="5" name="Slide Number Placeholder 4"/>
          <p:cNvSpPr>
            <a:spLocks noGrp="1"/>
          </p:cNvSpPr>
          <p:nvPr>
            <p:ph type="sldNum" sz="quarter" idx="12"/>
          </p:nvPr>
        </p:nvSpPr>
        <p:spPr>
          <a:xfrm>
            <a:off x="8174736" y="2272"/>
            <a:ext cx="762000" cy="365760"/>
          </a:xfrm>
        </p:spPr>
        <p:txBody>
          <a:bodyPr/>
          <a:lstStyle/>
          <a:p>
            <a:fld id="{0D71EAF9-DB67-464C-8987-984D7DE842F6}" type="slidenum">
              <a:rPr lang="id-ID" smtClean="0"/>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15B4FD-92E0-4978-907F-923BCA868FE5}" type="datetimeFigureOut">
              <a:rPr lang="id-ID" smtClean="0"/>
              <a:t>30/01/2017</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0D71EAF9-DB67-464C-8987-984D7DE842F6}" type="slidenum">
              <a:rPr lang="id-ID" smtClean="0"/>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1"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815B4FD-92E0-4978-907F-923BCA868FE5}" type="datetimeFigureOut">
              <a:rPr lang="id-ID" smtClean="0"/>
              <a:t>30/01/2017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D71EAF9-DB67-464C-8987-984D7DE842F6}" type="slidenum">
              <a:rPr lang="id-ID" smtClean="0"/>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5" y="1109161"/>
            <a:ext cx="586803" cy="4681637"/>
          </a:xfrm>
        </p:spPr>
        <p:txBody>
          <a:bodyPr vert="vert270" lIns="45705" tIns="0" rIns="45705"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9"/>
            <a:ext cx="2590800" cy="2516489"/>
          </a:xfrm>
        </p:spPr>
        <p:txBody>
          <a:bodyPr lIns="0" tIns="0" rIns="45705"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815B4FD-92E0-4978-907F-923BCA868FE5}" type="datetimeFigureOut">
              <a:rPr lang="id-ID" smtClean="0"/>
              <a:t>30/01/2017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D71EAF9-DB67-464C-8987-984D7DE842F6}" type="slidenum">
              <a:rPr lang="id-ID" smtClean="0"/>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9"/>
            <a:ext cx="9144000" cy="84407"/>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29" name="Rectangle 28"/>
          <p:cNvSpPr/>
          <p:nvPr/>
        </p:nvSpPr>
        <p:spPr>
          <a:xfrm>
            <a:off x="0" y="0"/>
            <a:ext cx="9144000" cy="310663"/>
          </a:xfrm>
          <a:prstGeom prst="rect">
            <a:avLst/>
          </a:prstGeom>
          <a:solidFill>
            <a:srgbClr val="C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30" name="Rectangle 29"/>
          <p:cNvSpPr/>
          <p:nvPr/>
        </p:nvSpPr>
        <p:spPr>
          <a:xfrm>
            <a:off x="1" y="308277"/>
            <a:ext cx="9144001" cy="91441"/>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31" name="Rectangle 30"/>
          <p:cNvSpPr/>
          <p:nvPr/>
        </p:nvSpPr>
        <p:spPr>
          <a:xfrm flipV="1">
            <a:off x="5410182" y="360247"/>
            <a:ext cx="3733819" cy="91087"/>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32" name="Rectangle 31"/>
          <p:cNvSpPr/>
          <p:nvPr/>
        </p:nvSpPr>
        <p:spPr>
          <a:xfrm flipV="1">
            <a:off x="5410201" y="440113"/>
            <a:ext cx="3733801" cy="180035"/>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dirty="0"/>
          </a:p>
        </p:txBody>
      </p:sp>
      <p:sp>
        <p:nvSpPr>
          <p:cNvPr id="22" name="Title Placeholder 21"/>
          <p:cNvSpPr>
            <a:spLocks noGrp="1"/>
          </p:cNvSpPr>
          <p:nvPr>
            <p:ph type="title"/>
          </p:nvPr>
        </p:nvSpPr>
        <p:spPr>
          <a:xfrm>
            <a:off x="457200" y="836712"/>
            <a:ext cx="8229600" cy="1066800"/>
          </a:xfrm>
          <a:prstGeom prst="rect">
            <a:avLst/>
          </a:prstGeom>
        </p:spPr>
        <p:txBody>
          <a:bodyPr vert="horz" lIns="91411" tIns="45705" rIns="91411" bIns="45705" anchor="ctr">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457200" y="1943136"/>
            <a:ext cx="8229600" cy="4325112"/>
          </a:xfrm>
          <a:prstGeom prst="rect">
            <a:avLst/>
          </a:prstGeom>
        </p:spPr>
        <p:txBody>
          <a:bodyPr vert="horz" lIns="91411" tIns="45705" rIns="91411" bIns="45705">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lIns="91411" tIns="45705" rIns="91411" bIns="45705"/>
          <a:lstStyle>
            <a:lvl1pPr algn="l" eaLnBrk="1" latinLnBrk="0" hangingPunct="1">
              <a:defRPr kumimoji="0" sz="800">
                <a:solidFill>
                  <a:schemeClr val="accent2"/>
                </a:solidFill>
              </a:defRPr>
            </a:lvl1pPr>
          </a:lstStyle>
          <a:p>
            <a:fld id="{C815B4FD-92E0-4978-907F-923BCA868FE5}" type="datetimeFigureOut">
              <a:rPr lang="id-ID" smtClean="0"/>
              <a:t>30/01/2017</a:t>
            </a:fld>
            <a:endParaRPr lang="id-ID"/>
          </a:p>
        </p:txBody>
      </p:sp>
      <p:sp>
        <p:nvSpPr>
          <p:cNvPr id="3" name="Footer Placeholder 2"/>
          <p:cNvSpPr>
            <a:spLocks noGrp="1"/>
          </p:cNvSpPr>
          <p:nvPr>
            <p:ph type="ftr" sz="quarter" idx="3"/>
          </p:nvPr>
        </p:nvSpPr>
        <p:spPr>
          <a:xfrm>
            <a:off x="5257800" y="612648"/>
            <a:ext cx="1325880" cy="457200"/>
          </a:xfrm>
          <a:prstGeom prst="rect">
            <a:avLst/>
          </a:prstGeom>
        </p:spPr>
        <p:txBody>
          <a:bodyPr vert="horz" lIns="91411" tIns="45705" rIns="91411" bIns="45705"/>
          <a:lstStyle>
            <a:lvl1pPr algn="r" eaLnBrk="1" latinLnBrk="0" hangingPunct="1">
              <a:defRPr kumimoji="0" sz="800">
                <a:solidFill>
                  <a:schemeClr val="accent2"/>
                </a:solidFill>
              </a:defRPr>
            </a:lvl1pPr>
          </a:lstStyle>
          <a:p>
            <a:endParaRPr lang="id-ID"/>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lIns="91411" tIns="45705" rIns="91411" bIns="45705" anchor="b"/>
          <a:lstStyle>
            <a:lvl1pPr algn="r" eaLnBrk="1" latinLnBrk="0" hangingPunct="1">
              <a:defRPr kumimoji="0" sz="1800">
                <a:solidFill>
                  <a:srgbClr val="FFFFFF"/>
                </a:solidFill>
              </a:defRPr>
            </a:lvl1pPr>
          </a:lstStyle>
          <a:p>
            <a:fld id="{0D71EAF9-DB67-464C-8987-984D7DE842F6}" type="slidenum">
              <a:rPr lang="id-ID" smtClean="0"/>
              <a:t>‹#›</a:t>
            </a:fld>
            <a:endParaRPr lang="id-ID"/>
          </a:p>
        </p:txBody>
      </p:sp>
      <p:pic>
        <p:nvPicPr>
          <p:cNvPr id="20" name="Picture 19"/>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8244408" y="5949280"/>
            <a:ext cx="914400" cy="918972"/>
          </a:xfrm>
          <a:prstGeom prst="rect">
            <a:avLst/>
          </a:prstGeom>
        </p:spPr>
      </p:pic>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txStyles>
    <p:titleStyle>
      <a:lvl1pPr algn="l" rtl="0" eaLnBrk="1" latinLnBrk="0" hangingPunct="1">
        <a:spcBef>
          <a:spcPct val="0"/>
        </a:spcBef>
        <a:buNone/>
        <a:defRPr kumimoji="0" sz="4000" kern="1200">
          <a:solidFill>
            <a:srgbClr val="C00000"/>
          </a:solidFill>
          <a:latin typeface="+mj-lt"/>
          <a:ea typeface="+mj-ea"/>
          <a:cs typeface="+mj-cs"/>
        </a:defRPr>
      </a:lvl1pPr>
    </p:titleStyle>
    <p:bodyStyle>
      <a:lvl1pPr marL="365643" indent="-255950"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157" indent="-246809"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249" indent="-21938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198" indent="-201104"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443" indent="-182821"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8829" indent="-182821"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215" indent="-182821"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318" indent="-182821"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39563" indent="-182821"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054" algn="l" rtl="0" eaLnBrk="1" latinLnBrk="0" hangingPunct="1">
        <a:defRPr kumimoji="0" kern="1200">
          <a:solidFill>
            <a:schemeClr val="tx1"/>
          </a:solidFill>
          <a:latin typeface="+mn-lt"/>
          <a:ea typeface="+mn-ea"/>
          <a:cs typeface="+mn-cs"/>
        </a:defRPr>
      </a:lvl2pPr>
      <a:lvl3pPr marL="914107" algn="l" rtl="0" eaLnBrk="1" latinLnBrk="0" hangingPunct="1">
        <a:defRPr kumimoji="0" kern="1200">
          <a:solidFill>
            <a:schemeClr val="tx1"/>
          </a:solidFill>
          <a:latin typeface="+mn-lt"/>
          <a:ea typeface="+mn-ea"/>
          <a:cs typeface="+mn-cs"/>
        </a:defRPr>
      </a:lvl3pPr>
      <a:lvl4pPr marL="1371161" algn="l" rtl="0" eaLnBrk="1" latinLnBrk="0" hangingPunct="1">
        <a:defRPr kumimoji="0" kern="1200">
          <a:solidFill>
            <a:schemeClr val="tx1"/>
          </a:solidFill>
          <a:latin typeface="+mn-lt"/>
          <a:ea typeface="+mn-ea"/>
          <a:cs typeface="+mn-cs"/>
        </a:defRPr>
      </a:lvl4pPr>
      <a:lvl5pPr marL="1828215" algn="l" rtl="0" eaLnBrk="1" latinLnBrk="0" hangingPunct="1">
        <a:defRPr kumimoji="0" kern="1200">
          <a:solidFill>
            <a:schemeClr val="tx1"/>
          </a:solidFill>
          <a:latin typeface="+mn-lt"/>
          <a:ea typeface="+mn-ea"/>
          <a:cs typeface="+mn-cs"/>
        </a:defRPr>
      </a:lvl5pPr>
      <a:lvl6pPr marL="2285268" algn="l" rtl="0" eaLnBrk="1" latinLnBrk="0" hangingPunct="1">
        <a:defRPr kumimoji="0" kern="1200">
          <a:solidFill>
            <a:schemeClr val="tx1"/>
          </a:solidFill>
          <a:latin typeface="+mn-lt"/>
          <a:ea typeface="+mn-ea"/>
          <a:cs typeface="+mn-cs"/>
        </a:defRPr>
      </a:lvl6pPr>
      <a:lvl7pPr marL="2742322" algn="l" rtl="0" eaLnBrk="1" latinLnBrk="0" hangingPunct="1">
        <a:defRPr kumimoji="0" kern="1200">
          <a:solidFill>
            <a:schemeClr val="tx1"/>
          </a:solidFill>
          <a:latin typeface="+mn-lt"/>
          <a:ea typeface="+mn-ea"/>
          <a:cs typeface="+mn-cs"/>
        </a:defRPr>
      </a:lvl7pPr>
      <a:lvl8pPr marL="3199376" algn="l" rtl="0" eaLnBrk="1" latinLnBrk="0" hangingPunct="1">
        <a:defRPr kumimoji="0" kern="1200">
          <a:solidFill>
            <a:schemeClr val="tx1"/>
          </a:solidFill>
          <a:latin typeface="+mn-lt"/>
          <a:ea typeface="+mn-ea"/>
          <a:cs typeface="+mn-cs"/>
        </a:defRPr>
      </a:lvl8pPr>
      <a:lvl9pPr marL="365643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4800" dirty="0" err="1" smtClean="0">
                <a:effectLst>
                  <a:outerShdw blurRad="38100" dist="38100" dir="2700000" algn="tl">
                    <a:srgbClr val="000000">
                      <a:alpha val="43137"/>
                    </a:srgbClr>
                  </a:outerShdw>
                </a:effectLst>
              </a:rPr>
              <a:t>Pengantar</a:t>
            </a:r>
            <a:r>
              <a:rPr lang="en-US" sz="4800" dirty="0" smtClean="0">
                <a:effectLst>
                  <a:outerShdw blurRad="38100" dist="38100" dir="2700000" algn="tl">
                    <a:srgbClr val="000000">
                      <a:alpha val="43137"/>
                    </a:srgbClr>
                  </a:outerShdw>
                </a:effectLst>
              </a:rPr>
              <a:t> </a:t>
            </a:r>
            <a:r>
              <a:rPr lang="en-US" sz="4800" dirty="0" err="1" smtClean="0">
                <a:effectLst>
                  <a:outerShdw blurRad="38100" dist="38100" dir="2700000" algn="tl">
                    <a:srgbClr val="000000">
                      <a:alpha val="43137"/>
                    </a:srgbClr>
                  </a:outerShdw>
                </a:effectLst>
              </a:rPr>
              <a:t>Manajemen</a:t>
            </a:r>
            <a:r>
              <a:rPr lang="en-US" sz="4800" dirty="0" smtClean="0">
                <a:effectLst>
                  <a:outerShdw blurRad="38100" dist="38100" dir="2700000" algn="tl">
                    <a:srgbClr val="000000">
                      <a:alpha val="43137"/>
                    </a:srgbClr>
                  </a:outerShdw>
                </a:effectLst>
              </a:rPr>
              <a:t> </a:t>
            </a:r>
            <a:r>
              <a:rPr lang="en-US" sz="4800" dirty="0" err="1" smtClean="0">
                <a:effectLst>
                  <a:outerShdw blurRad="38100" dist="38100" dir="2700000" algn="tl">
                    <a:srgbClr val="000000">
                      <a:alpha val="43137"/>
                    </a:srgbClr>
                  </a:outerShdw>
                </a:effectLst>
              </a:rPr>
              <a:t>dan</a:t>
            </a:r>
            <a:r>
              <a:rPr lang="en-US" sz="4800" dirty="0" smtClean="0">
                <a:effectLst>
                  <a:outerShdw blurRad="38100" dist="38100" dir="2700000" algn="tl">
                    <a:srgbClr val="000000">
                      <a:alpha val="43137"/>
                    </a:srgbClr>
                  </a:outerShdw>
                </a:effectLst>
              </a:rPr>
              <a:t> </a:t>
            </a:r>
            <a:r>
              <a:rPr lang="en-US" sz="4800" dirty="0" err="1" smtClean="0">
                <a:effectLst>
                  <a:outerShdw blurRad="38100" dist="38100" dir="2700000" algn="tl">
                    <a:srgbClr val="000000">
                      <a:alpha val="43137"/>
                    </a:srgbClr>
                  </a:outerShdw>
                </a:effectLst>
              </a:rPr>
              <a:t>Bisnis</a:t>
            </a:r>
            <a:endParaRPr lang="id-ID" sz="4800"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lstStyle/>
          <a:p>
            <a:r>
              <a:rPr lang="en-US" dirty="0" err="1" smtClean="0"/>
              <a:t>Pengantar</a:t>
            </a:r>
            <a:endParaRPr lang="id-ID" dirty="0"/>
          </a:p>
        </p:txBody>
      </p:sp>
      <p:sp>
        <p:nvSpPr>
          <p:cNvPr id="4" name="TextBox 3"/>
          <p:cNvSpPr txBox="1"/>
          <p:nvPr/>
        </p:nvSpPr>
        <p:spPr>
          <a:xfrm>
            <a:off x="457200" y="5085184"/>
            <a:ext cx="2964273" cy="369332"/>
          </a:xfrm>
          <a:prstGeom prst="rect">
            <a:avLst/>
          </a:prstGeom>
          <a:noFill/>
        </p:spPr>
        <p:txBody>
          <a:bodyPr wrap="none" rtlCol="0">
            <a:spAutoFit/>
          </a:bodyPr>
          <a:lstStyle/>
          <a:p>
            <a:r>
              <a:rPr lang="en-US" i="1" dirty="0" err="1" smtClean="0">
                <a:solidFill>
                  <a:schemeClr val="tx2"/>
                </a:solidFill>
              </a:rPr>
              <a:t>Oleh</a:t>
            </a:r>
            <a:r>
              <a:rPr lang="en-US" i="1" dirty="0" smtClean="0">
                <a:solidFill>
                  <a:schemeClr val="tx2"/>
                </a:solidFill>
              </a:rPr>
              <a:t>: </a:t>
            </a:r>
            <a:r>
              <a:rPr lang="en-US" i="1" dirty="0" err="1" smtClean="0">
                <a:solidFill>
                  <a:schemeClr val="tx2"/>
                </a:solidFill>
              </a:rPr>
              <a:t>Chaerul</a:t>
            </a:r>
            <a:r>
              <a:rPr lang="en-US" i="1" dirty="0" smtClean="0">
                <a:solidFill>
                  <a:schemeClr val="tx2"/>
                </a:solidFill>
              </a:rPr>
              <a:t> Anwar, MTI</a:t>
            </a:r>
            <a:endParaRPr lang="id-ID" i="1" dirty="0">
              <a:solidFill>
                <a:schemeClr val="tx2"/>
              </a:solidFill>
            </a:endParaRPr>
          </a:p>
        </p:txBody>
      </p:sp>
    </p:spTree>
    <p:extLst>
      <p:ext uri="{BB962C8B-B14F-4D97-AF65-F5344CB8AC3E}">
        <p14:creationId xmlns:p14="http://schemas.microsoft.com/office/powerpoint/2010/main" val="3274577414"/>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solidFill>
                  <a:schemeClr val="tx1"/>
                </a:solidFill>
              </a:rPr>
              <a:t>Fungsi Perencanaan</a:t>
            </a:r>
          </a:p>
        </p:txBody>
      </p:sp>
      <p:sp>
        <p:nvSpPr>
          <p:cNvPr id="13315" name="Rectangle 3"/>
          <p:cNvSpPr>
            <a:spLocks noGrp="1" noChangeArrowheads="1"/>
          </p:cNvSpPr>
          <p:nvPr>
            <p:ph type="body" idx="1"/>
          </p:nvPr>
        </p:nvSpPr>
        <p:spPr/>
        <p:txBody>
          <a:bodyPr/>
          <a:lstStyle/>
          <a:p>
            <a:pPr eaLnBrk="1" hangingPunct="1"/>
            <a:r>
              <a:rPr lang="en-US" smtClean="0"/>
              <a:t>proses yang menyangkut upaya yang dilakukan untuk mengantisipasi kecenderungan di masa yang akan datang dan penentuan strategi dan taktik yang tepat  untuk mewujudkan target dan tujuan organisasi. </a:t>
            </a:r>
          </a:p>
        </p:txBody>
      </p:sp>
    </p:spTree>
    <p:extLst>
      <p:ext uri="{BB962C8B-B14F-4D97-AF65-F5344CB8AC3E}">
        <p14:creationId xmlns:p14="http://schemas.microsoft.com/office/powerpoint/2010/main" val="405185594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fontScale="90000"/>
          </a:bodyPr>
          <a:lstStyle/>
          <a:p>
            <a:pPr eaLnBrk="1" hangingPunct="1"/>
            <a:r>
              <a:rPr lang="en-US" smtClean="0">
                <a:solidFill>
                  <a:schemeClr val="tx1"/>
                </a:solidFill>
              </a:rPr>
              <a:t>Kegiatan dalam Fungsi Perencanaan </a:t>
            </a:r>
          </a:p>
        </p:txBody>
      </p:sp>
      <p:sp>
        <p:nvSpPr>
          <p:cNvPr id="14339" name="Rectangle 3"/>
          <p:cNvSpPr>
            <a:spLocks noGrp="1" noChangeArrowheads="1"/>
          </p:cNvSpPr>
          <p:nvPr>
            <p:ph type="body" idx="1"/>
          </p:nvPr>
        </p:nvSpPr>
        <p:spPr/>
        <p:txBody>
          <a:bodyPr/>
          <a:lstStyle/>
          <a:p>
            <a:pPr eaLnBrk="1" hangingPunct="1">
              <a:lnSpc>
                <a:spcPct val="90000"/>
              </a:lnSpc>
            </a:pPr>
            <a:r>
              <a:rPr lang="en-US" smtClean="0"/>
              <a:t>Menetapkan tujuan dan target bisnis</a:t>
            </a:r>
          </a:p>
          <a:p>
            <a:pPr algn="just" eaLnBrk="1" hangingPunct="1">
              <a:lnSpc>
                <a:spcPct val="90000"/>
              </a:lnSpc>
            </a:pPr>
            <a:r>
              <a:rPr lang="en-US" smtClean="0"/>
              <a:t>Merumuskan strategi untuk mencapai tujuan dan target bisnis tersebut</a:t>
            </a:r>
          </a:p>
          <a:p>
            <a:pPr algn="just" eaLnBrk="1" hangingPunct="1">
              <a:lnSpc>
                <a:spcPct val="90000"/>
              </a:lnSpc>
            </a:pPr>
            <a:r>
              <a:rPr lang="en-US" smtClean="0"/>
              <a:t>Menentukan sumber-sumber daya yang diperlukan</a:t>
            </a:r>
          </a:p>
          <a:p>
            <a:pPr algn="just" eaLnBrk="1" hangingPunct="1">
              <a:lnSpc>
                <a:spcPct val="90000"/>
              </a:lnSpc>
            </a:pPr>
            <a:r>
              <a:rPr lang="en-US" smtClean="0"/>
              <a:t>Menetapkan standar/indikator keberhasilan dalam pencapaian tujuan dan target bisnis</a:t>
            </a:r>
          </a:p>
        </p:txBody>
      </p:sp>
    </p:spTree>
    <p:extLst>
      <p:ext uri="{BB962C8B-B14F-4D97-AF65-F5344CB8AC3E}">
        <p14:creationId xmlns:p14="http://schemas.microsoft.com/office/powerpoint/2010/main" val="156899497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solidFill>
                  <a:schemeClr val="tx1"/>
                </a:solidFill>
              </a:rPr>
              <a:t>Fungsi Pengorganisasian</a:t>
            </a:r>
          </a:p>
        </p:txBody>
      </p:sp>
      <p:sp>
        <p:nvSpPr>
          <p:cNvPr id="15363" name="Rectangle 3"/>
          <p:cNvSpPr>
            <a:spLocks noGrp="1" noChangeArrowheads="1"/>
          </p:cNvSpPr>
          <p:nvPr>
            <p:ph type="body" idx="1"/>
          </p:nvPr>
        </p:nvSpPr>
        <p:spPr/>
        <p:txBody>
          <a:bodyPr/>
          <a:lstStyle/>
          <a:p>
            <a:pPr algn="just" eaLnBrk="1" hangingPunct="1">
              <a:lnSpc>
                <a:spcPct val="90000"/>
              </a:lnSpc>
            </a:pPr>
            <a:r>
              <a:rPr lang="en-US" b="1" smtClean="0"/>
              <a:t>proses yang menyangkut bagaimana strategi dan taktik yang telah dirumuskan dalam perencanaan didesain dalam sebuah struktur organisasi yang tepat dan tangguh, sistem dan lingkungan organisasi yang kondusif, dan dapat memastikan bahwa semua pihak dalam organisasi dapat bekerja secara efektif dan efisien guna pencapaian tujuan organisasi </a:t>
            </a:r>
          </a:p>
        </p:txBody>
      </p:sp>
    </p:spTree>
    <p:extLst>
      <p:ext uri="{BB962C8B-B14F-4D97-AF65-F5344CB8AC3E}">
        <p14:creationId xmlns:p14="http://schemas.microsoft.com/office/powerpoint/2010/main" val="415842071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pPr eaLnBrk="1" hangingPunct="1"/>
            <a:r>
              <a:rPr lang="en-US" sz="4000" smtClean="0">
                <a:solidFill>
                  <a:schemeClr val="tx1"/>
                </a:solidFill>
              </a:rPr>
              <a:t>Kegiatan dalam Fungsi Pengorganisasian</a:t>
            </a:r>
          </a:p>
        </p:txBody>
      </p:sp>
      <p:sp>
        <p:nvSpPr>
          <p:cNvPr id="16387" name="Rectangle 3"/>
          <p:cNvSpPr>
            <a:spLocks noGrp="1" noChangeArrowheads="1"/>
          </p:cNvSpPr>
          <p:nvPr>
            <p:ph type="body" idx="1"/>
          </p:nvPr>
        </p:nvSpPr>
        <p:spPr/>
        <p:txBody>
          <a:bodyPr/>
          <a:lstStyle/>
          <a:p>
            <a:pPr algn="just" eaLnBrk="1" hangingPunct="1">
              <a:lnSpc>
                <a:spcPct val="80000"/>
              </a:lnSpc>
            </a:pPr>
            <a:r>
              <a:rPr lang="en-US" sz="2800" b="1" smtClean="0"/>
              <a:t>Mengalokasikan sumber daya, merumuskan dan menetapkan tugas, dan menetapkan prosedur yang diperlukan</a:t>
            </a:r>
          </a:p>
          <a:p>
            <a:pPr algn="just" eaLnBrk="1" hangingPunct="1">
              <a:lnSpc>
                <a:spcPct val="80000"/>
              </a:lnSpc>
            </a:pPr>
            <a:r>
              <a:rPr lang="en-US" sz="2800" b="1" smtClean="0"/>
              <a:t>Menetapkan struktur organisasi yang menunjukkan adanya garis kewenangan dan tanggungjawab</a:t>
            </a:r>
          </a:p>
          <a:p>
            <a:pPr algn="just" eaLnBrk="1" hangingPunct="1">
              <a:lnSpc>
                <a:spcPct val="80000"/>
              </a:lnSpc>
            </a:pPr>
            <a:r>
              <a:rPr lang="en-US" sz="2800" b="1" smtClean="0"/>
              <a:t>Kegiatan perekrutan, penyeleksian, pelatihan dan pengembangan sumber daya manusia/tenaga kerja</a:t>
            </a:r>
          </a:p>
          <a:p>
            <a:pPr algn="just" eaLnBrk="1" hangingPunct="1">
              <a:lnSpc>
                <a:spcPct val="80000"/>
              </a:lnSpc>
            </a:pPr>
            <a:r>
              <a:rPr lang="en-US" sz="2800" b="1" smtClean="0"/>
              <a:t>Kegiatan penempatan sumber daya manusia pada posisi yang paling tepat</a:t>
            </a:r>
          </a:p>
        </p:txBody>
      </p:sp>
    </p:spTree>
    <p:extLst>
      <p:ext uri="{BB962C8B-B14F-4D97-AF65-F5344CB8AC3E}">
        <p14:creationId xmlns:p14="http://schemas.microsoft.com/office/powerpoint/2010/main" val="155164260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pPr eaLnBrk="1" hangingPunct="1"/>
            <a:r>
              <a:rPr lang="en-US" smtClean="0">
                <a:solidFill>
                  <a:schemeClr val="tx1"/>
                </a:solidFill>
              </a:rPr>
              <a:t>Fungsi Pengarahan dan Implementasi</a:t>
            </a:r>
          </a:p>
        </p:txBody>
      </p:sp>
      <p:sp>
        <p:nvSpPr>
          <p:cNvPr id="17411" name="Rectangle 3"/>
          <p:cNvSpPr>
            <a:spLocks noGrp="1" noChangeArrowheads="1"/>
          </p:cNvSpPr>
          <p:nvPr>
            <p:ph type="body" idx="1"/>
          </p:nvPr>
        </p:nvSpPr>
        <p:spPr/>
        <p:txBody>
          <a:bodyPr/>
          <a:lstStyle/>
          <a:p>
            <a:pPr algn="just" eaLnBrk="1" hangingPunct="1"/>
            <a:r>
              <a:rPr lang="en-US" smtClean="0"/>
              <a:t>proses implementasi program agar dapat dijalankan oleh seluruh pihak dalam organisasi serta proses memotivasi agar semua pihak tersebut dapat menjalankan tanggungjawabnya dengan penuh kesadaran dan produktifitas yang tinggi</a:t>
            </a:r>
            <a:r>
              <a:rPr lang="en-US" b="1" smtClean="0"/>
              <a:t>. </a:t>
            </a:r>
          </a:p>
        </p:txBody>
      </p:sp>
    </p:spTree>
    <p:extLst>
      <p:ext uri="{BB962C8B-B14F-4D97-AF65-F5344CB8AC3E}">
        <p14:creationId xmlns:p14="http://schemas.microsoft.com/office/powerpoint/2010/main" val="59754266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z="3200" smtClean="0">
                <a:solidFill>
                  <a:schemeClr val="tx1"/>
                </a:solidFill>
              </a:rPr>
              <a:t>Kegiatan dalam </a:t>
            </a:r>
            <a:br>
              <a:rPr lang="en-US" sz="3200" smtClean="0">
                <a:solidFill>
                  <a:schemeClr val="tx1"/>
                </a:solidFill>
              </a:rPr>
            </a:br>
            <a:r>
              <a:rPr lang="en-US" sz="3200" smtClean="0">
                <a:solidFill>
                  <a:schemeClr val="tx1"/>
                </a:solidFill>
              </a:rPr>
              <a:t>Fungsi Pengarahan dan Implementasi</a:t>
            </a:r>
          </a:p>
        </p:txBody>
      </p:sp>
      <p:sp>
        <p:nvSpPr>
          <p:cNvPr id="18435" name="Rectangle 3"/>
          <p:cNvSpPr>
            <a:spLocks noGrp="1" noChangeArrowheads="1"/>
          </p:cNvSpPr>
          <p:nvPr>
            <p:ph type="body" idx="1"/>
          </p:nvPr>
        </p:nvSpPr>
        <p:spPr/>
        <p:txBody>
          <a:bodyPr/>
          <a:lstStyle/>
          <a:p>
            <a:pPr algn="just" eaLnBrk="1" hangingPunct="1"/>
            <a:r>
              <a:rPr lang="en-US" smtClean="0"/>
              <a:t>Mengimplementasikan proses kepemimpinan, pembimbingan, dan pemberian motivasi kepada tenaga kerja agar dapat bekerja secara efektif dan efisien dalam pencapaian tujuan</a:t>
            </a:r>
          </a:p>
          <a:p>
            <a:pPr algn="just" eaLnBrk="1" hangingPunct="1"/>
            <a:r>
              <a:rPr lang="en-US" smtClean="0"/>
              <a:t>Memberikan tugas dan penjelasan rutin mengenai pekerjaan</a:t>
            </a:r>
          </a:p>
          <a:p>
            <a:pPr eaLnBrk="1" hangingPunct="1"/>
            <a:r>
              <a:rPr lang="en-US" smtClean="0"/>
              <a:t>Menjelaskan kebijakan yang ditetapkan </a:t>
            </a:r>
          </a:p>
        </p:txBody>
      </p:sp>
    </p:spTree>
    <p:extLst>
      <p:ext uri="{BB962C8B-B14F-4D97-AF65-F5344CB8AC3E}">
        <p14:creationId xmlns:p14="http://schemas.microsoft.com/office/powerpoint/2010/main" val="322257859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fontScale="90000"/>
          </a:bodyPr>
          <a:lstStyle/>
          <a:p>
            <a:pPr eaLnBrk="1" hangingPunct="1"/>
            <a:r>
              <a:rPr lang="en-US" smtClean="0">
                <a:solidFill>
                  <a:schemeClr val="tx1"/>
                </a:solidFill>
              </a:rPr>
              <a:t>Fungsi Pengawasan dan Pengendalian</a:t>
            </a:r>
          </a:p>
        </p:txBody>
      </p:sp>
      <p:sp>
        <p:nvSpPr>
          <p:cNvPr id="19459" name="Rectangle 3"/>
          <p:cNvSpPr>
            <a:spLocks noGrp="1" noChangeArrowheads="1"/>
          </p:cNvSpPr>
          <p:nvPr>
            <p:ph type="body" idx="1"/>
          </p:nvPr>
        </p:nvSpPr>
        <p:spPr/>
        <p:txBody>
          <a:bodyPr/>
          <a:lstStyle/>
          <a:p>
            <a:pPr algn="just" eaLnBrk="1" hangingPunct="1"/>
            <a:r>
              <a:rPr lang="en-US" smtClean="0"/>
              <a:t>proses yang dilakukan untuk memastikan seluruh rangkaian kegiatan yang telah direncanakan, diorganisasikan dan diimplementasikan dapat berjalan sesuai dengan target yang diharapkan sekalipun berbagai perubahan terjadi dalam lingkungan dunia bisnis yang dihadapi. </a:t>
            </a:r>
          </a:p>
        </p:txBody>
      </p:sp>
    </p:spTree>
    <p:extLst>
      <p:ext uri="{BB962C8B-B14F-4D97-AF65-F5344CB8AC3E}">
        <p14:creationId xmlns:p14="http://schemas.microsoft.com/office/powerpoint/2010/main" val="58814940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z="3200" smtClean="0">
                <a:solidFill>
                  <a:schemeClr val="tx1"/>
                </a:solidFill>
              </a:rPr>
              <a:t>Kegiatan dalam </a:t>
            </a:r>
            <a:br>
              <a:rPr lang="en-US" sz="3200" smtClean="0">
                <a:solidFill>
                  <a:schemeClr val="tx1"/>
                </a:solidFill>
              </a:rPr>
            </a:br>
            <a:r>
              <a:rPr lang="en-US" sz="3200" smtClean="0">
                <a:solidFill>
                  <a:schemeClr val="tx1"/>
                </a:solidFill>
              </a:rPr>
              <a:t>Fungsi Pengawasan dan Pengendalian</a:t>
            </a:r>
          </a:p>
        </p:txBody>
      </p:sp>
      <p:sp>
        <p:nvSpPr>
          <p:cNvPr id="20483" name="Rectangle 3"/>
          <p:cNvSpPr>
            <a:spLocks noGrp="1" noChangeArrowheads="1"/>
          </p:cNvSpPr>
          <p:nvPr>
            <p:ph type="body" idx="1"/>
          </p:nvPr>
        </p:nvSpPr>
        <p:spPr/>
        <p:txBody>
          <a:bodyPr/>
          <a:lstStyle/>
          <a:p>
            <a:pPr algn="just" eaLnBrk="1" hangingPunct="1">
              <a:lnSpc>
                <a:spcPct val="90000"/>
              </a:lnSpc>
            </a:pPr>
            <a:r>
              <a:rPr lang="en-US" sz="2800" smtClean="0"/>
              <a:t>Mengevaluasi keberhasilan dalam pencapaian tujuan dan target bisnis sesuai dengan indikator yang telah ditetapkan</a:t>
            </a:r>
          </a:p>
          <a:p>
            <a:pPr algn="just" eaLnBrk="1" hangingPunct="1">
              <a:lnSpc>
                <a:spcPct val="90000"/>
              </a:lnSpc>
            </a:pPr>
            <a:r>
              <a:rPr lang="en-US" sz="2800" smtClean="0"/>
              <a:t>Mengambil langkah klarifikasi dan koreksi atas penyimpangan yang mungkin ditemukan</a:t>
            </a:r>
          </a:p>
          <a:p>
            <a:pPr algn="just" eaLnBrk="1" hangingPunct="1">
              <a:lnSpc>
                <a:spcPct val="90000"/>
              </a:lnSpc>
            </a:pPr>
            <a:r>
              <a:rPr lang="en-US" sz="2800" smtClean="0"/>
              <a:t>Melakukan berbagai alternatif solusi atas berbagai masalah yang terkait dengan pencapaian tujuan dan target bisnis </a:t>
            </a:r>
          </a:p>
        </p:txBody>
      </p:sp>
    </p:spTree>
    <p:extLst>
      <p:ext uri="{BB962C8B-B14F-4D97-AF65-F5344CB8AC3E}">
        <p14:creationId xmlns:p14="http://schemas.microsoft.com/office/powerpoint/2010/main" val="189887671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Terima</a:t>
            </a:r>
            <a:r>
              <a:rPr lang="en-US" dirty="0" smtClean="0"/>
              <a:t> </a:t>
            </a:r>
            <a:r>
              <a:rPr lang="en-US" dirty="0" err="1" smtClean="0"/>
              <a:t>Kasih</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210028196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b="1" smtClean="0"/>
              <a:t>Referensi</a:t>
            </a:r>
          </a:p>
        </p:txBody>
      </p:sp>
      <p:sp>
        <p:nvSpPr>
          <p:cNvPr id="5123" name="Rectangle 3"/>
          <p:cNvSpPr>
            <a:spLocks noGrp="1" noChangeArrowheads="1"/>
          </p:cNvSpPr>
          <p:nvPr>
            <p:ph type="body" idx="1"/>
          </p:nvPr>
        </p:nvSpPr>
        <p:spPr>
          <a:xfrm>
            <a:off x="457200" y="1600200"/>
            <a:ext cx="8229600" cy="5029200"/>
          </a:xfrm>
        </p:spPr>
        <p:txBody>
          <a:bodyPr/>
          <a:lstStyle/>
          <a:p>
            <a:pPr eaLnBrk="1" hangingPunct="1">
              <a:lnSpc>
                <a:spcPct val="80000"/>
              </a:lnSpc>
            </a:pPr>
            <a:r>
              <a:rPr lang="en-US" sz="2400" smtClean="0"/>
              <a:t>Amirullah &amp; Rindyah Hanafi, 2002. Pengantar Manajemen. Graha Ilmu, Yogyakarta.</a:t>
            </a:r>
          </a:p>
          <a:p>
            <a:pPr eaLnBrk="1" hangingPunct="1">
              <a:lnSpc>
                <a:spcPct val="80000"/>
              </a:lnSpc>
            </a:pPr>
            <a:r>
              <a:rPr lang="en-US" sz="2400" smtClean="0"/>
              <a:t>James A.F. Stoner &amp; R. Edward Freeman. Manajemen, edisi Indonesia, jilid 1 dan 2. Intermedia, Jakarta</a:t>
            </a:r>
          </a:p>
          <a:p>
            <a:pPr eaLnBrk="1" hangingPunct="1">
              <a:lnSpc>
                <a:spcPct val="80000"/>
              </a:lnSpc>
            </a:pPr>
            <a:r>
              <a:rPr lang="en-US" sz="2400" smtClean="0"/>
              <a:t>Stephen P. Robins &amp; Mary Coulter, 1999. Manajemen, edisi Indonesia, jilid 1 dan 2. PT. Prehellindo, Jakarta.</a:t>
            </a:r>
          </a:p>
          <a:p>
            <a:pPr eaLnBrk="1" hangingPunct="1">
              <a:lnSpc>
                <a:spcPct val="80000"/>
              </a:lnSpc>
            </a:pPr>
            <a:r>
              <a:rPr lang="en-US" sz="2400" smtClean="0"/>
              <a:t>M.A. Mukhyi, 1995. Pengantar Manajemen Umum, Gundarma, Jakarta.</a:t>
            </a:r>
          </a:p>
          <a:p>
            <a:pPr eaLnBrk="1" hangingPunct="1">
              <a:lnSpc>
                <a:spcPct val="80000"/>
              </a:lnSpc>
            </a:pPr>
            <a:r>
              <a:rPr lang="en-US" sz="2400" smtClean="0"/>
              <a:t>Fx. Soedjadi, 1997. Analisis Manajemen Modern, Kerangka pikir dan beberapa pokok aplikasi. Gunung Agung, Jakarta.</a:t>
            </a:r>
          </a:p>
          <a:p>
            <a:pPr eaLnBrk="1" hangingPunct="1">
              <a:lnSpc>
                <a:spcPct val="80000"/>
              </a:lnSpc>
            </a:pPr>
            <a:r>
              <a:rPr lang="en-US" sz="2400" smtClean="0"/>
              <a:t>Sondang P. Siagian MPA, 1996. Fungsi-fungsi Manajemen. Bumi Aksara, Jakarta.</a:t>
            </a:r>
          </a:p>
          <a:p>
            <a:pPr eaLnBrk="1" hangingPunct="1">
              <a:lnSpc>
                <a:spcPct val="80000"/>
              </a:lnSpc>
            </a:pPr>
            <a:r>
              <a:rPr lang="en-US" sz="2400" smtClean="0"/>
              <a:t>Sukanto Reksohadiprodjo, 1986. Dasar-dasar Manajemen. BPFE, Yogyakarta</a:t>
            </a:r>
          </a:p>
          <a:p>
            <a:pPr eaLnBrk="1" hangingPunct="1">
              <a:lnSpc>
                <a:spcPct val="80000"/>
              </a:lnSpc>
            </a:pPr>
            <a:endParaRPr lang="en-US" sz="2400" smtClean="0"/>
          </a:p>
        </p:txBody>
      </p:sp>
    </p:spTree>
    <p:extLst>
      <p:ext uri="{BB962C8B-B14F-4D97-AF65-F5344CB8AC3E}">
        <p14:creationId xmlns:p14="http://schemas.microsoft.com/office/powerpoint/2010/main" val="76557011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ctrTitle"/>
          </p:nvPr>
        </p:nvSpPr>
        <p:spPr>
          <a:xfrm>
            <a:off x="685800" y="1447800"/>
            <a:ext cx="7772400" cy="1470025"/>
          </a:xfrm>
        </p:spPr>
        <p:txBody>
          <a:bodyPr/>
          <a:lstStyle/>
          <a:p>
            <a:pPr eaLnBrk="1" hangingPunct="1"/>
            <a:r>
              <a:rPr lang="en-US" b="1" dirty="0" err="1" smtClean="0"/>
              <a:t>Teori</a:t>
            </a:r>
            <a:r>
              <a:rPr lang="en-US" b="1" dirty="0" smtClean="0"/>
              <a:t> </a:t>
            </a:r>
            <a:r>
              <a:rPr lang="en-US" b="1" dirty="0" err="1" smtClean="0"/>
              <a:t>Manajemen</a:t>
            </a:r>
            <a:endParaRPr lang="en-US" b="1" dirty="0" smtClean="0"/>
          </a:p>
        </p:txBody>
      </p:sp>
      <p:sp>
        <p:nvSpPr>
          <p:cNvPr id="6147" name="Rectangle 5"/>
          <p:cNvSpPr>
            <a:spLocks noGrp="1" noChangeArrowheads="1"/>
          </p:cNvSpPr>
          <p:nvPr>
            <p:ph type="subTitle" idx="1"/>
          </p:nvPr>
        </p:nvSpPr>
        <p:spPr/>
        <p:txBody>
          <a:bodyPr/>
          <a:lstStyle/>
          <a:p>
            <a:pPr eaLnBrk="1" hangingPunct="1"/>
            <a:r>
              <a:rPr lang="en-US" b="1" i="1" smtClean="0"/>
              <a:t>Minggu Pertama</a:t>
            </a:r>
          </a:p>
        </p:txBody>
      </p:sp>
    </p:spTree>
    <p:extLst>
      <p:ext uri="{BB962C8B-B14F-4D97-AF65-F5344CB8AC3E}">
        <p14:creationId xmlns:p14="http://schemas.microsoft.com/office/powerpoint/2010/main" val="147855773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81000" y="228600"/>
            <a:ext cx="8229600" cy="884238"/>
          </a:xfrm>
        </p:spPr>
        <p:txBody>
          <a:bodyPr/>
          <a:lstStyle/>
          <a:p>
            <a:pPr eaLnBrk="1" hangingPunct="1"/>
            <a:r>
              <a:rPr lang="en-US" b="1" smtClean="0"/>
              <a:t>Definisi</a:t>
            </a:r>
          </a:p>
        </p:txBody>
      </p:sp>
      <p:sp>
        <p:nvSpPr>
          <p:cNvPr id="7171" name="Rectangle 3"/>
          <p:cNvSpPr>
            <a:spLocks noGrp="1" noChangeArrowheads="1"/>
          </p:cNvSpPr>
          <p:nvPr>
            <p:ph type="body" idx="1"/>
          </p:nvPr>
        </p:nvSpPr>
        <p:spPr>
          <a:xfrm>
            <a:off x="457200" y="1295400"/>
            <a:ext cx="8229600" cy="5257800"/>
          </a:xfrm>
        </p:spPr>
        <p:txBody>
          <a:bodyPr>
            <a:normAutofit lnSpcReduction="10000"/>
          </a:bodyPr>
          <a:lstStyle/>
          <a:p>
            <a:pPr algn="just" eaLnBrk="1" hangingPunct="1"/>
            <a:r>
              <a:rPr lang="en-US" sz="2800" smtClean="0"/>
              <a:t>Manajemen adalah proses perencanaan, pengorganisasian, pengarahan, dan pengawasan usaha-usaha para anggota organisasi dan penggunaan sumber daya organisasi lainnya agar mencapai tujuan yang telah ditetapkan (Stoner).</a:t>
            </a:r>
          </a:p>
          <a:p>
            <a:pPr eaLnBrk="1" hangingPunct="1"/>
            <a:r>
              <a:rPr lang="en-US" sz="2800" smtClean="0"/>
              <a:t>Manajemen merupakan ilmu dan seni.</a:t>
            </a:r>
          </a:p>
          <a:p>
            <a:pPr algn="just" eaLnBrk="1" hangingPunct="1"/>
            <a:r>
              <a:rPr lang="en-US" sz="2800" smtClean="0"/>
              <a:t>Ada 4 fungsi utama dalam manajemen: Perencanaan (</a:t>
            </a:r>
            <a:r>
              <a:rPr lang="en-US" sz="2800" i="1" smtClean="0"/>
              <a:t>Planning</a:t>
            </a:r>
            <a:r>
              <a:rPr lang="en-US" sz="2800" smtClean="0"/>
              <a:t>), Pengorganisasian (</a:t>
            </a:r>
            <a:r>
              <a:rPr lang="en-US" sz="2800" i="1" smtClean="0"/>
              <a:t>Organizing</a:t>
            </a:r>
            <a:r>
              <a:rPr lang="en-US" sz="2800" smtClean="0"/>
              <a:t>), Pengarahan (</a:t>
            </a:r>
            <a:r>
              <a:rPr lang="en-US" sz="2800" i="1" smtClean="0"/>
              <a:t>Actuating/Directing</a:t>
            </a:r>
            <a:r>
              <a:rPr lang="en-US" sz="2800" smtClean="0"/>
              <a:t>), dan Pengawasan (</a:t>
            </a:r>
            <a:r>
              <a:rPr lang="en-US" sz="2800" i="1" smtClean="0"/>
              <a:t>Controlling</a:t>
            </a:r>
            <a:r>
              <a:rPr lang="en-US" sz="2800" smtClean="0"/>
              <a:t>)</a:t>
            </a:r>
          </a:p>
        </p:txBody>
      </p:sp>
    </p:spTree>
    <p:extLst>
      <p:ext uri="{BB962C8B-B14F-4D97-AF65-F5344CB8AC3E}">
        <p14:creationId xmlns:p14="http://schemas.microsoft.com/office/powerpoint/2010/main" val="190514673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95536" y="404664"/>
            <a:ext cx="8229600" cy="1066800"/>
          </a:xfrm>
        </p:spPr>
        <p:txBody>
          <a:bodyPr/>
          <a:lstStyle/>
          <a:p>
            <a:pPr eaLnBrk="1" hangingPunct="1"/>
            <a:r>
              <a:rPr lang="en-US" dirty="0" err="1" smtClean="0">
                <a:solidFill>
                  <a:schemeClr val="tx1"/>
                </a:solidFill>
              </a:rPr>
              <a:t>Definisi</a:t>
            </a:r>
            <a:r>
              <a:rPr lang="en-US" dirty="0" smtClean="0">
                <a:solidFill>
                  <a:schemeClr val="tx1"/>
                </a:solidFill>
              </a:rPr>
              <a:t> (</a:t>
            </a:r>
            <a:r>
              <a:rPr lang="en-US" dirty="0" err="1" smtClean="0">
                <a:solidFill>
                  <a:schemeClr val="tx1"/>
                </a:solidFill>
              </a:rPr>
              <a:t>Lanjutan</a:t>
            </a:r>
            <a:r>
              <a:rPr lang="en-US" dirty="0" smtClean="0">
                <a:solidFill>
                  <a:schemeClr val="tx1"/>
                </a:solidFill>
              </a:rPr>
              <a:t>)</a:t>
            </a:r>
          </a:p>
        </p:txBody>
      </p:sp>
      <p:sp>
        <p:nvSpPr>
          <p:cNvPr id="8195" name="Rectangle 3"/>
          <p:cNvSpPr>
            <a:spLocks noGrp="1" noChangeArrowheads="1"/>
          </p:cNvSpPr>
          <p:nvPr>
            <p:ph type="body" idx="1"/>
          </p:nvPr>
        </p:nvSpPr>
        <p:spPr>
          <a:xfrm>
            <a:off x="611560" y="1412776"/>
            <a:ext cx="7772400" cy="4495800"/>
          </a:xfrm>
        </p:spPr>
        <p:txBody>
          <a:bodyPr>
            <a:normAutofit/>
          </a:bodyPr>
          <a:lstStyle/>
          <a:p>
            <a:pPr algn="just" eaLnBrk="1" hangingPunct="1">
              <a:lnSpc>
                <a:spcPct val="80000"/>
              </a:lnSpc>
            </a:pPr>
            <a:r>
              <a:rPr lang="en-US" sz="2400" dirty="0" err="1" smtClean="0"/>
              <a:t>Seni</a:t>
            </a:r>
            <a:r>
              <a:rPr lang="en-US" sz="2400" dirty="0" smtClean="0"/>
              <a:t> </a:t>
            </a:r>
            <a:r>
              <a:rPr lang="en-US" sz="2400" dirty="0" err="1" smtClean="0"/>
              <a:t>dalam</a:t>
            </a:r>
            <a:r>
              <a:rPr lang="en-US" sz="2400" dirty="0" smtClean="0"/>
              <a:t> </a:t>
            </a:r>
            <a:r>
              <a:rPr lang="en-US" sz="2400" dirty="0" err="1" smtClean="0"/>
              <a:t>menyelesaikan</a:t>
            </a:r>
            <a:r>
              <a:rPr lang="en-US" sz="2400" dirty="0" smtClean="0"/>
              <a:t> </a:t>
            </a:r>
            <a:r>
              <a:rPr lang="en-US" sz="2400" dirty="0" err="1" smtClean="0"/>
              <a:t>sesuatu</a:t>
            </a:r>
            <a:r>
              <a:rPr lang="en-US" sz="2400" dirty="0" smtClean="0"/>
              <a:t> </a:t>
            </a:r>
            <a:r>
              <a:rPr lang="en-US" sz="2400" dirty="0" err="1" smtClean="0"/>
              <a:t>melalui</a:t>
            </a:r>
            <a:r>
              <a:rPr lang="en-US" sz="2400" dirty="0" smtClean="0"/>
              <a:t> orang lain (Follet,1997)</a:t>
            </a:r>
          </a:p>
          <a:p>
            <a:pPr algn="just" eaLnBrk="1" hangingPunct="1">
              <a:lnSpc>
                <a:spcPct val="80000"/>
              </a:lnSpc>
            </a:pPr>
            <a:r>
              <a:rPr lang="en-US" sz="2400" dirty="0" err="1" smtClean="0"/>
              <a:t>Sebuah</a:t>
            </a:r>
            <a:r>
              <a:rPr lang="en-US" sz="2400" dirty="0" smtClean="0"/>
              <a:t> proses yang </a:t>
            </a:r>
            <a:r>
              <a:rPr lang="en-US" sz="2400" dirty="0" err="1" smtClean="0"/>
              <a:t>dilakukan</a:t>
            </a:r>
            <a:r>
              <a:rPr lang="en-US" sz="2400" dirty="0" smtClean="0"/>
              <a:t> </a:t>
            </a:r>
            <a:r>
              <a:rPr lang="en-US" sz="2400" dirty="0" err="1" smtClean="0"/>
              <a:t>untuk</a:t>
            </a:r>
            <a:r>
              <a:rPr lang="en-US" sz="2400" dirty="0" smtClean="0"/>
              <a:t> </a:t>
            </a:r>
            <a:r>
              <a:rPr lang="en-US" sz="2400" dirty="0" err="1" smtClean="0"/>
              <a:t>mewujudkan</a:t>
            </a:r>
            <a:r>
              <a:rPr lang="en-US" sz="2400" dirty="0" smtClean="0"/>
              <a:t> </a:t>
            </a:r>
            <a:r>
              <a:rPr lang="en-US" sz="2400" dirty="0" err="1" smtClean="0"/>
              <a:t>tujuan</a:t>
            </a:r>
            <a:r>
              <a:rPr lang="en-US" sz="2400" dirty="0" smtClean="0"/>
              <a:t> </a:t>
            </a:r>
            <a:r>
              <a:rPr lang="en-US" sz="2400" dirty="0" err="1" smtClean="0"/>
              <a:t>organisasi</a:t>
            </a:r>
            <a:r>
              <a:rPr lang="en-US" sz="2400" dirty="0" smtClean="0"/>
              <a:t> </a:t>
            </a:r>
            <a:r>
              <a:rPr lang="en-US" sz="2400" dirty="0" err="1" smtClean="0"/>
              <a:t>melalui</a:t>
            </a:r>
            <a:r>
              <a:rPr lang="en-US" sz="2400" dirty="0" smtClean="0"/>
              <a:t> </a:t>
            </a:r>
            <a:r>
              <a:rPr lang="en-US" sz="2400" dirty="0" err="1" smtClean="0"/>
              <a:t>rangkaian</a:t>
            </a:r>
            <a:r>
              <a:rPr lang="en-US" sz="2400" dirty="0" smtClean="0"/>
              <a:t> </a:t>
            </a:r>
            <a:r>
              <a:rPr lang="en-US" sz="2400" dirty="0" err="1" smtClean="0"/>
              <a:t>kegiatan</a:t>
            </a:r>
            <a:r>
              <a:rPr lang="en-US" sz="2400" dirty="0" smtClean="0"/>
              <a:t> </a:t>
            </a:r>
            <a:r>
              <a:rPr lang="en-US" sz="2400" dirty="0" err="1" smtClean="0"/>
              <a:t>berupa</a:t>
            </a:r>
            <a:r>
              <a:rPr lang="en-US" sz="2400" dirty="0" smtClean="0"/>
              <a:t> </a:t>
            </a:r>
            <a:r>
              <a:rPr lang="en-US" sz="2400" dirty="0" err="1" smtClean="0"/>
              <a:t>perencanaan</a:t>
            </a:r>
            <a:r>
              <a:rPr lang="en-US" sz="2400" dirty="0" smtClean="0"/>
              <a:t>, </a:t>
            </a:r>
            <a:r>
              <a:rPr lang="en-US" sz="2400" dirty="0" err="1" smtClean="0"/>
              <a:t>pengorganisasian</a:t>
            </a:r>
            <a:r>
              <a:rPr lang="en-US" sz="2400" dirty="0" smtClean="0"/>
              <a:t>, </a:t>
            </a:r>
            <a:r>
              <a:rPr lang="en-US" sz="2400" dirty="0" err="1" smtClean="0"/>
              <a:t>pengarahan</a:t>
            </a:r>
            <a:r>
              <a:rPr lang="en-US" sz="2400" dirty="0" smtClean="0"/>
              <a:t>, </a:t>
            </a:r>
            <a:r>
              <a:rPr lang="en-US" sz="2400" dirty="0" err="1" smtClean="0"/>
              <a:t>dan</a:t>
            </a:r>
            <a:r>
              <a:rPr lang="en-US" sz="2400" dirty="0" smtClean="0"/>
              <a:t> </a:t>
            </a:r>
            <a:r>
              <a:rPr lang="en-US" sz="2400" dirty="0" err="1" smtClean="0"/>
              <a:t>pengendalian</a:t>
            </a:r>
            <a:r>
              <a:rPr lang="en-US" sz="2400" dirty="0" smtClean="0"/>
              <a:t> orang-orang </a:t>
            </a:r>
            <a:r>
              <a:rPr lang="en-US" sz="2400" dirty="0" err="1" smtClean="0"/>
              <a:t>serta</a:t>
            </a:r>
            <a:r>
              <a:rPr lang="en-US" sz="2400" dirty="0" smtClean="0"/>
              <a:t> </a:t>
            </a:r>
            <a:r>
              <a:rPr lang="en-US" sz="2400" dirty="0" err="1" smtClean="0"/>
              <a:t>sumber</a:t>
            </a:r>
            <a:r>
              <a:rPr lang="en-US" sz="2400" dirty="0" smtClean="0"/>
              <a:t> </a:t>
            </a:r>
            <a:r>
              <a:rPr lang="en-US" sz="2400" dirty="0" err="1" smtClean="0"/>
              <a:t>daya</a:t>
            </a:r>
            <a:r>
              <a:rPr lang="en-US" sz="2400" dirty="0" smtClean="0"/>
              <a:t> </a:t>
            </a:r>
            <a:r>
              <a:rPr lang="en-US" sz="2400" dirty="0" err="1" smtClean="0"/>
              <a:t>organisasi</a:t>
            </a:r>
            <a:r>
              <a:rPr lang="en-US" sz="2400" dirty="0" smtClean="0"/>
              <a:t> </a:t>
            </a:r>
            <a:r>
              <a:rPr lang="en-US" sz="2400" dirty="0" err="1" smtClean="0"/>
              <a:t>lainnya</a:t>
            </a:r>
            <a:r>
              <a:rPr lang="en-US" sz="2400" dirty="0" smtClean="0"/>
              <a:t> (Nickels, McHugh and McHugh ,1997) </a:t>
            </a:r>
          </a:p>
          <a:p>
            <a:pPr algn="just" eaLnBrk="1" hangingPunct="1">
              <a:lnSpc>
                <a:spcPct val="80000"/>
              </a:lnSpc>
            </a:pPr>
            <a:r>
              <a:rPr lang="en-US" sz="2400" dirty="0" err="1" smtClean="0"/>
              <a:t>Seni</a:t>
            </a:r>
            <a:r>
              <a:rPr lang="en-US" sz="2400" dirty="0" smtClean="0"/>
              <a:t> </a:t>
            </a:r>
            <a:r>
              <a:rPr lang="en-US" sz="2400" dirty="0" err="1" smtClean="0"/>
              <a:t>atau</a:t>
            </a:r>
            <a:r>
              <a:rPr lang="en-US" sz="2400" dirty="0" smtClean="0"/>
              <a:t> proses </a:t>
            </a:r>
            <a:r>
              <a:rPr lang="en-US" sz="2400" dirty="0" err="1" smtClean="0"/>
              <a:t>dalam</a:t>
            </a:r>
            <a:r>
              <a:rPr lang="en-US" sz="2400" dirty="0" smtClean="0"/>
              <a:t> </a:t>
            </a:r>
            <a:r>
              <a:rPr lang="en-US" sz="2400" dirty="0" err="1" smtClean="0"/>
              <a:t>menyelesaikan</a:t>
            </a:r>
            <a:r>
              <a:rPr lang="en-US" sz="2400" dirty="0" smtClean="0"/>
              <a:t> </a:t>
            </a:r>
            <a:r>
              <a:rPr lang="en-US" sz="2400" dirty="0" err="1" smtClean="0"/>
              <a:t>sesuatu</a:t>
            </a:r>
            <a:r>
              <a:rPr lang="en-US" sz="2400" dirty="0" smtClean="0"/>
              <a:t> yang </a:t>
            </a:r>
            <a:r>
              <a:rPr lang="en-US" sz="2400" dirty="0" err="1" smtClean="0"/>
              <a:t>terkait</a:t>
            </a:r>
            <a:r>
              <a:rPr lang="en-US" sz="2400" dirty="0" smtClean="0"/>
              <a:t> </a:t>
            </a:r>
            <a:r>
              <a:rPr lang="en-US" sz="2400" dirty="0" err="1" smtClean="0"/>
              <a:t>dengan</a:t>
            </a:r>
            <a:r>
              <a:rPr lang="en-US" sz="2400" dirty="0" smtClean="0"/>
              <a:t> </a:t>
            </a:r>
            <a:r>
              <a:rPr lang="en-US" sz="2400" dirty="0" err="1" smtClean="0"/>
              <a:t>pencapaian</a:t>
            </a:r>
            <a:r>
              <a:rPr lang="en-US" sz="2400" dirty="0" smtClean="0"/>
              <a:t> </a:t>
            </a:r>
            <a:r>
              <a:rPr lang="en-US" sz="2400" dirty="0" err="1" smtClean="0"/>
              <a:t>tujuan</a:t>
            </a:r>
            <a:r>
              <a:rPr lang="en-US" sz="2400" dirty="0" smtClean="0"/>
              <a:t>. (</a:t>
            </a:r>
            <a:r>
              <a:rPr lang="en-US" sz="2400" dirty="0" err="1" smtClean="0"/>
              <a:t>Ernie&amp;Kurniawan</a:t>
            </a:r>
            <a:r>
              <a:rPr lang="en-US" sz="2400" dirty="0" smtClean="0"/>
              <a:t>, 2005)</a:t>
            </a:r>
          </a:p>
        </p:txBody>
      </p:sp>
    </p:spTree>
    <p:extLst>
      <p:ext uri="{BB962C8B-B14F-4D97-AF65-F5344CB8AC3E}">
        <p14:creationId xmlns:p14="http://schemas.microsoft.com/office/powerpoint/2010/main" val="396784894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fontScale="90000"/>
          </a:bodyPr>
          <a:lstStyle/>
          <a:p>
            <a:pPr eaLnBrk="1" hangingPunct="1"/>
            <a:r>
              <a:rPr lang="en-US" sz="3600" smtClean="0">
                <a:solidFill>
                  <a:schemeClr val="tx1"/>
                </a:solidFill>
              </a:rPr>
              <a:t>Faktor-faktor dalam Pencapaian Tujuan</a:t>
            </a:r>
          </a:p>
        </p:txBody>
      </p:sp>
      <p:sp>
        <p:nvSpPr>
          <p:cNvPr id="9219" name="Rectangle 3"/>
          <p:cNvSpPr>
            <a:spLocks noGrp="1" noChangeArrowheads="1"/>
          </p:cNvSpPr>
          <p:nvPr>
            <p:ph type="body" idx="1"/>
          </p:nvPr>
        </p:nvSpPr>
        <p:spPr>
          <a:xfrm>
            <a:off x="685800" y="1676400"/>
            <a:ext cx="8077200" cy="4495800"/>
          </a:xfrm>
        </p:spPr>
        <p:txBody>
          <a:bodyPr/>
          <a:lstStyle/>
          <a:p>
            <a:pPr marL="609600" indent="-609600" algn="just" eaLnBrk="1" hangingPunct="1">
              <a:lnSpc>
                <a:spcPct val="90000"/>
              </a:lnSpc>
            </a:pPr>
            <a:r>
              <a:rPr lang="en-US" sz="2400" dirty="0" err="1" smtClean="0"/>
              <a:t>Adanya</a:t>
            </a:r>
            <a:r>
              <a:rPr lang="en-US" sz="2400" dirty="0" smtClean="0"/>
              <a:t> </a:t>
            </a:r>
            <a:r>
              <a:rPr lang="en-US" sz="2400" dirty="0" err="1" smtClean="0"/>
              <a:t>penggunaan</a:t>
            </a:r>
            <a:r>
              <a:rPr lang="en-US" sz="2400" dirty="0" smtClean="0"/>
              <a:t> </a:t>
            </a:r>
            <a:r>
              <a:rPr lang="en-US" sz="2400" dirty="0" err="1" smtClean="0"/>
              <a:t>sumber</a:t>
            </a:r>
            <a:r>
              <a:rPr lang="en-US" sz="2400" dirty="0" smtClean="0"/>
              <a:t> </a:t>
            </a:r>
            <a:r>
              <a:rPr lang="en-US" sz="2400" dirty="0" err="1" smtClean="0"/>
              <a:t>daya</a:t>
            </a:r>
            <a:r>
              <a:rPr lang="en-US" sz="2400" dirty="0" smtClean="0"/>
              <a:t> </a:t>
            </a:r>
            <a:r>
              <a:rPr lang="en-US" sz="2400" dirty="0" err="1" smtClean="0"/>
              <a:t>organisasi</a:t>
            </a:r>
            <a:r>
              <a:rPr lang="en-US" sz="2400" dirty="0" smtClean="0"/>
              <a:t>, </a:t>
            </a:r>
            <a:r>
              <a:rPr lang="en-US" sz="2400" dirty="0" err="1" smtClean="0"/>
              <a:t>baik</a:t>
            </a:r>
            <a:r>
              <a:rPr lang="en-US" sz="2400" dirty="0" smtClean="0"/>
              <a:t> </a:t>
            </a:r>
            <a:r>
              <a:rPr lang="en-US" sz="2400" dirty="0" err="1" smtClean="0"/>
              <a:t>sumber</a:t>
            </a:r>
            <a:r>
              <a:rPr lang="en-US" sz="2400" dirty="0" smtClean="0"/>
              <a:t> </a:t>
            </a:r>
            <a:r>
              <a:rPr lang="en-US" sz="2400" dirty="0" err="1" smtClean="0"/>
              <a:t>daya</a:t>
            </a:r>
            <a:r>
              <a:rPr lang="en-US" sz="2400" dirty="0" smtClean="0"/>
              <a:t> </a:t>
            </a:r>
            <a:r>
              <a:rPr lang="en-US" sz="2400" dirty="0" err="1" smtClean="0"/>
              <a:t>manusia</a:t>
            </a:r>
            <a:r>
              <a:rPr lang="en-US" sz="2400" dirty="0" smtClean="0"/>
              <a:t>, </a:t>
            </a:r>
            <a:r>
              <a:rPr lang="en-US" sz="2400" dirty="0" err="1" smtClean="0"/>
              <a:t>maupun</a:t>
            </a:r>
            <a:r>
              <a:rPr lang="en-US" sz="2400" dirty="0" smtClean="0"/>
              <a:t> </a:t>
            </a:r>
            <a:r>
              <a:rPr lang="en-US" sz="2400" dirty="0" err="1" smtClean="0"/>
              <a:t>faktor-faktor</a:t>
            </a:r>
            <a:r>
              <a:rPr lang="en-US" sz="2400" dirty="0" smtClean="0"/>
              <a:t> </a:t>
            </a:r>
            <a:r>
              <a:rPr lang="en-US" sz="2400" dirty="0" err="1" smtClean="0"/>
              <a:t>produksi</a:t>
            </a:r>
            <a:r>
              <a:rPr lang="en-US" sz="2400" dirty="0" smtClean="0"/>
              <a:t> </a:t>
            </a:r>
            <a:r>
              <a:rPr lang="en-US" sz="2400" dirty="0" err="1" smtClean="0"/>
              <a:t>lainnya</a:t>
            </a:r>
            <a:r>
              <a:rPr lang="en-US" sz="2400" dirty="0" smtClean="0"/>
              <a:t>. </a:t>
            </a:r>
            <a:r>
              <a:rPr lang="en-US" sz="2400" dirty="0" err="1" smtClean="0"/>
              <a:t>Sumber</a:t>
            </a:r>
            <a:r>
              <a:rPr lang="en-US" sz="2400" dirty="0" smtClean="0"/>
              <a:t> </a:t>
            </a:r>
            <a:r>
              <a:rPr lang="en-US" sz="2400" dirty="0" err="1" smtClean="0"/>
              <a:t>daya</a:t>
            </a:r>
            <a:r>
              <a:rPr lang="en-US" sz="2400" dirty="0" smtClean="0"/>
              <a:t> </a:t>
            </a:r>
            <a:r>
              <a:rPr lang="en-US" sz="2400" dirty="0" err="1" smtClean="0"/>
              <a:t>tersebut</a:t>
            </a:r>
            <a:r>
              <a:rPr lang="en-US" sz="2400" dirty="0" smtClean="0"/>
              <a:t> </a:t>
            </a:r>
            <a:r>
              <a:rPr lang="en-US" sz="2400" dirty="0" err="1" smtClean="0"/>
              <a:t>meliputi</a:t>
            </a:r>
            <a:r>
              <a:rPr lang="en-US" sz="2400" dirty="0" smtClean="0"/>
              <a:t> </a:t>
            </a:r>
            <a:r>
              <a:rPr lang="en-US" sz="2400" dirty="0" err="1" smtClean="0"/>
              <a:t>sumber</a:t>
            </a:r>
            <a:r>
              <a:rPr lang="en-US" sz="2400" dirty="0" smtClean="0"/>
              <a:t> </a:t>
            </a:r>
            <a:r>
              <a:rPr lang="en-US" sz="2400" dirty="0" err="1" smtClean="0"/>
              <a:t>daya</a:t>
            </a:r>
            <a:r>
              <a:rPr lang="en-US" sz="2400" dirty="0" smtClean="0"/>
              <a:t> </a:t>
            </a:r>
            <a:r>
              <a:rPr lang="en-US" sz="2400" dirty="0" err="1" smtClean="0"/>
              <a:t>manusia</a:t>
            </a:r>
            <a:r>
              <a:rPr lang="en-US" sz="2400" dirty="0" smtClean="0"/>
              <a:t>, </a:t>
            </a:r>
            <a:r>
              <a:rPr lang="en-US" sz="2400" dirty="0" err="1" smtClean="0"/>
              <a:t>sumber</a:t>
            </a:r>
            <a:r>
              <a:rPr lang="en-US" sz="2400" dirty="0" smtClean="0"/>
              <a:t> </a:t>
            </a:r>
            <a:r>
              <a:rPr lang="en-US" sz="2400" dirty="0" err="1" smtClean="0"/>
              <a:t>daya</a:t>
            </a:r>
            <a:r>
              <a:rPr lang="en-US" sz="2400" dirty="0" smtClean="0"/>
              <a:t> </a:t>
            </a:r>
            <a:r>
              <a:rPr lang="en-US" sz="2400" dirty="0" err="1" smtClean="0"/>
              <a:t>alam</a:t>
            </a:r>
            <a:r>
              <a:rPr lang="en-US" sz="2400" dirty="0" smtClean="0"/>
              <a:t>, </a:t>
            </a:r>
            <a:r>
              <a:rPr lang="en-US" sz="2400" dirty="0" err="1" smtClean="0"/>
              <a:t>sumber</a:t>
            </a:r>
            <a:r>
              <a:rPr lang="en-US" sz="2400" dirty="0" smtClean="0"/>
              <a:t> </a:t>
            </a:r>
            <a:r>
              <a:rPr lang="en-US" sz="2400" dirty="0" err="1" smtClean="0"/>
              <a:t>daya</a:t>
            </a:r>
            <a:r>
              <a:rPr lang="en-US" sz="2400" dirty="0" smtClean="0"/>
              <a:t> </a:t>
            </a:r>
            <a:r>
              <a:rPr lang="en-US" sz="2400" dirty="0" err="1" smtClean="0"/>
              <a:t>keuangan</a:t>
            </a:r>
            <a:r>
              <a:rPr lang="en-US" sz="2400" dirty="0" smtClean="0"/>
              <a:t>, </a:t>
            </a:r>
            <a:r>
              <a:rPr lang="en-US" sz="2400" dirty="0" err="1" smtClean="0"/>
              <a:t>serta</a:t>
            </a:r>
            <a:r>
              <a:rPr lang="en-US" sz="2400" dirty="0" smtClean="0"/>
              <a:t> </a:t>
            </a:r>
            <a:r>
              <a:rPr lang="en-US" sz="2400" dirty="0" err="1" smtClean="0"/>
              <a:t>informasi</a:t>
            </a:r>
            <a:r>
              <a:rPr lang="en-US" sz="2400" dirty="0" smtClean="0"/>
              <a:t> (Griffin,2002)</a:t>
            </a:r>
          </a:p>
          <a:p>
            <a:pPr marL="609600" indent="-609600" algn="just" eaLnBrk="1" hangingPunct="1">
              <a:lnSpc>
                <a:spcPct val="90000"/>
              </a:lnSpc>
            </a:pPr>
            <a:r>
              <a:rPr lang="en-US" sz="2400" dirty="0" err="1" smtClean="0"/>
              <a:t>Adanya</a:t>
            </a:r>
            <a:r>
              <a:rPr lang="en-US" sz="2400" dirty="0" smtClean="0"/>
              <a:t> proses yang </a:t>
            </a:r>
            <a:r>
              <a:rPr lang="en-US" sz="2400" dirty="0" err="1" smtClean="0"/>
              <a:t>bertahap</a:t>
            </a:r>
            <a:r>
              <a:rPr lang="en-US" sz="2400" dirty="0" smtClean="0"/>
              <a:t> </a:t>
            </a:r>
            <a:r>
              <a:rPr lang="en-US" sz="2400" dirty="0" err="1" smtClean="0"/>
              <a:t>dari</a:t>
            </a:r>
            <a:r>
              <a:rPr lang="en-US" sz="2400" dirty="0" smtClean="0"/>
              <a:t> </a:t>
            </a:r>
            <a:r>
              <a:rPr lang="en-US" sz="2400" dirty="0" err="1" smtClean="0"/>
              <a:t>mulai</a:t>
            </a:r>
            <a:r>
              <a:rPr lang="en-US" sz="2400" dirty="0" smtClean="0"/>
              <a:t> </a:t>
            </a:r>
            <a:r>
              <a:rPr lang="en-US" sz="2400" dirty="0" err="1" smtClean="0"/>
              <a:t>perencanaan</a:t>
            </a:r>
            <a:r>
              <a:rPr lang="en-US" sz="2400" dirty="0" smtClean="0"/>
              <a:t>, </a:t>
            </a:r>
            <a:r>
              <a:rPr lang="en-US" sz="2400" dirty="0" err="1" smtClean="0"/>
              <a:t>pengorganisasian</a:t>
            </a:r>
            <a:r>
              <a:rPr lang="en-US" sz="2400" dirty="0" smtClean="0"/>
              <a:t>, </a:t>
            </a:r>
            <a:r>
              <a:rPr lang="en-US" sz="2400" dirty="0" err="1" smtClean="0"/>
              <a:t>pengarahan</a:t>
            </a:r>
            <a:r>
              <a:rPr lang="en-US" sz="2400" dirty="0" smtClean="0"/>
              <a:t> </a:t>
            </a:r>
            <a:r>
              <a:rPr lang="en-US" sz="2400" dirty="0" err="1" smtClean="0"/>
              <a:t>dan</a:t>
            </a:r>
            <a:r>
              <a:rPr lang="en-US" sz="2400" dirty="0" smtClean="0"/>
              <a:t> </a:t>
            </a:r>
            <a:r>
              <a:rPr lang="en-US" sz="2400" dirty="0" err="1" smtClean="0"/>
              <a:t>pengimplementasian</a:t>
            </a:r>
            <a:r>
              <a:rPr lang="en-US" sz="2400" dirty="0" smtClean="0"/>
              <a:t>, </a:t>
            </a:r>
            <a:r>
              <a:rPr lang="en-US" sz="2400" dirty="0" err="1" smtClean="0"/>
              <a:t>hingga</a:t>
            </a:r>
            <a:r>
              <a:rPr lang="en-US" sz="2400" dirty="0" smtClean="0"/>
              <a:t> </a:t>
            </a:r>
            <a:r>
              <a:rPr lang="en-US" sz="2400" dirty="0" err="1" smtClean="0"/>
              <a:t>pengendalian</a:t>
            </a:r>
            <a:r>
              <a:rPr lang="en-US" sz="2400" dirty="0" smtClean="0"/>
              <a:t> </a:t>
            </a:r>
            <a:r>
              <a:rPr lang="en-US" sz="2400" dirty="0" err="1" smtClean="0"/>
              <a:t>dan</a:t>
            </a:r>
            <a:r>
              <a:rPr lang="en-US" sz="2400" dirty="0" smtClean="0"/>
              <a:t> </a:t>
            </a:r>
            <a:r>
              <a:rPr lang="en-US" sz="2400" dirty="0" err="1" smtClean="0"/>
              <a:t>pengawasan</a:t>
            </a:r>
            <a:r>
              <a:rPr lang="en-US" sz="2400" dirty="0" smtClean="0"/>
              <a:t>.</a:t>
            </a:r>
          </a:p>
          <a:p>
            <a:pPr marL="609600" indent="-609600" eaLnBrk="1" hangingPunct="1">
              <a:lnSpc>
                <a:spcPct val="90000"/>
              </a:lnSpc>
            </a:pPr>
            <a:r>
              <a:rPr lang="en-US" sz="2400" dirty="0" err="1" smtClean="0"/>
              <a:t>Adanya</a:t>
            </a:r>
            <a:r>
              <a:rPr lang="en-US" sz="2400" dirty="0" smtClean="0"/>
              <a:t> </a:t>
            </a:r>
            <a:r>
              <a:rPr lang="en-US" sz="2400" dirty="0" err="1" smtClean="0"/>
              <a:t>seni</a:t>
            </a:r>
            <a:r>
              <a:rPr lang="en-US" sz="2400" dirty="0" smtClean="0"/>
              <a:t> </a:t>
            </a:r>
            <a:r>
              <a:rPr lang="en-US" sz="2400" dirty="0" err="1" smtClean="0"/>
              <a:t>dalam</a:t>
            </a:r>
            <a:r>
              <a:rPr lang="en-US" sz="2400" dirty="0" smtClean="0"/>
              <a:t> </a:t>
            </a:r>
            <a:r>
              <a:rPr lang="en-US" sz="2400" dirty="0" err="1" smtClean="0"/>
              <a:t>menyelesaikan</a:t>
            </a:r>
            <a:r>
              <a:rPr lang="en-US" sz="2400" dirty="0" smtClean="0"/>
              <a:t> </a:t>
            </a:r>
            <a:r>
              <a:rPr lang="en-US" sz="2400" dirty="0" err="1" smtClean="0"/>
              <a:t>pekerjaan</a:t>
            </a:r>
            <a:r>
              <a:rPr lang="en-US" sz="2400" b="1" dirty="0" smtClean="0"/>
              <a:t>.</a:t>
            </a:r>
          </a:p>
          <a:p>
            <a:pPr marL="609600" indent="-609600" eaLnBrk="1" hangingPunct="1">
              <a:lnSpc>
                <a:spcPct val="90000"/>
              </a:lnSpc>
            </a:pPr>
            <a:endParaRPr lang="en-US" sz="2400" b="1" dirty="0" smtClean="0"/>
          </a:p>
        </p:txBody>
      </p:sp>
    </p:spTree>
    <p:extLst>
      <p:ext uri="{BB962C8B-B14F-4D97-AF65-F5344CB8AC3E}">
        <p14:creationId xmlns:p14="http://schemas.microsoft.com/office/powerpoint/2010/main" val="249338817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solidFill>
                  <a:schemeClr val="tx1"/>
                </a:solidFill>
              </a:rPr>
              <a:t>Sumber Daya Organisasi</a:t>
            </a:r>
          </a:p>
        </p:txBody>
      </p:sp>
      <p:sp>
        <p:nvSpPr>
          <p:cNvPr id="10243" name="Rectangle 3"/>
          <p:cNvSpPr>
            <a:spLocks noGrp="1" noChangeArrowheads="1"/>
          </p:cNvSpPr>
          <p:nvPr>
            <p:ph type="body" idx="1"/>
          </p:nvPr>
        </p:nvSpPr>
        <p:spPr/>
        <p:txBody>
          <a:bodyPr/>
          <a:lstStyle/>
          <a:p>
            <a:pPr eaLnBrk="1" hangingPunct="1"/>
            <a:r>
              <a:rPr lang="en-US" smtClean="0"/>
              <a:t>Sumber Daya Manusia</a:t>
            </a:r>
          </a:p>
          <a:p>
            <a:pPr eaLnBrk="1" hangingPunct="1"/>
            <a:r>
              <a:rPr lang="en-US" smtClean="0"/>
              <a:t>Sumber Daya Informasi</a:t>
            </a:r>
          </a:p>
          <a:p>
            <a:pPr eaLnBrk="1" hangingPunct="1"/>
            <a:r>
              <a:rPr lang="en-US" smtClean="0"/>
              <a:t>Sumber Daya Fisik</a:t>
            </a:r>
          </a:p>
          <a:p>
            <a:pPr eaLnBrk="1" hangingPunct="1"/>
            <a:r>
              <a:rPr lang="en-US" smtClean="0"/>
              <a:t>Sumber Daya Keuangan</a:t>
            </a:r>
          </a:p>
          <a:p>
            <a:pPr eaLnBrk="1" hangingPunct="1"/>
            <a:r>
              <a:rPr lang="en-US" smtClean="0"/>
              <a:t>Sumber Daya Alam</a:t>
            </a:r>
          </a:p>
          <a:p>
            <a:pPr eaLnBrk="1" hangingPunct="1"/>
            <a:r>
              <a:rPr lang="en-US" smtClean="0"/>
              <a:t>dll</a:t>
            </a:r>
          </a:p>
        </p:txBody>
      </p:sp>
    </p:spTree>
    <p:extLst>
      <p:ext uri="{BB962C8B-B14F-4D97-AF65-F5344CB8AC3E}">
        <p14:creationId xmlns:p14="http://schemas.microsoft.com/office/powerpoint/2010/main" val="125693903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fontScale="90000"/>
          </a:bodyPr>
          <a:lstStyle/>
          <a:p>
            <a:pPr eaLnBrk="1" hangingPunct="1"/>
            <a:r>
              <a:rPr lang="en-US" sz="4000" smtClean="0">
                <a:solidFill>
                  <a:schemeClr val="tx1"/>
                </a:solidFill>
              </a:rPr>
              <a:t>Pengertian Efektif dan Efisien (Drucker)</a:t>
            </a:r>
          </a:p>
        </p:txBody>
      </p:sp>
      <p:sp>
        <p:nvSpPr>
          <p:cNvPr id="11267" name="Rectangle 3"/>
          <p:cNvSpPr>
            <a:spLocks noGrp="1" noChangeArrowheads="1"/>
          </p:cNvSpPr>
          <p:nvPr>
            <p:ph type="body" idx="1"/>
          </p:nvPr>
        </p:nvSpPr>
        <p:spPr/>
        <p:txBody>
          <a:bodyPr/>
          <a:lstStyle/>
          <a:p>
            <a:pPr eaLnBrk="1" hangingPunct="1">
              <a:buFontTx/>
              <a:buNone/>
            </a:pPr>
            <a:r>
              <a:rPr lang="en-US" b="1" smtClean="0"/>
              <a:t>Efektif :</a:t>
            </a:r>
          </a:p>
          <a:p>
            <a:pPr algn="just" eaLnBrk="1" hangingPunct="1"/>
            <a:r>
              <a:rPr lang="en-US" b="1" smtClean="0"/>
              <a:t>mengerjakan pekerjaan </a:t>
            </a:r>
            <a:r>
              <a:rPr lang="en-US" smtClean="0"/>
              <a:t>yang</a:t>
            </a:r>
            <a:r>
              <a:rPr lang="en-US" b="1" smtClean="0"/>
              <a:t> benar  atau tepat </a:t>
            </a:r>
          </a:p>
          <a:p>
            <a:pPr eaLnBrk="1" hangingPunct="1">
              <a:buFontTx/>
              <a:buNone/>
            </a:pPr>
            <a:r>
              <a:rPr lang="en-US" b="1" smtClean="0"/>
              <a:t>Efisien :</a:t>
            </a:r>
          </a:p>
          <a:p>
            <a:pPr algn="just" eaLnBrk="1" hangingPunct="1"/>
            <a:r>
              <a:rPr lang="en-US" b="1" smtClean="0"/>
              <a:t>mengerjakan pekerjaan </a:t>
            </a:r>
            <a:r>
              <a:rPr lang="en-US" smtClean="0"/>
              <a:t>dengan</a:t>
            </a:r>
            <a:r>
              <a:rPr lang="en-US" b="1" smtClean="0"/>
              <a:t> benar atau tepat </a:t>
            </a:r>
          </a:p>
        </p:txBody>
      </p:sp>
    </p:spTree>
    <p:extLst>
      <p:ext uri="{BB962C8B-B14F-4D97-AF65-F5344CB8AC3E}">
        <p14:creationId xmlns:p14="http://schemas.microsoft.com/office/powerpoint/2010/main" val="245277588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solidFill>
                  <a:schemeClr val="tx1"/>
                </a:solidFill>
              </a:rPr>
              <a:t>Fungsi-fungsi Manajemen</a:t>
            </a:r>
          </a:p>
        </p:txBody>
      </p:sp>
      <p:sp>
        <p:nvSpPr>
          <p:cNvPr id="12291" name="Rectangle 3"/>
          <p:cNvSpPr>
            <a:spLocks noGrp="1" noChangeArrowheads="1"/>
          </p:cNvSpPr>
          <p:nvPr>
            <p:ph type="body" idx="1"/>
          </p:nvPr>
        </p:nvSpPr>
        <p:spPr/>
        <p:txBody>
          <a:bodyPr/>
          <a:lstStyle/>
          <a:p>
            <a:pPr eaLnBrk="1" hangingPunct="1"/>
            <a:r>
              <a:rPr lang="en-US" smtClean="0"/>
              <a:t>Perencanaan (Planning)</a:t>
            </a:r>
          </a:p>
          <a:p>
            <a:pPr eaLnBrk="1" hangingPunct="1"/>
            <a:r>
              <a:rPr lang="en-US" smtClean="0"/>
              <a:t>Pengorganisasian (Organizing)</a:t>
            </a:r>
          </a:p>
          <a:p>
            <a:pPr algn="just" eaLnBrk="1" hangingPunct="1"/>
            <a:r>
              <a:rPr lang="en-US" smtClean="0"/>
              <a:t>Pengarahan dan pengimplementasian (Directing/Leading)</a:t>
            </a:r>
          </a:p>
          <a:p>
            <a:pPr algn="just" eaLnBrk="1" hangingPunct="1"/>
            <a:r>
              <a:rPr lang="en-US" smtClean="0"/>
              <a:t>Pengawasan dan Pengendalian (Controlling)</a:t>
            </a:r>
          </a:p>
        </p:txBody>
      </p:sp>
    </p:spTree>
    <p:extLst>
      <p:ext uri="{BB962C8B-B14F-4D97-AF65-F5344CB8AC3E}">
        <p14:creationId xmlns:p14="http://schemas.microsoft.com/office/powerpoint/2010/main" val="341322809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8580</TotalTime>
  <Words>709</Words>
  <Application>Microsoft Office PowerPoint</Application>
  <PresentationFormat>On-screen Show (4:3)</PresentationFormat>
  <Paragraphs>69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Urban</vt:lpstr>
      <vt:lpstr>Pengantar Manajemen dan Bisnis</vt:lpstr>
      <vt:lpstr>Referensi</vt:lpstr>
      <vt:lpstr>Teori Manajemen</vt:lpstr>
      <vt:lpstr>Definisi</vt:lpstr>
      <vt:lpstr>Definisi (Lanjutan)</vt:lpstr>
      <vt:lpstr>Faktor-faktor dalam Pencapaian Tujuan</vt:lpstr>
      <vt:lpstr>Sumber Daya Organisasi</vt:lpstr>
      <vt:lpstr>Pengertian Efektif dan Efisien (Drucker)</vt:lpstr>
      <vt:lpstr>Fungsi-fungsi Manajemen</vt:lpstr>
      <vt:lpstr>Fungsi Perencanaan</vt:lpstr>
      <vt:lpstr>Kegiatan dalam Fungsi Perencanaan </vt:lpstr>
      <vt:lpstr>Fungsi Pengorganisasian</vt:lpstr>
      <vt:lpstr>Kegiatan dalam Fungsi Pengorganisasian</vt:lpstr>
      <vt:lpstr>Fungsi Pengarahan dan Implementasi</vt:lpstr>
      <vt:lpstr>Kegiatan dalam  Fungsi Pengarahan dan Implementasi</vt:lpstr>
      <vt:lpstr>Fungsi Pengawasan dan Pengendalian</vt:lpstr>
      <vt:lpstr>Kegiatan dalam  Fungsi Pengawasan dan Pengendalian</vt:lpstr>
      <vt:lpstr>Terima Kasih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Pengantar Sistem Informasi</dc:title>
  <dc:creator>Marcello Singadji</dc:creator>
  <cp:lastModifiedBy>Chaerul</cp:lastModifiedBy>
  <cp:revision>595</cp:revision>
  <dcterms:created xsi:type="dcterms:W3CDTF">2011-09-16T02:11:44Z</dcterms:created>
  <dcterms:modified xsi:type="dcterms:W3CDTF">2017-01-30T03:26:16Z</dcterms:modified>
</cp:coreProperties>
</file>