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56" r:id="rId2"/>
    <p:sldId id="330" r:id="rId3"/>
    <p:sldId id="329" r:id="rId4"/>
    <p:sldId id="327" r:id="rId5"/>
    <p:sldId id="328" r:id="rId6"/>
    <p:sldId id="331" r:id="rId7"/>
    <p:sldId id="334" r:id="rId8"/>
    <p:sldId id="332" r:id="rId9"/>
    <p:sldId id="333" r:id="rId10"/>
    <p:sldId id="335" r:id="rId11"/>
    <p:sldId id="336" r:id="rId12"/>
    <p:sldId id="337" r:id="rId13"/>
    <p:sldId id="273" r:id="rId14"/>
    <p:sldId id="265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8FB6B3-1705-4FAA-B81A-441863EB2E2A}">
          <p14:sldIdLst>
            <p14:sldId id="256"/>
          </p14:sldIdLst>
        </p14:section>
        <p14:section name="PHP Mysqli" id="{78FD40E1-30B5-4C1C-B3FD-30FB13A8551B}">
          <p14:sldIdLst>
            <p14:sldId id="330"/>
            <p14:sldId id="329"/>
            <p14:sldId id="327"/>
            <p14:sldId id="328"/>
            <p14:sldId id="331"/>
            <p14:sldId id="334"/>
            <p14:sldId id="332"/>
            <p14:sldId id="333"/>
            <p14:sldId id="335"/>
            <p14:sldId id="336"/>
            <p14:sldId id="337"/>
            <p14:sldId id="27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88" autoAdjust="0"/>
    <p:restoredTop sz="91203" autoAdjust="0"/>
  </p:normalViewPr>
  <p:slideViewPr>
    <p:cSldViewPr>
      <p:cViewPr varScale="1">
        <p:scale>
          <a:sx n="62" d="100"/>
          <a:sy n="62" d="100"/>
        </p:scale>
        <p:origin x="2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Pengolahan Informasi Berbasis Script</a:t>
            </a:r>
            <a:r>
              <a:rPr lang="en-US" sz="1200" baseline="0" smtClean="0">
                <a:solidFill>
                  <a:schemeClr val="bg1"/>
                </a:solidFill>
              </a:rPr>
              <a:t> | IST209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 Informasi Berbasis Bahasa Pemrograman Script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PHP Mysqli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Query Akses Data di Tabel dengan</a:t>
            </a:r>
            <a:br>
              <a:rPr lang="en-US" smtClean="0"/>
            </a:br>
            <a:r>
              <a:rPr lang="en-US">
                <a:solidFill>
                  <a:schemeClr val="accent1"/>
                </a:solidFill>
              </a:rPr>
              <a:t>$mysqli-</a:t>
            </a:r>
            <a:r>
              <a:rPr lang="en-US" smtClean="0">
                <a:solidFill>
                  <a:schemeClr val="accent1"/>
                </a:solidFill>
              </a:rPr>
              <a:t>&gt;prepare(“</a:t>
            </a:r>
            <a:r>
              <a:rPr lang="en-US">
                <a:solidFill>
                  <a:schemeClr val="accent1"/>
                </a:solidFill>
              </a:rPr>
              <a:t>query</a:t>
            </a:r>
            <a:r>
              <a:rPr lang="en-US" smtClean="0">
                <a:solidFill>
                  <a:schemeClr val="accent1"/>
                </a:solidFill>
              </a:rPr>
              <a:t>”);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786120"/>
            <a:ext cx="8784976" cy="2482127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endParaRPr lang="en-US" sz="1600" smtClean="0">
              <a:solidFill>
                <a:srgbClr val="000000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$</a:t>
            </a:r>
            <a:r>
              <a:rPr lang="en-US" sz="16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statement </a:t>
            </a: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 </a:t>
            </a:r>
            <a:r>
              <a:rPr lang="en-US" sz="1600" smtClean="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$DB</a:t>
            </a:r>
            <a:r>
              <a:rPr lang="en-US" sz="1600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-</a:t>
            </a: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&gt;</a:t>
            </a:r>
            <a:r>
              <a:rPr lang="en-US" sz="16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prepare(</a:t>
            </a:r>
            <a:r>
              <a:rPr lang="en-US" sz="16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select nim, nama, </a:t>
            </a:r>
            <a:r>
              <a:rPr lang="en-US" sz="1600" b="1" smtClean="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from </a:t>
            </a:r>
            <a:r>
              <a:rPr lang="en-US" sz="16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mahasiswa</a:t>
            </a:r>
            <a:r>
              <a:rPr lang="en-US" sz="16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");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bind_result($nim, $</a:t>
            </a: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nama)</a:t>
            </a:r>
            <a:r>
              <a:rPr lang="en-US" sz="16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1600" b="1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while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($statement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fetch()) {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echo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$nim . 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&lt;br/&gt;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Line Callout 1 (Accent Bar) 3"/>
          <p:cNvSpPr/>
          <p:nvPr/>
        </p:nvSpPr>
        <p:spPr>
          <a:xfrm rot="16200000">
            <a:off x="-28163" y="2320151"/>
            <a:ext cx="2057415" cy="792088"/>
          </a:xfrm>
          <a:prstGeom prst="accentCallout1">
            <a:avLst>
              <a:gd name="adj1" fmla="val 18750"/>
              <a:gd name="adj2" fmla="val -8333"/>
              <a:gd name="adj3" fmla="val 39402"/>
              <a:gd name="adj4" fmla="val -2391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  representasi (penampung) prepare</a:t>
            </a:r>
            <a:endParaRPr lang="en-US" sz="16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Line Callout 1 (Accent Bar) 4"/>
          <p:cNvSpPr/>
          <p:nvPr/>
        </p:nvSpPr>
        <p:spPr>
          <a:xfrm>
            <a:off x="4094247" y="2132856"/>
            <a:ext cx="1773897" cy="657772"/>
          </a:xfrm>
          <a:prstGeom prst="accentCallout1">
            <a:avLst>
              <a:gd name="adj1" fmla="val 18750"/>
              <a:gd name="adj2" fmla="val -8333"/>
              <a:gd name="adj3" fmla="val 306210"/>
              <a:gd name="adj4" fmla="val -5417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prepare()</a:t>
            </a:r>
            <a:endParaRPr lang="en-US" sz="16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Line Callout 1 (Accent Bar) 5"/>
          <p:cNvSpPr/>
          <p:nvPr/>
        </p:nvSpPr>
        <p:spPr>
          <a:xfrm rot="16200000">
            <a:off x="1210476" y="2398037"/>
            <a:ext cx="1800200" cy="837792"/>
          </a:xfrm>
          <a:prstGeom prst="accentCallout1">
            <a:avLst>
              <a:gd name="adj1" fmla="val 18750"/>
              <a:gd name="adj2" fmla="val -8333"/>
              <a:gd name="adj3" fmla="val 47006"/>
              <a:gd name="adj4" fmla="val -241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 DB yang merupakan instant dari class mysqli</a:t>
            </a:r>
            <a:endParaRPr lang="en-US" sz="16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(Accent Bar) 6"/>
          <p:cNvSpPr/>
          <p:nvPr/>
        </p:nvSpPr>
        <p:spPr>
          <a:xfrm>
            <a:off x="5436096" y="5619479"/>
            <a:ext cx="3250704" cy="565228"/>
          </a:xfrm>
          <a:prstGeom prst="accentCallout1">
            <a:avLst>
              <a:gd name="adj1" fmla="val 18750"/>
              <a:gd name="adj2" fmla="val -8333"/>
              <a:gd name="adj3" fmla="val -80702"/>
              <a:gd name="adj4" fmla="val -7530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fetch()  , untuk mengambil satu baris data </a:t>
            </a:r>
            <a:endParaRPr lang="en-US" sz="16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Line Callout 1 (Accent Bar) 7"/>
          <p:cNvSpPr/>
          <p:nvPr/>
        </p:nvSpPr>
        <p:spPr>
          <a:xfrm>
            <a:off x="6588224" y="2754082"/>
            <a:ext cx="2098576" cy="534292"/>
          </a:xfrm>
          <a:prstGeom prst="accentCallout1">
            <a:avLst>
              <a:gd name="adj1" fmla="val 18750"/>
              <a:gd name="adj2" fmla="val -8333"/>
              <a:gd name="adj3" fmla="val 366727"/>
              <a:gd name="adj4" fmla="val -1861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Mengaitkan data hasil execute ke variabel</a:t>
            </a:r>
            <a:endParaRPr lang="en-US" sz="16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ine Callout 2 (Accent Bar) 8"/>
          <p:cNvSpPr/>
          <p:nvPr/>
        </p:nvSpPr>
        <p:spPr>
          <a:xfrm>
            <a:off x="953276" y="6008273"/>
            <a:ext cx="2314600" cy="65812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4273"/>
              <a:gd name="adj6" fmla="val 206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Menampilkan data dari field kodeJurusan</a:t>
            </a:r>
            <a:endParaRPr lang="en-US" sz="16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0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Query Akses Data di Tabel dengan</a:t>
            </a:r>
            <a:br>
              <a:rPr lang="en-US" smtClean="0"/>
            </a:br>
            <a:r>
              <a:rPr lang="en-US">
                <a:solidFill>
                  <a:schemeClr val="accent1"/>
                </a:solidFill>
              </a:rPr>
              <a:t>$mysqli-</a:t>
            </a:r>
            <a:r>
              <a:rPr lang="en-US" smtClean="0">
                <a:solidFill>
                  <a:schemeClr val="accent1"/>
                </a:solidFill>
              </a:rPr>
              <a:t>&gt;prepare(“</a:t>
            </a:r>
            <a:r>
              <a:rPr lang="en-US">
                <a:solidFill>
                  <a:schemeClr val="accent1"/>
                </a:solidFill>
              </a:rPr>
              <a:t>query</a:t>
            </a:r>
            <a:r>
              <a:rPr lang="en-US" smtClean="0">
                <a:solidFill>
                  <a:schemeClr val="accent1"/>
                </a:solidFill>
              </a:rPr>
              <a:t>”);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42342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endParaRPr lang="en-US" sz="1400" b="1" smtClean="0">
              <a:solidFill>
                <a:srgbClr val="000000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&lt;?php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en-US" sz="140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/*koneksi ke database</a:t>
            </a:r>
            <a:r>
              <a:rPr lang="en-US" sz="1400" smtClean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*/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highlight>
                  <a:srgbClr val="FFFFFF"/>
                </a:highlight>
                <a:latin typeface="Courier New" panose="02070309020205020404" pitchFamily="49" charset="0"/>
              </a:rPr>
              <a:t>  	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$mysqli </a:t>
            </a: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new 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mysqli(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localhost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cobadb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if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(mysqli_connect_errno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()) {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gagal koneksi, pesan kesalahan: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mysqli_connect_error());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exit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</a:t>
            </a:r>
            <a:endParaRPr lang="en-US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endParaRPr lang="en-US" sz="1400"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$mysqli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 nim, nama, 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from 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mahasiswa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statement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bind_result($nim, $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nama)</a:t>
            </a:r>
            <a:r>
              <a:rPr lang="en-US" sz="1400" b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1400" b="1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while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($statement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fetch()) {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$nim .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&lt;br/&gt;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 </a:t>
            </a:r>
            <a:endParaRPr lang="en-US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?&gt;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9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Query </a:t>
            </a:r>
            <a:r>
              <a:rPr lang="en-US" smtClean="0"/>
              <a:t>Insert Data </a:t>
            </a:r>
            <a:r>
              <a:rPr lang="en-US"/>
              <a:t>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$mysqli-&gt;prepare(“query”);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686800" cy="4726224"/>
          </a:xfrm>
        </p:spPr>
        <p:txBody>
          <a:bodyPr>
            <a:normAutofit fontScale="55000" lnSpcReduction="20000"/>
          </a:bodyPr>
          <a:lstStyle/>
          <a:p>
            <a:pPr marL="0" lvl="1" indent="0">
              <a:buNone/>
            </a:pPr>
            <a:r>
              <a:rPr lang="it-IT" smtClean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&lt;?php</a:t>
            </a:r>
          </a:p>
          <a:p>
            <a:pPr marL="403225" lvl="1" indent="0">
              <a:buNone/>
            </a:pPr>
            <a:r>
              <a:rPr lang="it-IT" smtClean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....</a:t>
            </a:r>
          </a:p>
          <a:p>
            <a:pPr marL="403225" lvl="1" indent="0">
              <a:buNone/>
            </a:pPr>
            <a:r>
              <a:rPr lang="it-IT" smtClean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....</a:t>
            </a:r>
          </a:p>
          <a:p>
            <a:pPr marL="402336" lvl="1" indent="0">
              <a:buNone/>
            </a:pPr>
            <a:r>
              <a:rPr lang="it-IT" smtClean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/*</a:t>
            </a:r>
            <a:r>
              <a:rPr lang="it-IT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query akses data di tabel*/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$mysqli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prepare(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insert into mahasiswa values (?, ?, ?)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bind_param(</a:t>
            </a:r>
            <a:r>
              <a:rPr lang="en-US">
                <a:solidFill>
                  <a:srgbClr val="000000"/>
                </a:solidFill>
                <a:highlight>
                  <a:srgbClr val="99B5D9"/>
                </a:highlight>
                <a:latin typeface="Courier New" panose="02070309020205020404" pitchFamily="49" charset="0"/>
              </a:rPr>
              <a:t>sss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,$nim, $nm, $kdjur)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$nim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008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$nm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Noorlha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  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$kdjur 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SIS1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endParaRPr lang="en-US">
              <a:latin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//eksekusi statement dan periksa apakah eksekusi berhasil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($statement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execute()) {</a:t>
            </a:r>
          </a:p>
          <a:p>
            <a:pPr marL="402336" lvl="1" indent="0">
              <a:buNone/>
              <a:tabLst>
                <a:tab pos="682625" algn="l"/>
              </a:tabLst>
            </a:pP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echo 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Data berhasil disimpan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 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 marL="402336" lvl="1" indent="0">
              <a:buNone/>
              <a:tabLst>
                <a:tab pos="682625" algn="l"/>
              </a:tabLst>
            </a:pPr>
            <a:r>
              <a:rPr lang="en-US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die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 failed: 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 . htmlspecialchars($statement</a:t>
            </a:r>
            <a:r>
              <a:rPr lang="en-US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error));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402336" lvl="1" indent="0">
              <a:buNone/>
            </a:pP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close()</a:t>
            </a:r>
            <a:r>
              <a:rPr lang="en-US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50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238574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Augury, et. al, </a:t>
            </a:r>
            <a:r>
              <a:rPr lang="en-US" smtClean="0"/>
              <a:t>“Cara </a:t>
            </a:r>
            <a:r>
              <a:rPr lang="en-US"/>
              <a:t>mudah membuat web dengan penguasaan CSS dan </a:t>
            </a:r>
            <a:r>
              <a:rPr lang="en-US" smtClean="0"/>
              <a:t>HTML”, Andi Publishing, 2009.</a:t>
            </a:r>
          </a:p>
          <a:p>
            <a:r>
              <a:rPr lang="en-US" smtClean="0"/>
              <a:t>Hasin Hayder, “Object-oriented Programming with PHP5”, [PACKT], 2007.</a:t>
            </a:r>
          </a:p>
        </p:txBody>
      </p:sp>
    </p:spTree>
    <p:extLst>
      <p:ext uri="{BB962C8B-B14F-4D97-AF65-F5344CB8AC3E}">
        <p14:creationId xmlns:p14="http://schemas.microsoft.com/office/powerpoint/2010/main" val="31715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PHP &amp; MySqli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Langkah dalam Pengolahan Data dari MySql Menggunakan PHP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Membuat Koneksi Database</a:t>
            </a:r>
          </a:p>
          <a:p>
            <a:r>
              <a:rPr lang="en-US" smtClean="0"/>
              <a:t>Membuat instruksi pengolah data dari tabel.</a:t>
            </a:r>
          </a:p>
          <a:p>
            <a:pPr lvl="1"/>
            <a:r>
              <a:rPr lang="en-US" smtClean="0"/>
              <a:t>Query akses data di tabel dan menyajikannya, dengan menggunakan:</a:t>
            </a:r>
          </a:p>
          <a:p>
            <a:pPr lvl="2"/>
            <a:r>
              <a:rPr lang="en-US" smtClean="0"/>
              <a:t>$mysqli-&gt;query(“query”);</a:t>
            </a:r>
          </a:p>
          <a:p>
            <a:pPr marL="960120" lvl="3" indent="0">
              <a:buNone/>
            </a:pPr>
            <a:r>
              <a:rPr lang="en-US" smtClean="0">
                <a:solidFill>
                  <a:schemeClr val="accent2"/>
                </a:solidFill>
              </a:rPr>
              <a:t>atau</a:t>
            </a:r>
          </a:p>
          <a:p>
            <a:pPr lvl="2"/>
            <a:r>
              <a:rPr lang="en-US" smtClean="0"/>
              <a:t>$</a:t>
            </a:r>
            <a:r>
              <a:rPr lang="en-US"/>
              <a:t>mysqli-&gt;prepare</a:t>
            </a:r>
            <a:r>
              <a:rPr lang="en-US" smtClean="0"/>
              <a:t>(“query");</a:t>
            </a:r>
          </a:p>
          <a:p>
            <a:pPr lvl="1"/>
            <a:r>
              <a:rPr lang="en-US" smtClean="0"/>
              <a:t>Update data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Koneksi ke DB </a:t>
            </a:r>
            <a:br>
              <a:rPr lang="en-US" smtClean="0"/>
            </a:br>
            <a:r>
              <a:rPr lang="en-US" smtClean="0"/>
              <a:t>Secara OO (Object Oriented)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sz="200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?php 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 	$DB</a:t>
            </a:r>
            <a:r>
              <a:rPr lang="en-US" sz="200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mysqli("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localhost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augury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augury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cobadb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(mysqli_connect_errno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()) {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		echo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gagal koneksi, pesan kesalahan: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 . mysqli_connect_error());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Line Callout 2 (Accent Bar) 3"/>
          <p:cNvSpPr/>
          <p:nvPr/>
        </p:nvSpPr>
        <p:spPr>
          <a:xfrm flipH="1">
            <a:off x="107504" y="2132856"/>
            <a:ext cx="2160240" cy="504056"/>
          </a:xfrm>
          <a:prstGeom prst="accentCallout2">
            <a:avLst>
              <a:gd name="adj1" fmla="val 18750"/>
              <a:gd name="adj2" fmla="val -8333"/>
              <a:gd name="adj3" fmla="val 78228"/>
              <a:gd name="adj4" fmla="val -27528"/>
              <a:gd name="adj5" fmla="val 326622"/>
              <a:gd name="adj6" fmla="val 3229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Membuat object  $DB dari class mysqli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Line Callout 1 (Accent Bar) 4"/>
          <p:cNvSpPr/>
          <p:nvPr/>
        </p:nvSpPr>
        <p:spPr>
          <a:xfrm rot="16200000">
            <a:off x="2992674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Server DB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Line Callout 1 (Accent Bar) 5"/>
          <p:cNvSpPr/>
          <p:nvPr/>
        </p:nvSpPr>
        <p:spPr>
          <a:xfrm rot="16200000">
            <a:off x="4078287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User ID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(Accent Bar) 6"/>
          <p:cNvSpPr/>
          <p:nvPr/>
        </p:nvSpPr>
        <p:spPr>
          <a:xfrm rot="16200000">
            <a:off x="5163901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password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Line Callout 1 (Accent Bar) 7"/>
          <p:cNvSpPr/>
          <p:nvPr/>
        </p:nvSpPr>
        <p:spPr>
          <a:xfrm rot="16200000">
            <a:off x="6204948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Nama DB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0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Query Akses Data di Tabel dengan</a:t>
            </a:r>
            <a:br>
              <a:rPr lang="en-US" smtClean="0"/>
            </a:br>
            <a:r>
              <a:rPr lang="en-US">
                <a:solidFill>
                  <a:schemeClr val="accent1"/>
                </a:solidFill>
              </a:rPr>
              <a:t>$mysqli-&gt;query(“query</a:t>
            </a:r>
            <a:r>
              <a:rPr lang="en-US" smtClean="0">
                <a:solidFill>
                  <a:schemeClr val="accent1"/>
                </a:solidFill>
              </a:rPr>
              <a:t>”);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784976" cy="4325112"/>
          </a:xfrm>
        </p:spPr>
        <p:txBody>
          <a:bodyPr>
            <a:normAutofit/>
          </a:bodyPr>
          <a:lstStyle/>
          <a:p>
            <a:endParaRPr lang="en-US" smtClean="0"/>
          </a:p>
          <a:p>
            <a:r>
              <a:rPr lang="en-US" smtClean="0"/>
              <a:t>Untuk melakukan akses data di tabel bisa digunakan method query(), sehingga instruksinya: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3967192"/>
            <a:ext cx="7704353" cy="829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noAutofit/>
          </a:bodyPr>
          <a:lstStyle/>
          <a:p>
            <a:r>
              <a:rPr lang="en-US" sz="24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$variable = </a:t>
            </a:r>
            <a:r>
              <a:rPr lang="en-US" sz="24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$DB-</a:t>
            </a:r>
            <a:r>
              <a:rPr lang="en-US" sz="24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&gt;query(“instruksi_query_select</a:t>
            </a:r>
            <a:r>
              <a:rPr lang="en-US" sz="24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”);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Query Akses Data di Tabel dengan</a:t>
            </a:r>
            <a:br>
              <a:rPr lang="en-US" smtClean="0"/>
            </a:br>
            <a:r>
              <a:rPr lang="en-US">
                <a:solidFill>
                  <a:schemeClr val="accent1"/>
                </a:solidFill>
              </a:rPr>
              <a:t>$mysqli-&gt;query(“query</a:t>
            </a:r>
            <a:r>
              <a:rPr lang="en-US" smtClean="0">
                <a:solidFill>
                  <a:schemeClr val="accent1"/>
                </a:solidFill>
              </a:rPr>
              <a:t>”);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786120"/>
            <a:ext cx="8784976" cy="2482127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&lt;?php 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hasilQuery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$DB</a:t>
            </a:r>
            <a:r>
              <a:rPr lang="en-US" sz="200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query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* from mahasiswa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($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200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hasilQuery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fetch_object()) {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	echo($data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nim . "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" . $data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nama . "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" . $data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kodeJurusan . "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\n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?&gt;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Line Callout 1 (Accent Bar) 3"/>
          <p:cNvSpPr/>
          <p:nvPr/>
        </p:nvSpPr>
        <p:spPr>
          <a:xfrm rot="16200000">
            <a:off x="539551" y="2492896"/>
            <a:ext cx="1800201" cy="792088"/>
          </a:xfrm>
          <a:prstGeom prst="accentCallout1">
            <a:avLst>
              <a:gd name="adj1" fmla="val 18750"/>
              <a:gd name="adj2" fmla="val -8333"/>
              <a:gd name="adj3" fmla="val 39402"/>
              <a:gd name="adj4" fmla="val -2391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Variable penampung record set hasil query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Line Callout 1 (Accent Bar) 4"/>
          <p:cNvSpPr/>
          <p:nvPr/>
        </p:nvSpPr>
        <p:spPr>
          <a:xfrm>
            <a:off x="3793063" y="2231167"/>
            <a:ext cx="1557873" cy="657772"/>
          </a:xfrm>
          <a:prstGeom prst="accentCallout1">
            <a:avLst>
              <a:gd name="adj1" fmla="val 18750"/>
              <a:gd name="adj2" fmla="val -8333"/>
              <a:gd name="adj3" fmla="val 306210"/>
              <a:gd name="adj4" fmla="val -5417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Method query()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Line Callout 1 (Accent Bar) 5"/>
          <p:cNvSpPr/>
          <p:nvPr/>
        </p:nvSpPr>
        <p:spPr>
          <a:xfrm rot="16200000">
            <a:off x="1535340" y="2470044"/>
            <a:ext cx="1800200" cy="837792"/>
          </a:xfrm>
          <a:prstGeom prst="accentCallout1">
            <a:avLst>
              <a:gd name="adj1" fmla="val 18750"/>
              <a:gd name="adj2" fmla="val -8333"/>
              <a:gd name="adj3" fmla="val 47006"/>
              <a:gd name="adj4" fmla="val -241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Object DB yang merupakan instant dari class mysqli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(Accent Bar) 6"/>
          <p:cNvSpPr/>
          <p:nvPr/>
        </p:nvSpPr>
        <p:spPr>
          <a:xfrm>
            <a:off x="6226898" y="2928846"/>
            <a:ext cx="2736304" cy="565228"/>
          </a:xfrm>
          <a:prstGeom prst="accentCallout1">
            <a:avLst>
              <a:gd name="adj1" fmla="val 18750"/>
              <a:gd name="adj2" fmla="val -8333"/>
              <a:gd name="adj3" fmla="val 340975"/>
              <a:gd name="adj4" fmla="val -6763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Method fetch_object()  , untuk mengambil satu baris data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Line Callout 1 (Accent Bar) 7"/>
          <p:cNvSpPr/>
          <p:nvPr/>
        </p:nvSpPr>
        <p:spPr>
          <a:xfrm>
            <a:off x="3347864" y="6001102"/>
            <a:ext cx="1921143" cy="534292"/>
          </a:xfrm>
          <a:prstGeom prst="accentCallout1">
            <a:avLst>
              <a:gd name="adj1" fmla="val 18750"/>
              <a:gd name="adj2" fmla="val -8333"/>
              <a:gd name="adj3" fmla="val -160728"/>
              <a:gd name="adj4" fmla="val -7456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Variabel penampung satu baris data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ine Callout 2 (Accent Bar) 8"/>
          <p:cNvSpPr/>
          <p:nvPr/>
        </p:nvSpPr>
        <p:spPr>
          <a:xfrm>
            <a:off x="6437750" y="5877272"/>
            <a:ext cx="2314600" cy="65812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3773"/>
              <a:gd name="adj6" fmla="val -716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latin typeface="Calibri" panose="020F0502020204030204" pitchFamily="34" charset="0"/>
                <a:cs typeface="Calibri" panose="020F0502020204030204" pitchFamily="34" charset="0"/>
              </a:rPr>
              <a:t>Menampilkan data dari field kodeJurusan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30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Query Akses Data di Tabel dengan</a:t>
            </a:r>
            <a:br>
              <a:rPr lang="en-US" smtClean="0"/>
            </a:br>
            <a:r>
              <a:rPr lang="en-US">
                <a:solidFill>
                  <a:schemeClr val="accent1"/>
                </a:solidFill>
              </a:rPr>
              <a:t>$mysqli-&gt;query(“query</a:t>
            </a:r>
            <a:r>
              <a:rPr lang="en-US" smtClean="0">
                <a:solidFill>
                  <a:schemeClr val="accent1"/>
                </a:solidFill>
              </a:rPr>
              <a:t>”);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42342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endParaRPr lang="en-US" sz="1400" b="1" smtClean="0">
              <a:solidFill>
                <a:srgbClr val="000000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b="1" smtClean="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&lt;?</a:t>
            </a: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php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/*</a:t>
            </a:r>
            <a:r>
              <a:rPr lang="en-US" sz="140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koneksi ke database*/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DB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new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mysqli(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localhost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cobadb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if</a:t>
            </a: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(mysqli_connect_errno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()) {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gagal koneksi, pesan kesalahan: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mysqli_connect_error());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exit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</a:t>
            </a:r>
            <a:endParaRPr lang="en-US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endParaRPr lang="en-US" sz="1400"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it-IT" sz="1400" smtClean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/*</a:t>
            </a:r>
            <a:r>
              <a:rPr lang="it-IT" sz="140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query akses data di tabel*/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hasilQuery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$DB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query(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 * from mahasiswa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while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($data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$hasilQuery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fetch_object()) {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($data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nim .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|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$data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nama .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|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$data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kodeJurusan .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	&lt;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br/&gt;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</a:t>
            </a:r>
            <a:endParaRPr lang="en-US" sz="140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?&gt;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0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Query Akses Data di Tabel dengan</a:t>
            </a:r>
            <a:br>
              <a:rPr lang="en-US" smtClean="0"/>
            </a:br>
            <a:r>
              <a:rPr lang="en-US">
                <a:solidFill>
                  <a:schemeClr val="accent1"/>
                </a:solidFill>
              </a:rPr>
              <a:t>$mysqli-</a:t>
            </a:r>
            <a:r>
              <a:rPr lang="en-US" smtClean="0">
                <a:solidFill>
                  <a:schemeClr val="accent1"/>
                </a:solidFill>
              </a:rPr>
              <a:t>&gt;prepare(“</a:t>
            </a:r>
            <a:r>
              <a:rPr lang="en-US">
                <a:solidFill>
                  <a:schemeClr val="accent1"/>
                </a:solidFill>
              </a:rPr>
              <a:t>query</a:t>
            </a:r>
            <a:r>
              <a:rPr lang="en-US" smtClean="0">
                <a:solidFill>
                  <a:schemeClr val="accent1"/>
                </a:solidFill>
              </a:rPr>
              <a:t>”);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784976" cy="4325112"/>
          </a:xfrm>
        </p:spPr>
        <p:txBody>
          <a:bodyPr>
            <a:normAutofit/>
          </a:bodyPr>
          <a:lstStyle/>
          <a:p>
            <a:r>
              <a:rPr lang="en-US" smtClean="0"/>
              <a:t>Untuk melakukan akses data di tabel bisa digunakan method prepare(), sehingga instruksinya: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Method prepare() berisi query biasa yang disiapkan (</a:t>
            </a:r>
            <a:r>
              <a:rPr lang="en-US" i="1" smtClean="0">
                <a:solidFill>
                  <a:schemeClr val="accent1"/>
                </a:solidFill>
              </a:rPr>
              <a:t>pre-compiled</a:t>
            </a:r>
            <a:r>
              <a:rPr lang="en-US" smtClean="0"/>
              <a:t>) oleh MySQL sever, dan </a:t>
            </a:r>
            <a:r>
              <a:rPr lang="en-US" smtClean="0">
                <a:solidFill>
                  <a:schemeClr val="accent1"/>
                </a:solidFill>
              </a:rPr>
              <a:t>bisa </a:t>
            </a:r>
            <a:r>
              <a:rPr lang="en-US">
                <a:solidFill>
                  <a:schemeClr val="accent1"/>
                </a:solidFill>
              </a:rPr>
              <a:t>dijalankan belakangan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463136"/>
            <a:ext cx="8075240" cy="829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noAutofit/>
          </a:bodyPr>
          <a:lstStyle/>
          <a:p>
            <a:r>
              <a:rPr lang="en-US" sz="240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$variable = $mysqli-&gt;prepare</a:t>
            </a:r>
            <a:r>
              <a:rPr lang="en-US" sz="2400" smtClean="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(“</a:t>
            </a:r>
            <a:r>
              <a:rPr lang="en-US" sz="24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instruksi_query_select </a:t>
            </a:r>
            <a:r>
              <a:rPr lang="en-US" sz="2400" smtClean="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  <a:endParaRPr lang="en-US" sz="24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0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Query Akses Data di Tabel dengan</a:t>
            </a:r>
            <a:br>
              <a:rPr lang="en-US" smtClean="0"/>
            </a:br>
            <a:r>
              <a:rPr lang="en-US">
                <a:solidFill>
                  <a:schemeClr val="accent1"/>
                </a:solidFill>
              </a:rPr>
              <a:t>$mysqli-</a:t>
            </a:r>
            <a:r>
              <a:rPr lang="en-US" smtClean="0">
                <a:solidFill>
                  <a:schemeClr val="accent1"/>
                </a:solidFill>
              </a:rPr>
              <a:t>&gt;prepare(“</a:t>
            </a:r>
            <a:r>
              <a:rPr lang="en-US">
                <a:solidFill>
                  <a:schemeClr val="accent1"/>
                </a:solidFill>
              </a:rPr>
              <a:t>query</a:t>
            </a:r>
            <a:r>
              <a:rPr lang="en-US" smtClean="0">
                <a:solidFill>
                  <a:schemeClr val="accent1"/>
                </a:solidFill>
              </a:rPr>
              <a:t>”);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784976" cy="4325112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Kelebihan melakukan akses data dengan menggunakan method prepare():</a:t>
            </a:r>
          </a:p>
          <a:p>
            <a:pPr lvl="1"/>
            <a:r>
              <a:rPr lang="en-US"/>
              <a:t>Better Performance </a:t>
            </a:r>
            <a:endParaRPr lang="en-US" smtClean="0"/>
          </a:p>
          <a:p>
            <a:pPr lvl="1"/>
            <a:r>
              <a:rPr lang="en-US" smtClean="0"/>
              <a:t>Prevention </a:t>
            </a:r>
            <a:r>
              <a:rPr lang="en-US"/>
              <a:t>of SQL injection </a:t>
            </a:r>
            <a:endParaRPr lang="en-US" smtClean="0"/>
          </a:p>
          <a:p>
            <a:pPr lvl="1"/>
            <a:r>
              <a:rPr lang="en-US" smtClean="0"/>
              <a:t>Saving </a:t>
            </a:r>
            <a:r>
              <a:rPr lang="en-US"/>
              <a:t>memory while handling blobs </a:t>
            </a:r>
            <a:endParaRPr lang="en-US" smtClean="0"/>
          </a:p>
          <a:p>
            <a:endParaRPr lang="en-US"/>
          </a:p>
          <a:p>
            <a:r>
              <a:rPr lang="en-US" smtClean="0"/>
              <a:t>Kelemahan method prepare():</a:t>
            </a:r>
          </a:p>
          <a:p>
            <a:pPr lvl="1"/>
            <a:r>
              <a:rPr lang="en-US"/>
              <a:t>There is no performance boost if you use prepared statements for a  single call. </a:t>
            </a:r>
            <a:endParaRPr lang="en-US" smtClean="0"/>
          </a:p>
          <a:p>
            <a:pPr lvl="1"/>
            <a:r>
              <a:rPr lang="en-US" smtClean="0"/>
              <a:t>There </a:t>
            </a:r>
            <a:r>
              <a:rPr lang="en-US"/>
              <a:t>is no query cache for using prepared statements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Chance </a:t>
            </a:r>
            <a:r>
              <a:rPr lang="en-US"/>
              <a:t>of memory leak if statements are not closed explicitly. </a:t>
            </a:r>
            <a:endParaRPr lang="en-US" smtClean="0"/>
          </a:p>
          <a:p>
            <a:pPr lvl="1"/>
            <a:r>
              <a:rPr lang="en-US" smtClean="0"/>
              <a:t>Not </a:t>
            </a:r>
            <a:r>
              <a:rPr lang="en-US"/>
              <a:t>all statements can be used as a prepared statement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5908</TotalTime>
  <Words>499</Words>
  <Application>Microsoft Office PowerPoint</Application>
  <PresentationFormat>On-screen Show (4:3)</PresentationFormat>
  <Paragraphs>137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Courier New</vt:lpstr>
      <vt:lpstr>Georgia</vt:lpstr>
      <vt:lpstr>Trebuchet MS</vt:lpstr>
      <vt:lpstr>Wingdings 2</vt:lpstr>
      <vt:lpstr>Urban</vt:lpstr>
      <vt:lpstr>Pengolahan Informasi Berbasis Bahasa Pemrograman Script</vt:lpstr>
      <vt:lpstr>PHP &amp; MySqli</vt:lpstr>
      <vt:lpstr>Langkah dalam Pengolahan Data dari MySql Menggunakan PHP</vt:lpstr>
      <vt:lpstr>Koneksi ke DB  Secara OO (Object Oriented)</vt:lpstr>
      <vt:lpstr>Query Akses Data di Tabel dengan $mysqli-&gt;query(“query”);</vt:lpstr>
      <vt:lpstr>Query Akses Data di Tabel dengan $mysqli-&gt;query(“query”);</vt:lpstr>
      <vt:lpstr>Query Akses Data di Tabel dengan $mysqli-&gt;query(“query”);</vt:lpstr>
      <vt:lpstr>Query Akses Data di Tabel dengan $mysqli-&gt;prepare(“query”);</vt:lpstr>
      <vt:lpstr>Query Akses Data di Tabel dengan $mysqli-&gt;prepare(“query”);</vt:lpstr>
      <vt:lpstr>Query Akses Data di Tabel dengan $mysqli-&gt;prepare(“query”);</vt:lpstr>
      <vt:lpstr>Query Akses Data di Tabel dengan $mysqli-&gt;prepare(“query”);</vt:lpstr>
      <vt:lpstr>Query Insert Data di Tabel dengan $mysqli-&gt;prepare(“query”);</vt:lpstr>
      <vt:lpstr>Referensi</vt:lpstr>
      <vt:lpstr>That’s 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Singadji;Augury El Rayeb</dc:creator>
  <cp:lastModifiedBy>Augury El Rayeb</cp:lastModifiedBy>
  <cp:revision>499</cp:revision>
  <dcterms:created xsi:type="dcterms:W3CDTF">2011-09-16T02:11:44Z</dcterms:created>
  <dcterms:modified xsi:type="dcterms:W3CDTF">2016-11-24T02:51:30Z</dcterms:modified>
</cp:coreProperties>
</file>