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7"/>
  </p:notesMasterIdLst>
  <p:sldIdLst>
    <p:sldId id="256" r:id="rId2"/>
    <p:sldId id="319" r:id="rId3"/>
    <p:sldId id="332" r:id="rId4"/>
    <p:sldId id="331" r:id="rId5"/>
    <p:sldId id="320" r:id="rId6"/>
    <p:sldId id="329" r:id="rId7"/>
    <p:sldId id="321" r:id="rId8"/>
    <p:sldId id="330" r:id="rId9"/>
    <p:sldId id="333" r:id="rId10"/>
    <p:sldId id="334" r:id="rId11"/>
    <p:sldId id="335" r:id="rId12"/>
    <p:sldId id="305" r:id="rId13"/>
    <p:sldId id="306" r:id="rId14"/>
    <p:sldId id="273" r:id="rId15"/>
    <p:sldId id="265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E8FB6B3-1705-4FAA-B81A-441863EB2E2A}">
          <p14:sldIdLst>
            <p14:sldId id="256"/>
          </p14:sldIdLst>
        </p14:section>
        <p14:section name="Lines &amp; Block" id="{CBDBA288-E2EA-48A6-A590-9FB0D9D0FF21}">
          <p14:sldIdLst>
            <p14:sldId id="319"/>
            <p14:sldId id="332"/>
            <p14:sldId id="331"/>
            <p14:sldId id="320"/>
          </p14:sldIdLst>
        </p14:section>
        <p14:section name="Flow &amp; Floats" id="{B7579356-30A3-4C61-9AA8-B78F906CEC35}">
          <p14:sldIdLst>
            <p14:sldId id="329"/>
            <p14:sldId id="321"/>
            <p14:sldId id="330"/>
            <p14:sldId id="333"/>
            <p14:sldId id="334"/>
            <p14:sldId id="335"/>
          </p14:sldIdLst>
        </p14:section>
        <p14:section name="Contoh Penerapan CSS Visual Modelling" id="{93E8A6C7-8B62-4422-B280-702EE55F47AF}">
          <p14:sldIdLst>
            <p14:sldId id="305"/>
            <p14:sldId id="306"/>
            <p14:sldId id="273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79" autoAdjust="0"/>
    <p:restoredTop sz="91203" autoAdjust="0"/>
  </p:normalViewPr>
  <p:slideViewPr>
    <p:cSldViewPr>
      <p:cViewPr varScale="1">
        <p:scale>
          <a:sx n="64" d="100"/>
          <a:sy n="64" d="100"/>
        </p:scale>
        <p:origin x="121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17/11/2016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17/11/2016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Pengolahan Informasi Berbasis Script</a:t>
            </a:r>
            <a:r>
              <a:rPr lang="en-US" sz="1200" baseline="0" smtClean="0">
                <a:solidFill>
                  <a:schemeClr val="bg1"/>
                </a:solidFill>
              </a:rPr>
              <a:t> | IST209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17/11/2016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17/11/2016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17/11/2016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17/11/2016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Pengolahan Informasi Berbasis Bahasa Pemrograman Script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CSS Visual Model</a:t>
            </a:r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CSS Visual Model</a:t>
            </a:r>
            <a:br>
              <a:rPr lang="en-US" smtClean="0"/>
            </a:br>
            <a:r>
              <a:rPr lang="en-US" smtClean="0"/>
              <a:t>Float Behavior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5104"/>
            <a:ext cx="8229600" cy="4325112"/>
          </a:xfrm>
        </p:spPr>
        <p:txBody>
          <a:bodyPr/>
          <a:lstStyle/>
          <a:p>
            <a:r>
              <a:rPr lang="en-US" smtClean="0"/>
              <a:t>Contoh:</a:t>
            </a:r>
          </a:p>
          <a:p>
            <a:pPr marL="402336" lvl="1" indent="0">
              <a:buNone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9752" y="1753447"/>
            <a:ext cx="5688632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&lt;style&gt;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gbrHTML5 </a:t>
            </a:r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{ 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: left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; }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gbrCSS3 </a:t>
            </a:r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{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: left;  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&lt;/style&gt;</a:t>
            </a:r>
          </a:p>
          <a:p>
            <a:pPr>
              <a:tabLst>
                <a:tab pos="344488" algn="l"/>
                <a:tab pos="688975" algn="l"/>
              </a:tabLst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&lt;body&gt;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&lt;img class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=“gbrHTML5"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src="img/HTML5.png"&gt;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&lt;img class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=“gbrCSS3"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src="img/css3.png"&gt;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&lt;/body&gt;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857" y="4581128"/>
            <a:ext cx="4933950" cy="18288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5665651" y="4532491"/>
            <a:ext cx="2780305" cy="1877437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FYI:</a:t>
            </a:r>
          </a:p>
          <a:p>
            <a:r>
              <a:rPr lang="en-US" sz="16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 mendapatkan Layout yang dinamis dan web responsive, </a:t>
            </a:r>
            <a:r>
              <a:rPr lang="en-US" sz="1600" b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biasanya </a:t>
            </a:r>
            <a:r>
              <a:rPr lang="en-US" sz="1600" b="1" u="sng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en-US" sz="1600" b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diberi nilai </a:t>
            </a:r>
            <a:r>
              <a:rPr lang="en-US" sz="1600" b="1" u="sng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left</a:t>
            </a:r>
            <a:r>
              <a:rPr lang="en-US" sz="1600" b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untuk semua element</a:t>
            </a:r>
            <a:r>
              <a:rPr lang="en-US" sz="16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agar mengikuti flow dan posisinya auto adjust</a:t>
            </a:r>
            <a:endParaRPr lang="en-US" sz="16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59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CSS Visual Model</a:t>
            </a:r>
            <a:br>
              <a:rPr lang="en-US" smtClean="0"/>
            </a:br>
            <a:r>
              <a:rPr lang="en-US" smtClean="0"/>
              <a:t>Float Behavior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5104"/>
            <a:ext cx="8229600" cy="4325112"/>
          </a:xfrm>
        </p:spPr>
        <p:txBody>
          <a:bodyPr/>
          <a:lstStyle/>
          <a:p>
            <a:r>
              <a:rPr lang="en-US" smtClean="0"/>
              <a:t>Contoh:</a:t>
            </a:r>
          </a:p>
          <a:p>
            <a:pPr marL="402336" lvl="1" indent="0">
              <a:buNone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474" y="2247999"/>
            <a:ext cx="5492527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&lt;style&gt;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gbrHTML5 </a:t>
            </a:r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{ 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: left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; }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gbrCSS3 </a:t>
            </a:r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{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: left;  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&lt;/style&gt;</a:t>
            </a:r>
          </a:p>
          <a:p>
            <a:pPr>
              <a:tabLst>
                <a:tab pos="344488" algn="l"/>
                <a:tab pos="688975" algn="l"/>
              </a:tabLst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&lt;body&gt;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&lt;img class="gbrHTML5" src="img/HTML5.png"&gt;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img class="gbrCSS3" src="img/css3.png"&gt;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img class="gbrHTML5" src="img/HTML5.png"&gt;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img class="gbrCSS3" src="img/css3.png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"&gt;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&lt;/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body&gt;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2634" y="2752549"/>
            <a:ext cx="1762123" cy="1566332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2634" y="4681818"/>
            <a:ext cx="1398662" cy="187299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2634" y="1268760"/>
            <a:ext cx="2266950" cy="113347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TextBox 17"/>
          <p:cNvSpPr txBox="1"/>
          <p:nvPr/>
        </p:nvSpPr>
        <p:spPr>
          <a:xfrm>
            <a:off x="3539448" y="5222966"/>
            <a:ext cx="2780305" cy="1631216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Note:</a:t>
            </a:r>
          </a:p>
          <a:p>
            <a:r>
              <a:rPr lang="en-US" sz="16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Perhatikan 3 gambar output di samping.</a:t>
            </a:r>
          </a:p>
          <a:p>
            <a:r>
              <a:rPr lang="en-US" sz="16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Begitu </a:t>
            </a:r>
            <a:r>
              <a:rPr lang="en-US" sz="16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lebarnya </a:t>
            </a:r>
            <a:r>
              <a:rPr lang="en-US" sz="16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browser dikecilkan, maka element akan flow ke bawah </a:t>
            </a:r>
            <a:endParaRPr lang="en-US" sz="16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85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/>
          <a:lstStyle/>
          <a:p>
            <a:r>
              <a:rPr lang="en-US"/>
              <a:t>CSS – Contoh: Membuat HighLight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5987009" cy="45365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&lt;!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DOCTYPE 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 </a:t>
            </a:r>
            <a:r>
              <a:rPr lang="en-US" sz="14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lang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"en"&gt;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head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title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latihanKelas_3e – Highlight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title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head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link </a:t>
            </a:r>
            <a:r>
              <a:rPr lang="en-US" sz="1400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rel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"stylesheet" </a:t>
            </a:r>
            <a:r>
              <a:rPr lang="en-US" sz="1400" b="1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href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"latihanKelas_3c.css" /&gt; 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&lt;b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ody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</a:t>
            </a:r>
            <a:r>
              <a:rPr lang="en-US" sz="140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h1 </a:t>
            </a:r>
            <a:r>
              <a:rPr lang="en-US" sz="1400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id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"cth1"&gt;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Membuat HighLight dengan CSS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&lt;/</a:t>
            </a:r>
            <a:r>
              <a:rPr lang="en-US" sz="1400" b="1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h1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&gt;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span </a:t>
            </a:r>
            <a:r>
              <a:rPr lang="en-US" sz="14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class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"highlight"&gt;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This is a text.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span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This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is a text. This is a text. This is a text. 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This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is a text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 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This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is a text. This is a text. 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This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is a text. This is a text. </a:t>
            </a:r>
            <a:endParaRPr lang="en-US" sz="1400" smtClean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span </a:t>
            </a:r>
            <a:r>
              <a:rPr lang="en-US" sz="1400" smtClean="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class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"highlight"&gt;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This is a text.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span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	</a:t>
            </a:r>
            <a:endParaRPr lang="en-US" sz="1400" smtClean="0">
              <a:solidFill>
                <a:srgbClr val="0000FF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body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</p:txBody>
      </p:sp>
      <p:sp>
        <p:nvSpPr>
          <p:cNvPr id="4" name="Rectangle 3"/>
          <p:cNvSpPr/>
          <p:nvPr/>
        </p:nvSpPr>
        <p:spPr>
          <a:xfrm>
            <a:off x="739371" y="2564904"/>
            <a:ext cx="5704838" cy="216024"/>
          </a:xfrm>
          <a:prstGeom prst="rect">
            <a:avLst/>
          </a:prstGeom>
          <a:solidFill>
            <a:srgbClr val="FFFF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80112" y="5226293"/>
            <a:ext cx="3096344" cy="13849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sz="1400" smtClean="0">
              <a:solidFill>
                <a:srgbClr val="0000FF"/>
              </a:solidFill>
              <a:highlight>
                <a:srgbClr val="E8F2FE"/>
              </a:highlight>
              <a:latin typeface="Courier New" panose="02070309020205020404" pitchFamily="49" charset="0"/>
            </a:endParaRPr>
          </a:p>
          <a:p>
            <a:r>
              <a:rPr lang="en-US" sz="1400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.</a:t>
            </a:r>
            <a:r>
              <a:rPr lang="en-US" sz="140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highlight</a:t>
            </a:r>
            <a:r>
              <a:rPr lang="en-US" sz="140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{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background-color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yellow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font-weight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bold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color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blue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</a:p>
          <a:p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  <a:endParaRPr lang="en-US" sz="1400"/>
          </a:p>
        </p:txBody>
      </p:sp>
      <p:sp>
        <p:nvSpPr>
          <p:cNvPr id="6" name="Rectangle 5"/>
          <p:cNvSpPr/>
          <p:nvPr/>
        </p:nvSpPr>
        <p:spPr>
          <a:xfrm>
            <a:off x="6672253" y="4869160"/>
            <a:ext cx="1997791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mtClean="0">
                <a:latin typeface="Calibri" panose="020F0502020204030204" pitchFamily="34" charset="0"/>
              </a:rPr>
              <a:t>latihanKelas_3e.css</a:t>
            </a:r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59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/>
          <a:lstStyle/>
          <a:p>
            <a:r>
              <a:rPr lang="en-US"/>
              <a:t>CSS – Contoh: Membuat </a:t>
            </a:r>
            <a:r>
              <a:rPr lang="en-US" smtClean="0"/>
              <a:t>Dropcap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268760"/>
            <a:ext cx="5688632" cy="54006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&lt;!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DOCTYPE 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 </a:t>
            </a:r>
            <a:r>
              <a:rPr lang="en-US" sz="14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lang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"en"&gt;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head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title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latihanKelas_3e – Highlight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title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head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link </a:t>
            </a:r>
            <a:r>
              <a:rPr lang="en-US" sz="1400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rel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"stylesheet" </a:t>
            </a:r>
            <a:r>
              <a:rPr lang="en-US" sz="1400" b="1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href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"latihanKelas_3c.css" /&gt; 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&lt;b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ody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</a:t>
            </a:r>
            <a:r>
              <a:rPr lang="en-US" sz="140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h1 </a:t>
            </a:r>
            <a:r>
              <a:rPr lang="en-US" sz="1400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id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"cth1"&gt;</a:t>
            </a:r>
            <a:r>
              <a:rPr lang="en-US" sz="140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Membuat HighLight dengan CSS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&lt;/</a:t>
            </a:r>
            <a:r>
              <a:rPr lang="en-US" sz="1400" b="1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h1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&gt;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		&lt;</a:t>
            </a: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span </a:t>
            </a:r>
            <a:r>
              <a:rPr lang="en-US" sz="1400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class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"dropcap"&gt;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c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&lt;/</a:t>
            </a:r>
            <a:r>
              <a:rPr lang="en-US" sz="1400" b="1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span</a:t>
            </a:r>
            <a:r>
              <a:rPr lang="en-US" sz="1400" b="1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&gt;	&lt;</a:t>
            </a:r>
            <a:r>
              <a:rPr lang="en-US" sz="1400" b="1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span </a:t>
            </a:r>
            <a:r>
              <a:rPr lang="en-US" sz="1400" b="1" smtClean="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				</a:t>
            </a:r>
            <a:r>
              <a:rPr lang="en-US" sz="1400" b="1" smtClean="0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class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"normal</a:t>
            </a:r>
            <a:r>
              <a:rPr lang="en-US" sz="1400" b="1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"&gt; </a:t>
            </a:r>
            <a:r>
              <a:rPr lang="en-US" sz="1400" smtClean="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ascading </a:t>
            </a:r>
            <a:r>
              <a:rPr lang="en-US" sz="140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Style Sheet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&lt;/</a:t>
            </a:r>
            <a:r>
              <a:rPr lang="en-US" sz="1400" b="1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span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&gt;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, </a:t>
            </a:r>
          </a:p>
          <a:p>
            <a:pPr marL="46513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Salah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satu fasilitas yang diberikan untuk pemrograman HTML sehingga pengaturan / disain tampilan web-page menjadi lebih baik. CSS dapat didefinisikan langsung pada tag HTML yang bersangkutan, atau dedefinisikan pada area head atau dibuat pada file terpisah.</a:t>
            </a:r>
          </a:p>
          <a:p>
            <a:pPr marL="46513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CSS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dapat didefinisikan langsung pada tag HTML yang bersangkutan, atau dedefinisikan pada area head atau dibuat pada file terpisah.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body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</p:txBody>
      </p:sp>
      <p:sp>
        <p:nvSpPr>
          <p:cNvPr id="5" name="Rectangle 4"/>
          <p:cNvSpPr/>
          <p:nvPr/>
        </p:nvSpPr>
        <p:spPr>
          <a:xfrm>
            <a:off x="5724127" y="1689189"/>
            <a:ext cx="3312369" cy="33239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31775" algn="l"/>
              </a:tabLst>
            </a:pPr>
            <a:endParaRPr lang="en-US" sz="1400" smtClean="0">
              <a:solidFill>
                <a:srgbClr val="0000FF"/>
              </a:solidFill>
              <a:highlight>
                <a:srgbClr val="E8F2FE"/>
              </a:highlight>
              <a:latin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body</a:t>
            </a:r>
            <a:r>
              <a:rPr lang="en-US" sz="140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{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text-align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justify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</a:p>
          <a:p>
            <a:pPr>
              <a:tabLst>
                <a:tab pos="231775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.dropcap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{ 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font-size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xx-large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font-weight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bolder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color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blue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text-transform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capitalize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en-US" sz="1400" b="1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float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left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</a:p>
          <a:p>
            <a:pPr>
              <a:tabLst>
                <a:tab pos="231775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 </a:t>
            </a:r>
          </a:p>
          <a:p>
            <a:pPr>
              <a:tabLst>
                <a:tab pos="231775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.normal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{ 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font-size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medium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color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blue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  <a:endParaRPr lang="en-US" sz="1400"/>
          </a:p>
        </p:txBody>
      </p:sp>
      <p:sp>
        <p:nvSpPr>
          <p:cNvPr id="6" name="Rectangle 5"/>
          <p:cNvSpPr/>
          <p:nvPr/>
        </p:nvSpPr>
        <p:spPr>
          <a:xfrm>
            <a:off x="7038705" y="1319857"/>
            <a:ext cx="1997791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mtClean="0">
                <a:latin typeface="Calibri" panose="020F0502020204030204" pitchFamily="34" charset="0"/>
              </a:rPr>
              <a:t>latihanKelas_3e.css</a:t>
            </a:r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10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Augury, et. al, </a:t>
            </a:r>
            <a:r>
              <a:rPr lang="en-US" smtClean="0"/>
              <a:t>“Cara </a:t>
            </a:r>
            <a:r>
              <a:rPr lang="en-US"/>
              <a:t>mudah membuat web dengan penguasaan CSS dan </a:t>
            </a:r>
            <a:r>
              <a:rPr lang="en-US" smtClean="0"/>
              <a:t>HTML”, Andi Publishing, 2009.</a:t>
            </a:r>
          </a:p>
          <a:p>
            <a:r>
              <a:rPr lang="en-US"/>
              <a:t>Molly E. </a:t>
            </a:r>
            <a:r>
              <a:rPr lang="en-US" smtClean="0"/>
              <a:t>Holzschlag, </a:t>
            </a:r>
            <a:r>
              <a:rPr lang="en-US"/>
              <a:t>“Dzone Refcardz, Core CSS: Part II”, </a:t>
            </a:r>
            <a:r>
              <a:rPr lang="en-US" smtClean="0"/>
              <a:t>Dzone Inc., </a:t>
            </a:r>
            <a:r>
              <a:rPr lang="en-US"/>
              <a:t>2008</a:t>
            </a:r>
            <a:r>
              <a:rPr lang="en-US" smtClean="0"/>
              <a:t>.</a:t>
            </a:r>
          </a:p>
          <a:p>
            <a:r>
              <a:rPr lang="en-US"/>
              <a:t>Molly E. Holzschlag, “Dzone Refcardz, Core CSS: Part </a:t>
            </a:r>
            <a:r>
              <a:rPr lang="en-US" smtClean="0"/>
              <a:t>III</a:t>
            </a:r>
            <a:r>
              <a:rPr lang="en-US"/>
              <a:t>”, Dzone Inc., 2008.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9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That’s All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Thank’s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8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CSS Visual Model</a:t>
            </a:r>
            <a:br>
              <a:rPr lang="en-US" smtClean="0"/>
            </a:br>
            <a:r>
              <a:rPr lang="en-US" smtClean="0"/>
              <a:t>Lines &amp; Boxes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Semua Web browser masa kini sudah mengimplementasikan dua hal berikut;</a:t>
            </a:r>
          </a:p>
          <a:p>
            <a:pPr lvl="1"/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CSS Visual Model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, dan </a:t>
            </a:r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Layout Content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berbasis lines and boxes</a:t>
            </a:r>
          </a:p>
          <a:p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Konsep 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inline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block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pPr marL="625475" lvl="1" indent="-223838" algn="just"/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Inline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suatu element inline (contoh; </a:t>
            </a:r>
            <a:r>
              <a:rPr lang="en-US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&lt;span&gt;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), jika berada diantara teks atau elemen lain, maka dia akan inline (tidak menyebabkan line break)</a:t>
            </a:r>
          </a:p>
          <a:p>
            <a:pPr marL="625475" lvl="1" indent="-223838" algn="just"/>
            <a:endParaRPr lang="en-US" smtClean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625475" lvl="1" indent="-223838" algn="just"/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Block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suatu element block (contoh; </a:t>
            </a:r>
            <a:r>
              <a:rPr lang="en-US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&lt;div&gt;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), jika berada diantara teks atau elemen lain, maka akan membentuk block, dan akan menyebabkan line break antara element block tersebut dengan teks atau element lain.</a:t>
            </a:r>
          </a:p>
        </p:txBody>
      </p:sp>
    </p:spTree>
    <p:extLst>
      <p:ext uri="{BB962C8B-B14F-4D97-AF65-F5344CB8AC3E}">
        <p14:creationId xmlns:p14="http://schemas.microsoft.com/office/powerpoint/2010/main" val="227859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Daftar HTML Tag Level Inline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b, big, i, small, tt</a:t>
            </a:r>
          </a:p>
          <a:p>
            <a:r>
              <a:rPr lang="en-US"/>
              <a:t>abbr, acronym, cite, code, dfn, em, kbd, strong, samp, var</a:t>
            </a:r>
          </a:p>
          <a:p>
            <a:r>
              <a:rPr lang="en-US">
                <a:solidFill>
                  <a:srgbClr val="FF0000"/>
                </a:solidFill>
              </a:rPr>
              <a:t>a</a:t>
            </a:r>
            <a:r>
              <a:rPr lang="en-US"/>
              <a:t>, bdo, </a:t>
            </a:r>
            <a:r>
              <a:rPr lang="en-US">
                <a:solidFill>
                  <a:srgbClr val="FF0000"/>
                </a:solidFill>
              </a:rPr>
              <a:t>br</a:t>
            </a:r>
            <a:r>
              <a:rPr lang="en-US"/>
              <a:t>, </a:t>
            </a:r>
            <a:r>
              <a:rPr lang="en-US">
                <a:solidFill>
                  <a:srgbClr val="FF0000"/>
                </a:solidFill>
              </a:rPr>
              <a:t>img</a:t>
            </a:r>
            <a:r>
              <a:rPr lang="en-US"/>
              <a:t>, map, object, q, script, </a:t>
            </a:r>
            <a:r>
              <a:rPr lang="en-US">
                <a:solidFill>
                  <a:srgbClr val="FF0000"/>
                </a:solidFill>
              </a:rPr>
              <a:t>span</a:t>
            </a:r>
            <a:r>
              <a:rPr lang="en-US"/>
              <a:t>, sub, sup</a:t>
            </a:r>
          </a:p>
          <a:p>
            <a:r>
              <a:rPr lang="en-US">
                <a:solidFill>
                  <a:srgbClr val="FF0000"/>
                </a:solidFill>
              </a:rPr>
              <a:t>button</a:t>
            </a:r>
            <a:r>
              <a:rPr lang="en-US"/>
              <a:t>, </a:t>
            </a:r>
            <a:r>
              <a:rPr lang="en-US">
                <a:solidFill>
                  <a:srgbClr val="FF0000"/>
                </a:solidFill>
              </a:rPr>
              <a:t>input</a:t>
            </a:r>
            <a:r>
              <a:rPr lang="en-US"/>
              <a:t>, label, </a:t>
            </a:r>
            <a:r>
              <a:rPr lang="en-US">
                <a:solidFill>
                  <a:srgbClr val="FF0000"/>
                </a:solidFill>
              </a:rPr>
              <a:t>select</a:t>
            </a:r>
            <a:r>
              <a:rPr lang="en-US"/>
              <a:t>, </a:t>
            </a:r>
            <a:r>
              <a:rPr lang="en-US">
                <a:solidFill>
                  <a:srgbClr val="FF0000"/>
                </a:solidFill>
              </a:rPr>
              <a:t>textarea</a:t>
            </a:r>
          </a:p>
        </p:txBody>
      </p:sp>
    </p:spTree>
    <p:extLst>
      <p:ext uri="{BB962C8B-B14F-4D97-AF65-F5344CB8AC3E}">
        <p14:creationId xmlns:p14="http://schemas.microsoft.com/office/powerpoint/2010/main" val="1705533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Daftar HTML Tag Level Block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>
                <a:solidFill>
                  <a:srgbClr val="FF0000"/>
                </a:solidFill>
              </a:rPr>
              <a:t>p</a:t>
            </a:r>
            <a:endParaRPr lang="en-US">
              <a:solidFill>
                <a:srgbClr val="FF0000"/>
              </a:solidFill>
            </a:endParaRPr>
          </a:p>
          <a:p>
            <a:r>
              <a:rPr lang="en-US">
                <a:solidFill>
                  <a:srgbClr val="FF0000"/>
                </a:solidFill>
              </a:rPr>
              <a:t>h1</a:t>
            </a:r>
            <a:r>
              <a:rPr lang="en-US"/>
              <a:t>, </a:t>
            </a:r>
            <a:r>
              <a:rPr lang="en-US">
                <a:solidFill>
                  <a:srgbClr val="FF0000"/>
                </a:solidFill>
              </a:rPr>
              <a:t>h2</a:t>
            </a:r>
            <a:r>
              <a:rPr lang="en-US"/>
              <a:t>, </a:t>
            </a:r>
            <a:r>
              <a:rPr lang="en-US">
                <a:solidFill>
                  <a:srgbClr val="FF0000"/>
                </a:solidFill>
              </a:rPr>
              <a:t>h3</a:t>
            </a:r>
            <a:r>
              <a:rPr lang="en-US"/>
              <a:t>, </a:t>
            </a:r>
            <a:r>
              <a:rPr lang="en-US">
                <a:solidFill>
                  <a:srgbClr val="FF0000"/>
                </a:solidFill>
              </a:rPr>
              <a:t>h4</a:t>
            </a:r>
            <a:r>
              <a:rPr lang="en-US"/>
              <a:t>, </a:t>
            </a:r>
            <a:r>
              <a:rPr lang="en-US">
                <a:solidFill>
                  <a:srgbClr val="FF0000"/>
                </a:solidFill>
              </a:rPr>
              <a:t>h5</a:t>
            </a:r>
            <a:r>
              <a:rPr lang="en-US"/>
              <a:t>, </a:t>
            </a:r>
            <a:r>
              <a:rPr lang="en-US">
                <a:solidFill>
                  <a:srgbClr val="FF0000"/>
                </a:solidFill>
              </a:rPr>
              <a:t>h6</a:t>
            </a:r>
          </a:p>
          <a:p>
            <a:r>
              <a:rPr lang="en-US">
                <a:solidFill>
                  <a:srgbClr val="FF0000"/>
                </a:solidFill>
              </a:rPr>
              <a:t>ol</a:t>
            </a:r>
            <a:r>
              <a:rPr lang="en-US"/>
              <a:t>, </a:t>
            </a:r>
            <a:r>
              <a:rPr lang="en-US">
                <a:solidFill>
                  <a:srgbClr val="FF0000"/>
                </a:solidFill>
              </a:rPr>
              <a:t>ul</a:t>
            </a:r>
          </a:p>
          <a:p>
            <a:r>
              <a:rPr lang="en-US"/>
              <a:t>pre</a:t>
            </a:r>
          </a:p>
          <a:p>
            <a:r>
              <a:rPr lang="en-US"/>
              <a:t>address</a:t>
            </a:r>
          </a:p>
          <a:p>
            <a:r>
              <a:rPr lang="en-US">
                <a:solidFill>
                  <a:srgbClr val="FF0000"/>
                </a:solidFill>
              </a:rPr>
              <a:t>blockquote</a:t>
            </a:r>
          </a:p>
          <a:p>
            <a:r>
              <a:rPr lang="en-US"/>
              <a:t>dl</a:t>
            </a:r>
          </a:p>
          <a:p>
            <a:r>
              <a:rPr lang="en-US">
                <a:solidFill>
                  <a:srgbClr val="FF0000"/>
                </a:solidFill>
              </a:rPr>
              <a:t>div</a:t>
            </a:r>
          </a:p>
          <a:p>
            <a:r>
              <a:rPr lang="en-US"/>
              <a:t>fieldset</a:t>
            </a:r>
          </a:p>
          <a:p>
            <a:r>
              <a:rPr lang="en-US">
                <a:solidFill>
                  <a:srgbClr val="FF0000"/>
                </a:solidFill>
              </a:rPr>
              <a:t>form</a:t>
            </a:r>
          </a:p>
          <a:p>
            <a:r>
              <a:rPr lang="en-US"/>
              <a:t>hr</a:t>
            </a:r>
          </a:p>
          <a:p>
            <a:r>
              <a:rPr lang="en-US"/>
              <a:t>noscript</a:t>
            </a:r>
          </a:p>
          <a:p>
            <a:r>
              <a:rPr lang="en-US">
                <a:solidFill>
                  <a:srgbClr val="FF0000"/>
                </a:solidFill>
              </a:rPr>
              <a:t>table</a:t>
            </a:r>
          </a:p>
        </p:txBody>
      </p:sp>
    </p:spTree>
    <p:extLst>
      <p:ext uri="{BB962C8B-B14F-4D97-AF65-F5344CB8AC3E}">
        <p14:creationId xmlns:p14="http://schemas.microsoft.com/office/powerpoint/2010/main" val="850112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CSS Visual Model</a:t>
            </a:r>
            <a:br>
              <a:rPr lang="en-US" smtClean="0"/>
            </a:br>
            <a:r>
              <a:rPr lang="en-US" smtClean="0"/>
              <a:t>Lines &amp; Boxes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Box Model</a:t>
            </a:r>
          </a:p>
          <a:p>
            <a:pPr lvl="1"/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Setiap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element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akan menciptakan suatu box</a:t>
            </a:r>
          </a:p>
          <a:p>
            <a:pPr lvl="1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2924944"/>
            <a:ext cx="3343304" cy="3343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60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CSS Visual Model</a:t>
            </a:r>
            <a:br>
              <a:rPr lang="en-US" smtClean="0"/>
            </a:br>
            <a:r>
              <a:rPr lang="en-US" smtClean="0"/>
              <a:t>Flow and Floats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1088"/>
            <a:ext cx="8229600" cy="4325112"/>
          </a:xfrm>
        </p:spPr>
        <p:txBody>
          <a:bodyPr>
            <a:normAutofit/>
          </a:bodyPr>
          <a:lstStyle/>
          <a:p>
            <a:r>
              <a:rPr lang="en-US" smtClean="0"/>
              <a:t>Normal Flow</a:t>
            </a:r>
          </a:p>
          <a:p>
            <a:pPr marL="402336" lvl="1" indent="0">
              <a:buNone/>
            </a:pPr>
            <a:r>
              <a:rPr lang="en-US" sz="2400" i="1">
                <a:solidFill>
                  <a:schemeClr val="accent1"/>
                </a:solidFill>
              </a:rPr>
              <a:t>Normal flow </a:t>
            </a:r>
            <a:r>
              <a:rPr lang="en-US" sz="2400" smtClean="0">
                <a:solidFill>
                  <a:schemeClr val="accent1"/>
                </a:solidFill>
              </a:rPr>
              <a:t>merupakan aliran standar dari elemen-elemen dalam suatu document yaitu; </a:t>
            </a:r>
          </a:p>
          <a:p>
            <a:pPr marL="859536" lvl="1" indent="-457200"/>
            <a:r>
              <a:rPr lang="en-US" sz="2000" smtClean="0"/>
              <a:t>Jika lebar browser diperkecil, konten akan flow ke bawah dan ke kiri. </a:t>
            </a:r>
          </a:p>
          <a:p>
            <a:pPr marL="859536" lvl="1" indent="-457200"/>
            <a:r>
              <a:rPr lang="en-US" sz="2000"/>
              <a:t>Jika lebar browser </a:t>
            </a:r>
            <a:r>
              <a:rPr lang="en-US" sz="2000" smtClean="0"/>
              <a:t>diperbesar, </a:t>
            </a:r>
            <a:r>
              <a:rPr lang="en-US" sz="2000"/>
              <a:t>konten akan flow </a:t>
            </a:r>
            <a:r>
              <a:rPr lang="en-US" sz="2000" smtClean="0"/>
              <a:t>ke atas </a:t>
            </a:r>
            <a:r>
              <a:rPr lang="en-US" sz="2000"/>
              <a:t>dan ke </a:t>
            </a:r>
            <a:r>
              <a:rPr lang="en-US" sz="2000" smtClean="0"/>
              <a:t>kanan. </a:t>
            </a:r>
            <a:endParaRPr lang="en-US" sz="20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706" y="4123583"/>
            <a:ext cx="2524662" cy="26177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825" y="4123583"/>
            <a:ext cx="4118223" cy="2617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08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CSS Visual Model</a:t>
            </a:r>
            <a:br>
              <a:rPr lang="en-US" smtClean="0"/>
            </a:br>
            <a:r>
              <a:rPr lang="en-US" smtClean="0"/>
              <a:t>Flow and Floats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Floats</a:t>
            </a:r>
          </a:p>
          <a:p>
            <a:pPr marL="411480" lvl="1" indent="0">
              <a:buNone/>
            </a:pPr>
            <a:r>
              <a:rPr lang="en-US" smtClean="0"/>
              <a:t>Merupakan penggunaan CSS terkait </a:t>
            </a:r>
            <a:r>
              <a:rPr lang="en-US" smtClean="0">
                <a:solidFill>
                  <a:schemeClr val="tx2"/>
                </a:solidFill>
              </a:rPr>
              <a:t>visual layout</a:t>
            </a:r>
            <a:r>
              <a:rPr lang="en-US" smtClean="0"/>
              <a:t>.</a:t>
            </a:r>
          </a:p>
          <a:p>
            <a:pPr marL="411480" lvl="1" indent="0">
              <a:buNone/>
            </a:pPr>
            <a:r>
              <a:rPr lang="en-US" smtClean="0"/>
              <a:t>Float </a:t>
            </a:r>
            <a:r>
              <a:rPr lang="en-US" smtClean="0">
                <a:sym typeface="Wingdings" panose="05000000000000000000" pitchFamily="2" charset="2"/>
              </a:rPr>
              <a:t></a:t>
            </a:r>
            <a:r>
              <a:rPr lang="en-US" smtClean="0"/>
              <a:t>Digunakan untuk </a:t>
            </a:r>
            <a:r>
              <a:rPr lang="en-US"/>
              <a:t>memungkinkan </a:t>
            </a:r>
            <a:r>
              <a:rPr lang="en-US" smtClean="0"/>
              <a:t>teks atau element lain akan </a:t>
            </a:r>
            <a:r>
              <a:rPr lang="en-US"/>
              <a:t>mengalir di </a:t>
            </a:r>
            <a:r>
              <a:rPr lang="en-US" smtClean="0"/>
              <a:t>sekitar element dengan </a:t>
            </a:r>
            <a:r>
              <a:rPr lang="en-US" i="1" smtClean="0"/>
              <a:t>style</a:t>
            </a:r>
            <a:r>
              <a:rPr lang="en-US" smtClean="0"/>
              <a:t> float, perhatikan gambar dibawah;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345722"/>
            <a:ext cx="3838575" cy="19621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3664" y="4321909"/>
            <a:ext cx="3743325" cy="20097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457200" y="6333364"/>
            <a:ext cx="3355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chemeClr val="tx2"/>
                </a:solidFill>
              </a:rPr>
              <a:t>&lt;img&gt; dengan style float: left;</a:t>
            </a:r>
            <a:endParaRPr lang="en-US" i="1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33664" y="6333364"/>
            <a:ext cx="3541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chemeClr val="tx2"/>
                </a:solidFill>
              </a:rPr>
              <a:t>&lt;img&gt; dengan style float: right;</a:t>
            </a:r>
            <a:endParaRPr lang="en-US" i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58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CSS Visual Model</a:t>
            </a:r>
            <a:br>
              <a:rPr lang="en-US" smtClean="0"/>
            </a:br>
            <a:r>
              <a:rPr lang="en-US" smtClean="0"/>
              <a:t>Float Behavior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Setting float:</a:t>
            </a:r>
          </a:p>
          <a:p>
            <a:pPr marL="109728" indent="0">
              <a:buNone/>
            </a:pPr>
            <a:endParaRPr lang="en-US"/>
          </a:p>
          <a:p>
            <a:pPr marL="402336" lvl="1" indent="0">
              <a:buNone/>
            </a:pPr>
            <a:r>
              <a:rPr lang="en-US" smtClean="0">
                <a:solidFill>
                  <a:schemeClr val="tx1"/>
                </a:solidFill>
              </a:rPr>
              <a:t>float</a:t>
            </a:r>
            <a:r>
              <a:rPr lang="en-US">
                <a:solidFill>
                  <a:schemeClr val="tx1"/>
                </a:solidFill>
              </a:rPr>
              <a:t>:</a:t>
            </a:r>
            <a:r>
              <a:rPr lang="en-US"/>
              <a:t> </a:t>
            </a:r>
            <a:r>
              <a:rPr lang="en-US">
                <a:solidFill>
                  <a:srgbClr val="C00000"/>
                </a:solidFill>
              </a:rPr>
              <a:t>none</a:t>
            </a:r>
            <a:r>
              <a:rPr lang="en-US"/>
              <a:t>|</a:t>
            </a:r>
            <a:r>
              <a:rPr lang="en-US">
                <a:solidFill>
                  <a:srgbClr val="C00000"/>
                </a:solidFill>
              </a:rPr>
              <a:t>left</a:t>
            </a:r>
            <a:r>
              <a:rPr lang="en-US"/>
              <a:t>|</a:t>
            </a:r>
            <a:r>
              <a:rPr lang="en-US">
                <a:solidFill>
                  <a:srgbClr val="C00000"/>
                </a:solidFill>
              </a:rPr>
              <a:t>right</a:t>
            </a:r>
            <a:r>
              <a:rPr lang="en-US"/>
              <a:t>|</a:t>
            </a:r>
            <a:r>
              <a:rPr lang="en-US">
                <a:solidFill>
                  <a:srgbClr val="C00000"/>
                </a:solidFill>
              </a:rPr>
              <a:t>initial</a:t>
            </a:r>
            <a:r>
              <a:rPr lang="en-US"/>
              <a:t>|</a:t>
            </a:r>
            <a:r>
              <a:rPr lang="en-US">
                <a:solidFill>
                  <a:srgbClr val="C00000"/>
                </a:solidFill>
              </a:rPr>
              <a:t>inherit</a:t>
            </a:r>
            <a:r>
              <a:rPr lang="en-US"/>
              <a:t>;</a:t>
            </a:r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875145"/>
              </p:ext>
            </p:extLst>
          </p:nvPr>
        </p:nvGraphicFramePr>
        <p:xfrm>
          <a:off x="1524000" y="3501008"/>
          <a:ext cx="60960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508788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Nilai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Deskripsi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none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Element tidak floated. (default)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left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Element akan float di kiri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right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Element akan float di kanan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initial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Mengembalikan</a:t>
                      </a:r>
                      <a:r>
                        <a:rPr lang="en-US" baseline="0" smtClean="0"/>
                        <a:t> nilai ke </a:t>
                      </a:r>
                      <a:r>
                        <a:rPr lang="en-US" smtClean="0"/>
                        <a:t>Default value (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tidak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 berlaku di IE &amp; Opera</a:t>
                      </a:r>
                      <a:r>
                        <a:rPr lang="en-US" baseline="0" smtClean="0"/>
                        <a:t>)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inherit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Menurunkan/mengikuti nilai</a:t>
                      </a:r>
                      <a:r>
                        <a:rPr lang="en-US" baseline="0" smtClean="0"/>
                        <a:t> dari induk elemen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31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CSS Visual Model</a:t>
            </a:r>
            <a:br>
              <a:rPr lang="en-US" smtClean="0"/>
            </a:br>
            <a:r>
              <a:rPr lang="en-US" smtClean="0"/>
              <a:t>Float Behavior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Contoh:</a:t>
            </a:r>
          </a:p>
          <a:p>
            <a:pPr marL="402336" lvl="1" indent="0">
              <a:buNone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869" y="4725144"/>
            <a:ext cx="4791075" cy="189547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2339752" y="2041479"/>
            <a:ext cx="6347048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&lt;style&gt;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. gbrHTML5 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{ 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: left; }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. gbrCSS3 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{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right;  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&lt;/style&gt;</a:t>
            </a:r>
          </a:p>
          <a:p>
            <a:pPr>
              <a:tabLst>
                <a:tab pos="344488" algn="l"/>
                <a:tab pos="688975" algn="l"/>
              </a:tabLst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&lt;body&gt;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&lt;img class=“gbrHTML5" src="img/HTML5.png"&gt;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&lt;img class=“gbrCSS3" src="img/css3.png"&gt;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&lt;/body&gt;</a:t>
            </a:r>
          </a:p>
        </p:txBody>
      </p:sp>
    </p:spTree>
    <p:extLst>
      <p:ext uri="{BB962C8B-B14F-4D97-AF65-F5344CB8AC3E}">
        <p14:creationId xmlns:p14="http://schemas.microsoft.com/office/powerpoint/2010/main" val="65627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5782</TotalTime>
  <Words>535</Words>
  <Application>Microsoft Office PowerPoint</Application>
  <PresentationFormat>On-screen Show (4:3)</PresentationFormat>
  <Paragraphs>157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Calibri</vt:lpstr>
      <vt:lpstr>Courier New</vt:lpstr>
      <vt:lpstr>Georgia</vt:lpstr>
      <vt:lpstr>Trebuchet MS</vt:lpstr>
      <vt:lpstr>Wingdings</vt:lpstr>
      <vt:lpstr>Wingdings 2</vt:lpstr>
      <vt:lpstr>Urban</vt:lpstr>
      <vt:lpstr>Pengolahan Informasi Berbasis Bahasa Pemrograman Script</vt:lpstr>
      <vt:lpstr>CSS Visual Model Lines &amp; Boxes</vt:lpstr>
      <vt:lpstr>Daftar HTML Tag Level Inline</vt:lpstr>
      <vt:lpstr>Daftar HTML Tag Level Block</vt:lpstr>
      <vt:lpstr>CSS Visual Model Lines &amp; Boxes</vt:lpstr>
      <vt:lpstr>CSS Visual Model Flow and Floats</vt:lpstr>
      <vt:lpstr>CSS Visual Model Flow and Floats</vt:lpstr>
      <vt:lpstr>CSS Visual Model Float Behavior</vt:lpstr>
      <vt:lpstr>CSS Visual Model Float Behavior</vt:lpstr>
      <vt:lpstr>CSS Visual Model Float Behavior</vt:lpstr>
      <vt:lpstr>CSS Visual Model Float Behavior</vt:lpstr>
      <vt:lpstr>CSS – Contoh: Membuat HighLight</vt:lpstr>
      <vt:lpstr>CSS – Contoh: Membuat Dropcap</vt:lpstr>
      <vt:lpstr>Referensi</vt:lpstr>
      <vt:lpstr>That’s All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Singadji;Augury El Rayeb</dc:creator>
  <cp:lastModifiedBy>Augury El Rayeb</cp:lastModifiedBy>
  <cp:revision>483</cp:revision>
  <dcterms:created xsi:type="dcterms:W3CDTF">2011-09-16T02:11:44Z</dcterms:created>
  <dcterms:modified xsi:type="dcterms:W3CDTF">2016-11-16T17:31:17Z</dcterms:modified>
</cp:coreProperties>
</file>