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9"/>
  </p:notesMasterIdLst>
  <p:sldIdLst>
    <p:sldId id="256" r:id="rId2"/>
    <p:sldId id="307" r:id="rId3"/>
    <p:sldId id="308" r:id="rId4"/>
    <p:sldId id="309" r:id="rId5"/>
    <p:sldId id="311" r:id="rId6"/>
    <p:sldId id="310" r:id="rId7"/>
    <p:sldId id="312" r:id="rId8"/>
    <p:sldId id="313" r:id="rId9"/>
    <p:sldId id="325" r:id="rId10"/>
    <p:sldId id="314" r:id="rId11"/>
    <p:sldId id="326" r:id="rId12"/>
    <p:sldId id="327" r:id="rId13"/>
    <p:sldId id="328" r:id="rId14"/>
    <p:sldId id="316" r:id="rId15"/>
    <p:sldId id="317" r:id="rId16"/>
    <p:sldId id="318" r:id="rId17"/>
    <p:sldId id="319" r:id="rId18"/>
    <p:sldId id="320" r:id="rId19"/>
    <p:sldId id="329" r:id="rId20"/>
    <p:sldId id="321" r:id="rId21"/>
    <p:sldId id="323" r:id="rId22"/>
    <p:sldId id="324" r:id="rId23"/>
    <p:sldId id="322" r:id="rId24"/>
    <p:sldId id="305" r:id="rId25"/>
    <p:sldId id="306" r:id="rId26"/>
    <p:sldId id="273" r:id="rId27"/>
    <p:sldId id="265" r:id="rId2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E8FB6B3-1705-4FAA-B81A-441863EB2E2A}">
          <p14:sldIdLst>
            <p14:sldId id="256"/>
          </p14:sldIdLst>
        </p14:section>
        <p14:section name="CSS Selectors" id="{F04394BD-A018-4B68-B296-9E520D6D0D4E}">
          <p14:sldIdLst>
            <p14:sldId id="307"/>
            <p14:sldId id="308"/>
            <p14:sldId id="309"/>
            <p14:sldId id="311"/>
            <p14:sldId id="310"/>
            <p14:sldId id="312"/>
            <p14:sldId id="313"/>
            <p14:sldId id="325"/>
            <p14:sldId id="314"/>
            <p14:sldId id="326"/>
            <p14:sldId id="327"/>
            <p14:sldId id="328"/>
          </p14:sldIdLst>
        </p14:section>
        <p14:section name="atribut pada selector" id="{027376D8-A048-42D9-9AF1-078572049480}">
          <p14:sldIdLst>
            <p14:sldId id="316"/>
            <p14:sldId id="317"/>
            <p14:sldId id="318"/>
          </p14:sldIdLst>
        </p14:section>
        <p14:section name="The CSS Visual Model" id="{CBDBA288-E2EA-48A6-A590-9FB0D9D0FF21}">
          <p14:sldIdLst>
            <p14:sldId id="319"/>
            <p14:sldId id="320"/>
            <p14:sldId id="329"/>
            <p14:sldId id="321"/>
            <p14:sldId id="323"/>
            <p14:sldId id="324"/>
            <p14:sldId id="322"/>
          </p14:sldIdLst>
        </p14:section>
        <p14:section name="CSS" id="{93E8A6C7-8B62-4422-B280-702EE55F47AF}">
          <p14:sldIdLst>
            <p14:sldId id="305"/>
            <p14:sldId id="306"/>
            <p14:sldId id="273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15" autoAdjust="0"/>
    <p:restoredTop sz="89228" autoAdjust="0"/>
  </p:normalViewPr>
  <p:slideViewPr>
    <p:cSldViewPr>
      <p:cViewPr varScale="1">
        <p:scale>
          <a:sx n="63" d="100"/>
          <a:sy n="63" d="100"/>
        </p:scale>
        <p:origin x="111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02/11/2016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Kalau misalkan document</a:t>
            </a:r>
            <a:r>
              <a:rPr lang="en-US" baseline="0" smtClean="0"/>
              <a:t> html direpresentasikan dalam struktur spt pada gambar, maka tag element yang terpengaruh style tersebut adalah tag element yang dilingkari lingkaran merah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13777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Selector ini memungkinkan kita</a:t>
            </a:r>
            <a:r>
              <a:rPr lang="en-US" baseline="0" smtClean="0"/>
              <a:t> untuk membuat style bagi child dari suatu parent.</a:t>
            </a:r>
            <a:r>
              <a:rPr lang="en-US" smtClean="0"/>
              <a:t> Selector ini biasa digunakan untuk mengurangi penggunaan atribut</a:t>
            </a:r>
            <a:r>
              <a:rPr lang="en-US" baseline="0" smtClean="0"/>
              <a:t> class.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08716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Selector ini memungkinkan kita</a:t>
            </a:r>
            <a:r>
              <a:rPr lang="en-US" baseline="0" smtClean="0"/>
              <a:t> untuk membuat style bagi child dari suatu parent.</a:t>
            </a:r>
            <a:r>
              <a:rPr lang="en-US" smtClean="0"/>
              <a:t> Selector ini biasa digunakan untuk mengurangi penggunaan atribut</a:t>
            </a:r>
            <a:r>
              <a:rPr lang="en-US" baseline="0" smtClean="0"/>
              <a:t> class.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95727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02/11/2016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02/11/2016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02/11/2016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02/11/2016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Pengolahan Informasi Berbasis Script</a:t>
            </a:r>
            <a:r>
              <a:rPr lang="en-US" sz="1200" baseline="0" smtClean="0">
                <a:solidFill>
                  <a:schemeClr val="bg1"/>
                </a:solidFill>
              </a:rPr>
              <a:t> | IST209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02/11/2016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02/11/2016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02/11/2016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02/11/2016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02/11/2016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02/11/2016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02/11/2016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02/11/2016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Pengolahan Informasi Berbasis Bahasa Pemrograman Script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CSS Selectors</a:t>
            </a:r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Descendent (turunan) Selector</a:t>
            </a:r>
            <a:br>
              <a:rPr lang="en-US" smtClean="0"/>
            </a:br>
            <a:r>
              <a:rPr lang="en-US" smtClean="0"/>
              <a:t>(induk turunan)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4048" y="2594479"/>
            <a:ext cx="3070040" cy="3070040"/>
          </a:xfrm>
          <a:prstGeom prst="rect">
            <a:avLst/>
          </a:prstGeom>
        </p:spPr>
      </p:pic>
      <p:sp>
        <p:nvSpPr>
          <p:cNvPr id="5" name="Line Callout 2 (Accent Bar) 4"/>
          <p:cNvSpPr/>
          <p:nvPr/>
        </p:nvSpPr>
        <p:spPr>
          <a:xfrm flipH="1">
            <a:off x="457200" y="3857584"/>
            <a:ext cx="3173329" cy="633423"/>
          </a:xfrm>
          <a:prstGeom prst="accentCallout2">
            <a:avLst>
              <a:gd name="adj1" fmla="val 18750"/>
              <a:gd name="adj2" fmla="val -2343"/>
              <a:gd name="adj3" fmla="val 18750"/>
              <a:gd name="adj4" fmla="val -10677"/>
              <a:gd name="adj5" fmla="val -70183"/>
              <a:gd name="adj6" fmla="val -527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>
                <a:latin typeface="Calibri" panose="020F0502020204030204" pitchFamily="34" charset="0"/>
                <a:cs typeface="Calibri" panose="020F0502020204030204" pitchFamily="34" charset="0"/>
              </a:rPr>
              <a:t>ul#nav li {list-style-type: none;}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995936" y="3956863"/>
            <a:ext cx="1224136" cy="504056"/>
          </a:xfrm>
          <a:prstGeom prst="lin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95936" y="3956863"/>
            <a:ext cx="2088232" cy="1440160"/>
          </a:xfrm>
          <a:prstGeom prst="lin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9" name="TextBox 18"/>
          <p:cNvSpPr txBox="1"/>
          <p:nvPr/>
        </p:nvSpPr>
        <p:spPr>
          <a:xfrm>
            <a:off x="457200" y="4676943"/>
            <a:ext cx="3538736" cy="1200329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Semua &lt;li&gt; yang merupakan turunan dari </a:t>
            </a:r>
          </a:p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&lt;ul id=“nav”&gt; akan memiliki list-style-type: none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7200" y="2320709"/>
            <a:ext cx="3970784" cy="646331"/>
          </a:xfrm>
          <a:prstGeom prst="rect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Memilih turunan yang akan diberi style</a:t>
            </a:r>
          </a:p>
          <a:p>
            <a:r>
              <a:rPr lang="en-US" b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Operator yang digunakan adalah spasi</a:t>
            </a:r>
            <a:endParaRPr lang="en-US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65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0072" y="1628800"/>
            <a:ext cx="3773388" cy="37581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Descendent (turunan) </a:t>
            </a:r>
            <a:r>
              <a:rPr lang="en-US"/>
              <a:t>Selector</a:t>
            </a:r>
            <a:br>
              <a:rPr lang="en-US"/>
            </a:br>
            <a:r>
              <a:rPr lang="en-US"/>
              <a:t>(induk turunan)</a:t>
            </a:r>
          </a:p>
        </p:txBody>
      </p:sp>
      <p:sp>
        <p:nvSpPr>
          <p:cNvPr id="5" name="Line Callout 2 (Accent Bar) 4"/>
          <p:cNvSpPr/>
          <p:nvPr/>
        </p:nvSpPr>
        <p:spPr>
          <a:xfrm flipH="1">
            <a:off x="457200" y="3395961"/>
            <a:ext cx="3173329" cy="633423"/>
          </a:xfrm>
          <a:prstGeom prst="accentCallout2">
            <a:avLst>
              <a:gd name="adj1" fmla="val 18750"/>
              <a:gd name="adj2" fmla="val -2343"/>
              <a:gd name="adj3" fmla="val 18750"/>
              <a:gd name="adj4" fmla="val -10677"/>
              <a:gd name="adj5" fmla="val 254624"/>
              <a:gd name="adj6" fmla="val -815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>
                <a:latin typeface="Calibri" panose="020F0502020204030204" pitchFamily="34" charset="0"/>
                <a:cs typeface="Calibri" panose="020F0502020204030204" pitchFamily="34" charset="0"/>
              </a:rPr>
              <a:t>ul#nav li ul li ol li </a:t>
            </a:r>
            <a:endParaRPr lang="it-IT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mtClean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  <a:r>
              <a:rPr lang="it-IT">
                <a:latin typeface="Calibri" panose="020F0502020204030204" pitchFamily="34" charset="0"/>
                <a:cs typeface="Calibri" panose="020F0502020204030204" pitchFamily="34" charset="0"/>
              </a:rPr>
              <a:t>list-style-type: none;}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7200" y="4215320"/>
            <a:ext cx="3826768" cy="1815882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smtClean="0">
                <a:latin typeface="Calibri" panose="020F0502020204030204" pitchFamily="34" charset="0"/>
                <a:cs typeface="Calibri" panose="020F0502020204030204" pitchFamily="34" charset="0"/>
              </a:rPr>
              <a:t>Semua &lt;li&gt; yang merupakan turunan dari </a:t>
            </a:r>
          </a:p>
          <a:p>
            <a:r>
              <a:rPr lang="en-US" sz="1600" smtClean="0">
                <a:latin typeface="Calibri" panose="020F0502020204030204" pitchFamily="34" charset="0"/>
                <a:cs typeface="Calibri" panose="020F0502020204030204" pitchFamily="34" charset="0"/>
              </a:rPr>
              <a:t>&lt;ol&gt; yang turunan dari </a:t>
            </a:r>
          </a:p>
          <a:p>
            <a:r>
              <a:rPr lang="en-US" sz="1600" smtClean="0">
                <a:latin typeface="Calibri" panose="020F0502020204030204" pitchFamily="34" charset="0"/>
                <a:cs typeface="Calibri" panose="020F0502020204030204" pitchFamily="34" charset="0"/>
              </a:rPr>
              <a:t>&lt;li&gt; yang turunan dari </a:t>
            </a:r>
          </a:p>
          <a:p>
            <a:r>
              <a:rPr lang="en-US" sz="1600" smtClean="0">
                <a:latin typeface="Calibri" panose="020F0502020204030204" pitchFamily="34" charset="0"/>
                <a:cs typeface="Calibri" panose="020F0502020204030204" pitchFamily="34" charset="0"/>
              </a:rPr>
              <a:t>&lt;ul&gt; yang turunan dari</a:t>
            </a:r>
          </a:p>
          <a:p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&lt;li&gt; yang turunan dari </a:t>
            </a:r>
          </a:p>
          <a:p>
            <a:r>
              <a:rPr lang="en-US" sz="1600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ul id=“nav”&gt; akan memiliki list-style-type: none</a:t>
            </a:r>
          </a:p>
        </p:txBody>
      </p:sp>
      <p:sp>
        <p:nvSpPr>
          <p:cNvPr id="6" name="Oval 5"/>
          <p:cNvSpPr/>
          <p:nvPr/>
        </p:nvSpPr>
        <p:spPr>
          <a:xfrm>
            <a:off x="5796136" y="4797152"/>
            <a:ext cx="2592288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81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44008" y="4051808"/>
            <a:ext cx="3634008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&lt;div&gt; 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336550" algn="l"/>
                <a:tab pos="690563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h1&gt;Main Content Header&lt;/h1&gt; 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336550" algn="l"/>
                <a:tab pos="690563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p&gt;First paragraph&lt;/p&gt; 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336550" algn="l"/>
                <a:tab pos="690563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p&gt;Second paragraph&lt;/p&gt; 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336550" algn="l"/>
                <a:tab pos="690563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p&gt;Third paragraph&lt;/p&gt; 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336550" algn="l"/>
                <a:tab pos="690563" algn="l"/>
              </a:tabLst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&lt;/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div&gt;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6361" y="1974623"/>
            <a:ext cx="4482869" cy="14891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Adjacent Sibling </a:t>
            </a:r>
            <a:r>
              <a:rPr lang="en-US" smtClean="0"/>
              <a:t>Selector</a:t>
            </a:r>
            <a:br>
              <a:rPr lang="en-US" smtClean="0"/>
            </a:br>
            <a:r>
              <a:rPr lang="en-US" smtClean="0"/>
              <a:t>(+)</a:t>
            </a:r>
            <a:endParaRPr lang="en-US"/>
          </a:p>
        </p:txBody>
      </p:sp>
      <p:sp>
        <p:nvSpPr>
          <p:cNvPr id="5" name="Line Callout 2 (Accent Bar) 4"/>
          <p:cNvSpPr/>
          <p:nvPr/>
        </p:nvSpPr>
        <p:spPr>
          <a:xfrm flipH="1">
            <a:off x="457200" y="3857584"/>
            <a:ext cx="3173329" cy="633423"/>
          </a:xfrm>
          <a:prstGeom prst="accentCallout2">
            <a:avLst>
              <a:gd name="adj1" fmla="val 18750"/>
              <a:gd name="adj2" fmla="val -2343"/>
              <a:gd name="adj3" fmla="val 18750"/>
              <a:gd name="adj4" fmla="val -10677"/>
              <a:gd name="adj5" fmla="val -87025"/>
              <a:gd name="adj6" fmla="val -772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mtClean="0">
                <a:latin typeface="Calibri" panose="020F0502020204030204" pitchFamily="34" charset="0"/>
                <a:cs typeface="Calibri" panose="020F0502020204030204" pitchFamily="34" charset="0"/>
              </a:rPr>
              <a:t>h1+p  </a:t>
            </a:r>
            <a:r>
              <a:rPr lang="it-IT">
                <a:latin typeface="Calibri" panose="020F0502020204030204" pitchFamily="34" charset="0"/>
                <a:cs typeface="Calibri" panose="020F0502020204030204" pitchFamily="34" charset="0"/>
              </a:rPr>
              <a:t>{font-weight: bold;}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995936" y="3956863"/>
            <a:ext cx="1013479" cy="840289"/>
          </a:xfrm>
          <a:prstGeom prst="lin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9" name="TextBox 18"/>
          <p:cNvSpPr txBox="1"/>
          <p:nvPr/>
        </p:nvSpPr>
        <p:spPr>
          <a:xfrm>
            <a:off x="457200" y="4676943"/>
            <a:ext cx="3538736" cy="923330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Hanya &lt;p&gt; terdekat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h1 saja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yang akan bold, yaitu: 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p&gt;First paragraph&lt;/p&gt; 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0" y="2320709"/>
            <a:ext cx="3970784" cy="923330"/>
          </a:xfrm>
          <a:prstGeom prst="rect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Memilih sibling (tag  yang se-</a:t>
            </a:r>
            <a:r>
              <a:rPr lang="en-US" b="1" i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level</a:t>
            </a:r>
            <a:r>
              <a:rPr lang="en-US" b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yang akan diberi style</a:t>
            </a:r>
          </a:p>
          <a:p>
            <a:r>
              <a:rPr lang="en-US" b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Operator yang digunakan adalah +</a:t>
            </a:r>
            <a:endParaRPr lang="en-US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788024" y="4626848"/>
            <a:ext cx="2946773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32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9415" y="1998456"/>
            <a:ext cx="3411104" cy="13585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44008" y="4051808"/>
            <a:ext cx="3634008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&lt;div&gt; 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336550" algn="l"/>
                <a:tab pos="690563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h1&gt;Main Content Header&lt;/h1&gt; 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336550" algn="l"/>
                <a:tab pos="690563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p&gt;First paragraph&lt;/p&gt; 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336550" algn="l"/>
                <a:tab pos="690563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p&gt;Second paragraph&lt;/p&gt; 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336550" algn="l"/>
                <a:tab pos="690563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p&gt;Third paragraph&lt;/p&gt; 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336550" algn="l"/>
                <a:tab pos="690563" algn="l"/>
              </a:tabLst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&lt;/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div&gt;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Adjacent Sibling </a:t>
            </a:r>
            <a:r>
              <a:rPr lang="en-US" smtClean="0"/>
              <a:t>Selector</a:t>
            </a:r>
            <a:br>
              <a:rPr lang="en-US" smtClean="0"/>
            </a:br>
            <a:r>
              <a:rPr lang="en-US" smtClean="0"/>
              <a:t>(+)</a:t>
            </a:r>
            <a:endParaRPr lang="en-US"/>
          </a:p>
        </p:txBody>
      </p:sp>
      <p:sp>
        <p:nvSpPr>
          <p:cNvPr id="5" name="Line Callout 2 (Accent Bar) 4"/>
          <p:cNvSpPr/>
          <p:nvPr/>
        </p:nvSpPr>
        <p:spPr>
          <a:xfrm flipH="1">
            <a:off x="457200" y="3857584"/>
            <a:ext cx="3173329" cy="633423"/>
          </a:xfrm>
          <a:prstGeom prst="accentCallout2">
            <a:avLst>
              <a:gd name="adj1" fmla="val 18750"/>
              <a:gd name="adj2" fmla="val -2343"/>
              <a:gd name="adj3" fmla="val 18750"/>
              <a:gd name="adj4" fmla="val -10677"/>
              <a:gd name="adj5" fmla="val -106273"/>
              <a:gd name="adj6" fmla="val -1310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mtClean="0">
                <a:latin typeface="Calibri" panose="020F0502020204030204" pitchFamily="34" charset="0"/>
                <a:cs typeface="Calibri" panose="020F0502020204030204" pitchFamily="34" charset="0"/>
              </a:rPr>
              <a:t>h1+p+p+p  </a:t>
            </a:r>
            <a:r>
              <a:rPr lang="it-IT">
                <a:latin typeface="Calibri" panose="020F0502020204030204" pitchFamily="34" charset="0"/>
                <a:cs typeface="Calibri" panose="020F0502020204030204" pitchFamily="34" charset="0"/>
              </a:rPr>
              <a:t>{font-weight: bold;}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995936" y="3956863"/>
            <a:ext cx="1013479" cy="1435472"/>
          </a:xfrm>
          <a:prstGeom prst="lin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9" name="TextBox 18"/>
          <p:cNvSpPr txBox="1"/>
          <p:nvPr/>
        </p:nvSpPr>
        <p:spPr>
          <a:xfrm>
            <a:off x="457200" y="4676943"/>
            <a:ext cx="3538736" cy="923330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Hanya &lt;p&gt;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dengan posisi ke-3 dari  h1 saja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yang akan bold, yaitu: 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&lt;p&gt;Third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paragraph&lt;/p&gt; 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0" y="2320709"/>
            <a:ext cx="3970784" cy="923330"/>
          </a:xfrm>
          <a:prstGeom prst="rect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Memilih sibling (tag  yang se-</a:t>
            </a:r>
            <a:r>
              <a:rPr lang="en-US" b="1" i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level</a:t>
            </a:r>
            <a:r>
              <a:rPr lang="en-US" b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yang akan diberi style</a:t>
            </a:r>
          </a:p>
          <a:p>
            <a:r>
              <a:rPr lang="en-US" b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Operator yang digunakan adalah +</a:t>
            </a:r>
            <a:endParaRPr lang="en-US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788024" y="5157192"/>
            <a:ext cx="2946773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77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/>
          <a:lstStyle/>
          <a:p>
            <a:r>
              <a:rPr lang="en-US"/>
              <a:t>Attribute </a:t>
            </a:r>
            <a:r>
              <a:rPr lang="en-US" smtClean="0"/>
              <a:t>pada Selector</a:t>
            </a:r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7271733"/>
              </p:ext>
            </p:extLst>
          </p:nvPr>
        </p:nvGraphicFramePr>
        <p:xfrm>
          <a:off x="446856" y="1484784"/>
          <a:ext cx="8229600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2552"/>
                <a:gridCol w="3600400"/>
                <a:gridCol w="27466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Attribute Selector</a:t>
                      </a:r>
                      <a:endParaRPr 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Pattern Matching</a:t>
                      </a:r>
                      <a:endParaRPr 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Example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[name]</a:t>
                      </a:r>
                      <a:endParaRPr 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Memilih suatu</a:t>
                      </a:r>
                      <a:r>
                        <a:rPr lang="en-US" baseline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tag berdasarkan nama atribut pada tag.</a:t>
                      </a:r>
                      <a:endParaRPr lang="en-US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a[title]  {font-style: italic;}</a:t>
                      </a:r>
                      <a:endParaRPr 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[name=value]</a:t>
                      </a:r>
                      <a:endParaRPr 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Memilih suatu</a:t>
                      </a:r>
                      <a:r>
                        <a:rPr lang="en-US" baseline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tag berdasarkan nama atribut dan nilainya pada tag.</a:t>
                      </a:r>
                      <a:endParaRPr lang="en-US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img[src=”photo.jpg”]</a:t>
                      </a:r>
                      <a:endParaRPr 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347068">
                <a:tc>
                  <a:txBody>
                    <a:bodyPr/>
                    <a:lstStyle/>
                    <a:p>
                      <a:r>
                        <a:rPr lang="en-US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[name~=“value”]</a:t>
                      </a:r>
                      <a:endParaRPr 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Memilih suatu</a:t>
                      </a:r>
                      <a:r>
                        <a:rPr lang="en-US" baseline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tag berdasarkan nama atribut yang nilainya memiliki unsur nilai tertentu yang dipisahkan dengan spasi.</a:t>
                      </a:r>
                      <a:endParaRPr lang="en-US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img[alt~=”Portland”]</a:t>
                      </a:r>
                    </a:p>
                    <a:p>
                      <a:endParaRPr lang="en-US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US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Artinya: memilih</a:t>
                      </a:r>
                      <a:r>
                        <a:rPr lang="en-US" baseline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tag </a:t>
                      </a:r>
                      <a:r>
                        <a:rPr lang="en-US" b="1" baseline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&lt;img&gt;</a:t>
                      </a:r>
                      <a:r>
                        <a:rPr lang="en-US" baseline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yang memiliki atribut </a:t>
                      </a:r>
                      <a:r>
                        <a:rPr lang="en-US" b="1" baseline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alt</a:t>
                      </a:r>
                      <a:r>
                        <a:rPr lang="en-US" baseline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dengan nilai yang memiliki unsur kata Portland</a:t>
                      </a:r>
                      <a:endParaRPr 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[name|=“value”]</a:t>
                      </a:r>
                      <a:endParaRPr 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Memilih suatu</a:t>
                      </a:r>
                      <a:r>
                        <a:rPr lang="en-US" baseline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tag berdasarkan nama atribut yang nilainya memiliki unsur nilai tertentu yang dipisahkan dengan - 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a[title|=”top-down”]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111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Pseudo Elements Selector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126236"/>
              </p:ext>
            </p:extLst>
          </p:nvPr>
        </p:nvGraphicFramePr>
        <p:xfrm>
          <a:off x="457200" y="1943100"/>
          <a:ext cx="8229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480"/>
                <a:gridCol w="425192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Pseudo Element</a:t>
                      </a:r>
                      <a:endParaRPr 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Purpose </a:t>
                      </a:r>
                      <a:endParaRPr 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Example </a:t>
                      </a:r>
                      <a:endParaRPr 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:first-line </a:t>
                      </a:r>
                      <a:endParaRPr 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Selects only the first line of text in a given element.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blockquote:first-line  {font-weight: bold;}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:first-letter</a:t>
                      </a:r>
                      <a:endParaRPr 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Selects only the first letter of text in a given element</a:t>
                      </a:r>
                      <a:endParaRPr 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p:first-letter  {font-size: 250%}</a:t>
                      </a:r>
                    </a:p>
                    <a:p>
                      <a:endParaRPr 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:before</a:t>
                      </a:r>
                      <a:endParaRPr 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Used to generate content before a given element</a:t>
                      </a:r>
                      <a:endParaRPr 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blockquote</a:t>
                      </a:r>
                      <a:r>
                        <a:rPr lang="en-US" smtClean="0"/>
                        <a:t>:before {content:  open-quote;}</a:t>
                      </a:r>
                    </a:p>
                    <a:p>
                      <a:endParaRPr 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:after</a:t>
                      </a:r>
                      <a:endParaRPr 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Used to generate content after a given element</a:t>
                      </a:r>
                      <a:endParaRPr 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blockquote:after {content:  close-quote}</a:t>
                      </a:r>
                    </a:p>
                    <a:p>
                      <a:endParaRPr 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808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Combining Selector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mtClean="0"/>
              <a:t>Grouping</a:t>
            </a:r>
          </a:p>
          <a:p>
            <a:pPr marL="402336" lvl="1" indent="0" algn="just">
              <a:lnSpc>
                <a:spcPct val="120000"/>
              </a:lnSpc>
              <a:buNone/>
            </a:pPr>
            <a:r>
              <a:rPr lang="en-US" smtClean="0"/>
              <a:t>Sekelompok selector yang akan dibuat memiliki style yang sama dapat dikelompokan dengan cara menuliskan sejumlah selector yang dipisahkan dengan koma (,) sebagai pemisahnya.</a:t>
            </a:r>
          </a:p>
          <a:p>
            <a:pPr marL="402336" lvl="1" indent="0">
              <a:buNone/>
            </a:pPr>
            <a:r>
              <a:rPr lang="en-US" smtClean="0"/>
              <a:t>Contoh:</a:t>
            </a:r>
          </a:p>
          <a:p>
            <a:pPr marL="667512" lvl="2" indent="0">
              <a:buNone/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h1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, h2, h3, h4, h5, h6, p, q, blockquote, td, #content, .standard {color: #000; margin: 5px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;} 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67512" lvl="2" indent="0">
              <a:buNone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mtClean="0"/>
              <a:t>Combining Selectors Type</a:t>
            </a:r>
          </a:p>
          <a:p>
            <a:pPr marL="402336" lvl="1" indent="0">
              <a:lnSpc>
                <a:spcPct val="120000"/>
              </a:lnSpc>
              <a:buNone/>
            </a:pPr>
            <a:r>
              <a:rPr lang="en-US" smtClean="0"/>
              <a:t>Selector dengan berbagai type dapat dikombinasikan untuk keperluan tertentu.</a:t>
            </a:r>
          </a:p>
          <a:p>
            <a:pPr marL="402336" lvl="1" indent="0">
              <a:buNone/>
            </a:pPr>
            <a:r>
              <a:rPr lang="en-US" smtClean="0"/>
              <a:t>Contoh:</a:t>
            </a:r>
          </a:p>
          <a:p>
            <a:pPr marL="667512" lvl="2" indent="0">
              <a:buNone/>
            </a:pPr>
            <a:r>
              <a:rPr lang="en-US"/>
              <a:t>#content div.module </a:t>
            </a:r>
            <a:r>
              <a:rPr lang="en-US"/>
              <a:t>&gt; </a:t>
            </a:r>
            <a:r>
              <a:rPr lang="en-US" smtClean="0"/>
              <a:t>p { ...  }</a:t>
            </a:r>
          </a:p>
          <a:p>
            <a:pPr marL="667512" lvl="2" indent="0">
              <a:buNone/>
            </a:pPr>
            <a:r>
              <a:rPr lang="it-IT"/>
              <a:t>#main-nav ul li ol </a:t>
            </a:r>
            <a:r>
              <a:rPr lang="it-IT"/>
              <a:t>&gt; </a:t>
            </a:r>
            <a:r>
              <a:rPr lang="it-IT" smtClean="0"/>
              <a:t>li:hove { ... }</a:t>
            </a:r>
          </a:p>
          <a:p>
            <a:pPr marL="667512" lvl="2" indent="0">
              <a:buNone/>
            </a:pPr>
            <a:r>
              <a:rPr lang="en-US"/>
              <a:t>tr &gt; td+td+td </a:t>
            </a:r>
            <a:r>
              <a:rPr lang="en-US"/>
              <a:t>&gt; </a:t>
            </a:r>
            <a:r>
              <a:rPr lang="en-US" smtClean="0"/>
              <a:t>table { … }</a:t>
            </a:r>
          </a:p>
          <a:p>
            <a:pPr marL="667512" lvl="2" indent="0">
              <a:buNone/>
            </a:pPr>
            <a:r>
              <a:rPr lang="it-IT"/>
              <a:t>#content ul &gt; li + li a[href=”http://molly. </a:t>
            </a:r>
            <a:r>
              <a:rPr lang="it-IT"/>
              <a:t>com</a:t>
            </a:r>
            <a:r>
              <a:rPr lang="it-IT" smtClean="0"/>
              <a:t>/”] { ... }</a:t>
            </a:r>
            <a:endParaRPr lang="en-US"/>
          </a:p>
          <a:p>
            <a:pPr marL="402336" lvl="1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68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CSS Visual Model</a:t>
            </a:r>
            <a:br>
              <a:rPr lang="en-US" smtClean="0"/>
            </a:br>
            <a:r>
              <a:rPr lang="en-US" smtClean="0"/>
              <a:t>Lines &amp; Boxes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Semua Web browser masa kini sudah mengimplementasikan dua hal berikut;</a:t>
            </a:r>
          </a:p>
          <a:p>
            <a:pPr lvl="1"/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</a:rPr>
              <a:t>CSS Visual Model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, dan </a:t>
            </a:r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</a:rPr>
              <a:t>Layout Content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berbasis lines and boxes</a:t>
            </a:r>
          </a:p>
          <a:p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Konsep </a:t>
            </a:r>
            <a:r>
              <a:rPr lang="en-US" b="1">
                <a:latin typeface="Calibri" panose="020F0502020204030204" pitchFamily="34" charset="0"/>
                <a:cs typeface="Calibri" panose="020F0502020204030204" pitchFamily="34" charset="0"/>
              </a:rPr>
              <a:t>inline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b="1">
                <a:latin typeface="Calibri" panose="020F0502020204030204" pitchFamily="34" charset="0"/>
                <a:cs typeface="Calibri" panose="020F0502020204030204" pitchFamily="34" charset="0"/>
              </a:rPr>
              <a:t>block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:</a:t>
            </a:r>
          </a:p>
          <a:p>
            <a:pPr marL="625475" lvl="1" indent="-223838" algn="just"/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</a:rPr>
              <a:t>Inline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suatu element inline (contoh; &lt;span&gt;), jika berada diantara teks atau elemen lain, maka dia akan inline (tidak menyebabkan line break)</a:t>
            </a:r>
          </a:p>
          <a:p>
            <a:pPr marL="625475" lvl="1" indent="-223838" algn="just"/>
            <a:endParaRPr lang="en-US" smtClean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625475" lvl="1" indent="-223838" algn="just"/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Block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suatu element block (contoh; &lt;div&gt;), jika berada diantara teks atau elemen lain, maka akan membentuk block, dan akan menyebabkan line break antara element block tersebut dengan teks atau element lain.</a:t>
            </a:r>
          </a:p>
        </p:txBody>
      </p:sp>
    </p:spTree>
    <p:extLst>
      <p:ext uri="{BB962C8B-B14F-4D97-AF65-F5344CB8AC3E}">
        <p14:creationId xmlns:p14="http://schemas.microsoft.com/office/powerpoint/2010/main" val="227859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CSS Visual Model</a:t>
            </a:r>
            <a:br>
              <a:rPr lang="en-US" smtClean="0"/>
            </a:br>
            <a:r>
              <a:rPr lang="en-US" smtClean="0"/>
              <a:t>Lines &amp; Boxes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Box Model</a:t>
            </a:r>
          </a:p>
          <a:p>
            <a:pPr lvl="1"/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Setiap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element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akan menciptakan suatu box</a:t>
            </a:r>
          </a:p>
          <a:p>
            <a:pPr lvl="1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2924944"/>
            <a:ext cx="3343304" cy="3343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60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CSS Visual Model</a:t>
            </a:r>
            <a:br>
              <a:rPr lang="en-US" smtClean="0"/>
            </a:br>
            <a:r>
              <a:rPr lang="en-US" smtClean="0"/>
              <a:t>About Flow and Floats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Normal Flow</a:t>
            </a:r>
          </a:p>
          <a:p>
            <a:pPr marL="402336" lvl="1" indent="0">
              <a:buNone/>
            </a:pPr>
            <a:r>
              <a:rPr lang="en-US"/>
              <a:t>Normal flow at its most simplistic is simply the </a:t>
            </a:r>
            <a:r>
              <a:rPr lang="en-US"/>
              <a:t>default </a:t>
            </a:r>
            <a:r>
              <a:rPr lang="en-US" smtClean="0"/>
              <a:t>flow dari </a:t>
            </a:r>
            <a:r>
              <a:rPr lang="en-US"/>
              <a:t>elements </a:t>
            </a:r>
            <a:r>
              <a:rPr lang="en-US" smtClean="0"/>
              <a:t>dalam suatu document yaitu; </a:t>
            </a:r>
          </a:p>
          <a:p>
            <a:pPr marL="859536" lvl="1" indent="-457200"/>
            <a:r>
              <a:rPr lang="en-US" smtClean="0"/>
              <a:t>Jika lebar browser diperkecil, konten akan flow ke bawah dan ke kiri. </a:t>
            </a:r>
          </a:p>
          <a:p>
            <a:pPr marL="859536" lvl="1" indent="-457200"/>
            <a:r>
              <a:rPr lang="en-US"/>
              <a:t>Jika lebar </a:t>
            </a:r>
            <a:r>
              <a:rPr lang="en-US"/>
              <a:t>browser </a:t>
            </a:r>
            <a:r>
              <a:rPr lang="en-US" smtClean="0"/>
              <a:t>diperbesar, </a:t>
            </a:r>
            <a:r>
              <a:rPr lang="en-US"/>
              <a:t>konten akan </a:t>
            </a:r>
            <a:r>
              <a:rPr lang="en-US"/>
              <a:t>flow </a:t>
            </a:r>
            <a:r>
              <a:rPr lang="en-US" smtClean="0"/>
              <a:t>ke atas </a:t>
            </a:r>
            <a:r>
              <a:rPr lang="en-US"/>
              <a:t>dan </a:t>
            </a:r>
            <a:r>
              <a:rPr lang="en-US"/>
              <a:t>ke </a:t>
            </a:r>
            <a:r>
              <a:rPr lang="en-US" smtClean="0"/>
              <a:t>kanan.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08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CSS Selectors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440" y="2208234"/>
            <a:ext cx="8205360" cy="374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66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CSS Visual Model</a:t>
            </a:r>
            <a:br>
              <a:rPr lang="en-US" smtClean="0"/>
            </a:br>
            <a:r>
              <a:rPr lang="en-US" smtClean="0"/>
              <a:t>About Flow and Floats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Floats</a:t>
            </a:r>
          </a:p>
          <a:p>
            <a:pPr marL="411480" lvl="1" indent="0">
              <a:buNone/>
            </a:pPr>
            <a:r>
              <a:rPr lang="en-US" smtClean="0"/>
              <a:t>Merupakan CSS approach terkait visual layout.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58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CSS Visual Model</a:t>
            </a:r>
            <a:br>
              <a:rPr lang="en-US" smtClean="0"/>
            </a:br>
            <a:r>
              <a:rPr lang="en-US" smtClean="0"/>
              <a:t>CSS Positioning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9574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CSS Visual Model</a:t>
            </a:r>
            <a:br>
              <a:rPr lang="en-US" smtClean="0"/>
            </a:br>
            <a:r>
              <a:rPr lang="en-US" smtClean="0"/>
              <a:t>Stacking Order (z-index)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9253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3092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66800"/>
          </a:xfrm>
        </p:spPr>
        <p:txBody>
          <a:bodyPr/>
          <a:lstStyle/>
          <a:p>
            <a:r>
              <a:rPr lang="en-US"/>
              <a:t>CSS – Contoh: Membuat HighLight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5987009" cy="45365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&lt;!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DOCTYPE 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html&gt;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html </a:t>
            </a:r>
            <a:r>
              <a:rPr lang="en-US" sz="140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lang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"en"&gt;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head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title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latihanKelas_3e – Highlight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title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head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en-US" sz="1400" smtClean="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&lt;</a:t>
            </a:r>
            <a:r>
              <a:rPr lang="en-US" sz="1400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link </a:t>
            </a:r>
            <a:r>
              <a:rPr lang="en-US" sz="1400">
                <a:solidFill>
                  <a:srgbClr val="FF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rel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"stylesheet" </a:t>
            </a:r>
            <a:r>
              <a:rPr lang="en-US" sz="1400" b="1">
                <a:solidFill>
                  <a:srgbClr val="FF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href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"latihanKelas_3c.css" /&gt; 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&lt;b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ody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10972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</a:t>
            </a:r>
            <a:r>
              <a:rPr lang="en-US" sz="140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&lt;</a:t>
            </a:r>
            <a:r>
              <a:rPr lang="en-US" sz="1400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h1 </a:t>
            </a:r>
            <a:r>
              <a:rPr lang="en-US" sz="1400">
                <a:solidFill>
                  <a:srgbClr val="FF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id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"cth1"&gt;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Membuat HighLight dengan CSS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&lt;/</a:t>
            </a:r>
            <a:r>
              <a:rPr lang="en-US" sz="1400" b="1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h1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&gt;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 </a:t>
            </a:r>
          </a:p>
          <a:p>
            <a:pPr marL="10972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10972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	&lt;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span </a:t>
            </a:r>
            <a:r>
              <a:rPr lang="en-US" sz="140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class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"highlight"&gt;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This is a text.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span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	This 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is a text. This is a text. This is a text. 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	This 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is a text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 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This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is a text. This is a text. 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	This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is a text. This is a text. </a:t>
            </a:r>
            <a:endParaRPr lang="en-US" sz="1400" smtClean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10972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span </a:t>
            </a:r>
            <a:r>
              <a:rPr lang="en-US" sz="1400" smtClean="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class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"highlight"&gt;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This is a text.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span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10972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	</a:t>
            </a:r>
            <a:endParaRPr lang="en-US" sz="1400" smtClean="0">
              <a:solidFill>
                <a:srgbClr val="0000FF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10972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body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html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</p:txBody>
      </p:sp>
      <p:sp>
        <p:nvSpPr>
          <p:cNvPr id="4" name="Rectangle 3"/>
          <p:cNvSpPr/>
          <p:nvPr/>
        </p:nvSpPr>
        <p:spPr>
          <a:xfrm>
            <a:off x="739371" y="2564904"/>
            <a:ext cx="5704838" cy="216024"/>
          </a:xfrm>
          <a:prstGeom prst="rect">
            <a:avLst/>
          </a:prstGeom>
          <a:solidFill>
            <a:srgbClr val="FFFF0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580112" y="5226293"/>
            <a:ext cx="3096344" cy="13849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sz="1400" smtClean="0">
              <a:solidFill>
                <a:srgbClr val="0000FF"/>
              </a:solidFill>
              <a:highlight>
                <a:srgbClr val="E8F2FE"/>
              </a:highlight>
              <a:latin typeface="Courier New" panose="02070309020205020404" pitchFamily="49" charset="0"/>
            </a:endParaRPr>
          </a:p>
          <a:p>
            <a:r>
              <a:rPr lang="en-US" sz="1400" smtClean="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.</a:t>
            </a:r>
            <a:r>
              <a:rPr lang="en-US" sz="140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highlight</a:t>
            </a:r>
            <a:r>
              <a:rPr lang="en-US" sz="1400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{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background-color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yellow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</a:p>
          <a:p>
            <a:pPr>
              <a:tabLst>
                <a:tab pos="231775" algn="l"/>
              </a:tabLst>
            </a:pP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en-US" sz="1400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font-weight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bold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;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color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blue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</a:t>
            </a:r>
          </a:p>
          <a:p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</a:t>
            </a:r>
            <a:endParaRPr lang="en-US" sz="1400"/>
          </a:p>
        </p:txBody>
      </p:sp>
      <p:sp>
        <p:nvSpPr>
          <p:cNvPr id="6" name="Rectangle 5"/>
          <p:cNvSpPr/>
          <p:nvPr/>
        </p:nvSpPr>
        <p:spPr>
          <a:xfrm>
            <a:off x="6672253" y="4869160"/>
            <a:ext cx="1997791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mtClean="0">
                <a:latin typeface="Calibri" panose="020F0502020204030204" pitchFamily="34" charset="0"/>
              </a:rPr>
              <a:t>latihanKelas_3e.css</a:t>
            </a:r>
            <a:endParaRPr 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59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66800"/>
          </a:xfrm>
        </p:spPr>
        <p:txBody>
          <a:bodyPr/>
          <a:lstStyle/>
          <a:p>
            <a:r>
              <a:rPr lang="en-US"/>
              <a:t>CSS – Contoh: Membuat </a:t>
            </a:r>
            <a:r>
              <a:rPr lang="en-US" smtClean="0"/>
              <a:t>Dropcap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1268760"/>
            <a:ext cx="5688632" cy="54006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&lt;!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DOCTYPE 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html&gt;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html </a:t>
            </a:r>
            <a:r>
              <a:rPr lang="en-US" sz="140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lang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"en"&gt;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head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&lt;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title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latihanKelas_3e – Highlight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title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head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en-US" sz="1400" smtClean="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&lt;</a:t>
            </a:r>
            <a:r>
              <a:rPr lang="en-US" sz="1400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link </a:t>
            </a:r>
            <a:r>
              <a:rPr lang="en-US" sz="1400">
                <a:solidFill>
                  <a:srgbClr val="FF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rel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"stylesheet" </a:t>
            </a:r>
            <a:r>
              <a:rPr lang="en-US" sz="1400" b="1">
                <a:solidFill>
                  <a:srgbClr val="FF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href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"latihanKelas_3c.css" /&gt; 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&lt;b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ody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10972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</a:t>
            </a:r>
            <a:r>
              <a:rPr lang="en-US" sz="140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&lt;</a:t>
            </a:r>
            <a:r>
              <a:rPr lang="en-US" sz="1400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h1 </a:t>
            </a:r>
            <a:r>
              <a:rPr lang="en-US" sz="1400">
                <a:solidFill>
                  <a:srgbClr val="FF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id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"cth1"&gt;</a:t>
            </a:r>
            <a:r>
              <a:rPr lang="en-US" sz="1400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Membuat HighLight dengan CSS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&lt;/</a:t>
            </a:r>
            <a:r>
              <a:rPr lang="en-US" sz="1400" b="1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h1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&gt;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 </a:t>
            </a:r>
          </a:p>
          <a:p>
            <a:pPr marL="10972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		&lt;</a:t>
            </a:r>
            <a:r>
              <a:rPr lang="en-US" sz="1400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span </a:t>
            </a:r>
            <a:r>
              <a:rPr lang="en-US" sz="1400">
                <a:solidFill>
                  <a:srgbClr val="FF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class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"dropcap"&gt;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c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&lt;/</a:t>
            </a:r>
            <a:r>
              <a:rPr lang="en-US" sz="1400" b="1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span</a:t>
            </a:r>
            <a:r>
              <a:rPr lang="en-US" sz="1400" b="1" smtClean="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&gt;	&lt;</a:t>
            </a:r>
            <a:r>
              <a:rPr lang="en-US" sz="1400" b="1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span </a:t>
            </a:r>
            <a:r>
              <a:rPr lang="en-US" sz="1400" b="1" smtClean="0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				</a:t>
            </a:r>
            <a:r>
              <a:rPr lang="en-US" sz="1400" b="1" smtClean="0">
                <a:solidFill>
                  <a:srgbClr val="FF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class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=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"normal</a:t>
            </a:r>
            <a:r>
              <a:rPr lang="en-US" sz="1400" b="1" smtClean="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"&gt; </a:t>
            </a:r>
            <a:r>
              <a:rPr lang="en-US" sz="1400" smtClean="0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ascading </a:t>
            </a:r>
            <a:r>
              <a:rPr lang="en-US" sz="1400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Style Sheet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&lt;/</a:t>
            </a:r>
            <a:r>
              <a:rPr lang="en-US" sz="1400" b="1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span</a:t>
            </a:r>
            <a:r>
              <a:rPr lang="en-US" sz="14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&gt;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, </a:t>
            </a:r>
          </a:p>
          <a:p>
            <a:pPr marL="46513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Salah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satu fasilitas yang diberikan untuk pemrograman HTML sehingga pengaturan / disain tampilan web-page menjadi lebih baik. CSS dapat didefinisikan langsung pada tag HTML yang bersangkutan, atau dedefinisikan pada area head atau dibuat pada file terpisah.</a:t>
            </a:r>
          </a:p>
          <a:p>
            <a:pPr marL="465138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CSS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dapat didefinisikan langsung pada tag HTML yang bersangkutan, atau dedefinisikan pada area head atau dibuat pada file terpisah.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body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231775" algn="l"/>
                <a:tab pos="465138" algn="l"/>
                <a:tab pos="682625" algn="l"/>
                <a:tab pos="973138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sz="140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html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</a:p>
        </p:txBody>
      </p:sp>
      <p:sp>
        <p:nvSpPr>
          <p:cNvPr id="5" name="Rectangle 4"/>
          <p:cNvSpPr/>
          <p:nvPr/>
        </p:nvSpPr>
        <p:spPr>
          <a:xfrm>
            <a:off x="5724127" y="1689189"/>
            <a:ext cx="3312369" cy="33239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231775" algn="l"/>
              </a:tabLst>
            </a:pPr>
            <a:endParaRPr lang="en-US" sz="1400" smtClean="0">
              <a:solidFill>
                <a:srgbClr val="0000FF"/>
              </a:solidFill>
              <a:highlight>
                <a:srgbClr val="E8F2FE"/>
              </a:highlight>
              <a:latin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r>
              <a:rPr lang="en-US" sz="1400">
                <a:solidFill>
                  <a:srgbClr val="A31515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body</a:t>
            </a:r>
            <a:r>
              <a:rPr lang="en-US" sz="1400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{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text-align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justify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</a:p>
          <a:p>
            <a:pPr>
              <a:tabLst>
                <a:tab pos="231775" algn="l"/>
              </a:tabLst>
            </a:pP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</a:t>
            </a:r>
          </a:p>
          <a:p>
            <a:pPr>
              <a:tabLst>
                <a:tab pos="231775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.dropcap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{  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font-size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xx-large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 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font-weight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bolder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 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color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blue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 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text-transform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capitalize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en-US" sz="1400" b="1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float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left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</a:t>
            </a:r>
          </a:p>
          <a:p>
            <a:pPr>
              <a:tabLst>
                <a:tab pos="231775" algn="l"/>
              </a:tabLst>
            </a:pP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 </a:t>
            </a:r>
          </a:p>
          <a:p>
            <a:pPr>
              <a:tabLst>
                <a:tab pos="231775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.normal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{  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font-size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medium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 </a:t>
            </a:r>
          </a:p>
          <a:p>
            <a:pPr>
              <a:tabLst>
                <a:tab pos="231775" algn="l"/>
              </a:tabLst>
            </a:pPr>
            <a:r>
              <a:rPr lang="en-US" sz="140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color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 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blue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</a:p>
          <a:p>
            <a:pPr>
              <a:tabLst>
                <a:tab pos="231775" algn="l"/>
              </a:tabLst>
            </a:pP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</a:t>
            </a:r>
            <a:endParaRPr lang="en-US" sz="1400"/>
          </a:p>
        </p:txBody>
      </p:sp>
      <p:sp>
        <p:nvSpPr>
          <p:cNvPr id="6" name="Rectangle 5"/>
          <p:cNvSpPr/>
          <p:nvPr/>
        </p:nvSpPr>
        <p:spPr>
          <a:xfrm>
            <a:off x="7038705" y="1319857"/>
            <a:ext cx="1997791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mtClean="0">
                <a:latin typeface="Calibri" panose="020F0502020204030204" pitchFamily="34" charset="0"/>
              </a:rPr>
              <a:t>latihanKelas_3e.css</a:t>
            </a:r>
            <a:endParaRPr 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10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Augury, et. al, </a:t>
            </a:r>
            <a:r>
              <a:rPr lang="en-US" smtClean="0"/>
              <a:t>“Cara </a:t>
            </a:r>
            <a:r>
              <a:rPr lang="en-US"/>
              <a:t>mudah membuat web dengan penguasaan CSS dan </a:t>
            </a:r>
            <a:r>
              <a:rPr lang="en-US" smtClean="0"/>
              <a:t>HTML”, Andi Publishing, 2009.</a:t>
            </a:r>
          </a:p>
          <a:p>
            <a:r>
              <a:rPr lang="en-US"/>
              <a:t>Molly E. </a:t>
            </a:r>
            <a:r>
              <a:rPr lang="en-US" smtClean="0"/>
              <a:t>Holzschlag, </a:t>
            </a:r>
            <a:r>
              <a:rPr lang="en-US"/>
              <a:t>“Dzone Refcardz, Core CSS: Part II”, </a:t>
            </a:r>
            <a:r>
              <a:rPr lang="en-US" smtClean="0"/>
              <a:t>Dzone Inc., </a:t>
            </a:r>
            <a:r>
              <a:rPr lang="en-US"/>
              <a:t>2008</a:t>
            </a:r>
            <a:r>
              <a:rPr lang="en-US" smtClean="0"/>
              <a:t>.</a:t>
            </a:r>
          </a:p>
          <a:p>
            <a:r>
              <a:rPr lang="en-US"/>
              <a:t>Molly E. Holzschlag, “Dzone Refcardz, Core CSS: Part </a:t>
            </a:r>
            <a:r>
              <a:rPr lang="en-US" smtClean="0"/>
              <a:t>III</a:t>
            </a:r>
            <a:r>
              <a:rPr lang="en-US"/>
              <a:t>”, Dzone Inc., 2008.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9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That’s All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Thank’s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8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Element Selector (Nama Tag)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2061928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en-US" b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h2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109728" indent="0">
              <a:buNone/>
              <a:tabLst>
                <a:tab pos="465138" algn="l"/>
              </a:tabLst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color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: #f00; </a:t>
            </a:r>
            <a:endParaRPr lang="en-US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  <a:tabLst>
                <a:tab pos="465138" algn="l"/>
              </a:tabLst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font-family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Garamond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  <a:tabLst>
                <a:tab pos="465138" algn="l"/>
              </a:tabLst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font-size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: 22px; </a:t>
            </a:r>
            <a:endParaRPr lang="en-US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  <a:tabLst>
                <a:tab pos="465138" algn="l"/>
              </a:tabLst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font-variant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: small-caps</a:t>
            </a: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  <a:tabLst>
                <a:tab pos="465138" algn="l"/>
              </a:tabLst>
            </a:pP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4221088"/>
            <a:ext cx="5753100" cy="23336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292080" y="1947811"/>
            <a:ext cx="3562707" cy="646331"/>
          </a:xfrm>
          <a:prstGeom prst="rect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 by matching tags (elements),</a:t>
            </a:r>
          </a:p>
          <a:p>
            <a:r>
              <a:rPr lang="en-US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pada contoh ini tag h2</a:t>
            </a:r>
          </a:p>
        </p:txBody>
      </p:sp>
    </p:spTree>
    <p:extLst>
      <p:ext uri="{BB962C8B-B14F-4D97-AF65-F5344CB8AC3E}">
        <p14:creationId xmlns:p14="http://schemas.microsoft.com/office/powerpoint/2010/main" val="299276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 Selector (.)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Misal terdapat HTML dengan potongan kode sebagai berikut:</a:t>
            </a:r>
          </a:p>
          <a:p>
            <a:pPr marL="402336" lvl="1" indent="0">
              <a:buNone/>
            </a:pP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&lt;p </a:t>
            </a:r>
            <a:r>
              <a:rPr lang="en-US" sz="2000" b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class=”warning”</a:t>
            </a: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&gt;Any paragraph in any document on any page containing this class will have the class rules apply.&lt;/p</a:t>
            </a:r>
            <a:r>
              <a:rPr 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2400" smtClean="0"/>
              <a:t>Dan CSS Style:</a:t>
            </a:r>
          </a:p>
          <a:p>
            <a:pPr marL="402336" lvl="1" indent="0">
              <a:buNone/>
            </a:pPr>
            <a:r>
              <a:rPr lang="en-US" sz="2000" b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warning</a:t>
            </a: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{color: red; font-weight: bold;}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7862" y="4437112"/>
            <a:ext cx="5248275" cy="23241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895282" y="1080781"/>
            <a:ext cx="2996333" cy="646331"/>
          </a:xfrm>
          <a:prstGeom prst="rect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 by matching class,</a:t>
            </a:r>
          </a:p>
          <a:p>
            <a:r>
              <a:rPr lang="en-US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pada contoh ini class warning</a:t>
            </a:r>
          </a:p>
        </p:txBody>
      </p:sp>
    </p:spTree>
    <p:extLst>
      <p:ext uri="{BB962C8B-B14F-4D97-AF65-F5344CB8AC3E}">
        <p14:creationId xmlns:p14="http://schemas.microsoft.com/office/powerpoint/2010/main" val="1285744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Class Selector</a:t>
            </a:r>
            <a:br>
              <a:rPr lang="en-US" smtClean="0"/>
            </a:br>
            <a:r>
              <a:rPr lang="en-US" smtClean="0"/>
              <a:t>Multi-Classing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810" y="1903512"/>
            <a:ext cx="8678190" cy="4837856"/>
          </a:xfrm>
        </p:spPr>
        <p:txBody>
          <a:bodyPr/>
          <a:lstStyle/>
          <a:p>
            <a:endParaRPr lang="en-US" sz="2400" smtClean="0"/>
          </a:p>
          <a:p>
            <a:r>
              <a:rPr lang="en-US" sz="2400" smtClean="0"/>
              <a:t>Misal terdapat HTML dengan potongan kode sebagai berikut:</a:t>
            </a:r>
          </a:p>
          <a:p>
            <a:pPr marL="402336" lvl="1" indent="0">
              <a:buNone/>
            </a:pP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&lt;div </a:t>
            </a:r>
            <a:r>
              <a:rPr lang="en-US" sz="2000" b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class=”module1 weather”</a:t>
            </a: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&gt; . . . &lt;/div</a:t>
            </a:r>
            <a:r>
              <a:rPr 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402336" lvl="1" indent="0">
              <a:buNone/>
            </a:pPr>
            <a:r>
              <a:rPr 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0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smtClean="0"/>
              <a:t>CSS Style untuk class tersebut:</a:t>
            </a:r>
          </a:p>
          <a:p>
            <a:pPr marL="402336" lvl="1" indent="0">
              <a:buNone/>
            </a:pPr>
            <a:r>
              <a:rPr lang="en-US" sz="2000" b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.module1</a:t>
            </a: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02336" lvl="1" indent="0">
              <a:buNone/>
            </a:pP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: 200px; margin: 5px; border:  </a:t>
            </a:r>
            <a:endParaRPr lang="en-US" sz="20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2336" lvl="1" indent="0">
              <a:buNone/>
            </a:pP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1px </a:t>
            </a: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solid blue</a:t>
            </a:r>
            <a:r>
              <a:rPr 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;} </a:t>
            </a:r>
          </a:p>
          <a:p>
            <a:pPr marL="402336" lvl="1" indent="0">
              <a:buNone/>
            </a:pPr>
            <a:r>
              <a:rPr lang="en-US" sz="2000" b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weather</a:t>
            </a: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02336" lvl="1" indent="0">
              <a:buNone/>
            </a:pP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background-image:url(images</a:t>
            </a: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/”sunshine.jpg</a:t>
            </a:r>
            <a:r>
              <a:rPr 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”);}</a:t>
            </a:r>
          </a:p>
          <a:p>
            <a:pPr marL="402336" lvl="1" indent="0">
              <a:buNone/>
            </a:pPr>
            <a:r>
              <a:rPr lang="en-US" sz="2000" b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.product</a:t>
            </a:r>
            <a:r>
              <a:rPr 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20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2336" lvl="1" indent="0">
              <a:buNone/>
            </a:pP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	background-image:url(images</a:t>
            </a:r>
            <a:r>
              <a:rPr 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/”goods.jpg</a:t>
            </a: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”);}</a:t>
            </a:r>
          </a:p>
        </p:txBody>
      </p:sp>
      <p:sp>
        <p:nvSpPr>
          <p:cNvPr id="4" name="Rectangle 3"/>
          <p:cNvSpPr/>
          <p:nvPr/>
        </p:nvSpPr>
        <p:spPr>
          <a:xfrm>
            <a:off x="3573851" y="836712"/>
            <a:ext cx="5390637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Pada contoh, misalkan suatu portal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site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yang memiliki multiple page (modules) yang memiliki warna dan style yang sama, tetapi memerlukan background images yang berbeda.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973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ID </a:t>
            </a:r>
            <a:r>
              <a:rPr lang="en-US" smtClean="0"/>
              <a:t>Selectors (#)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/>
              <a:t>Misal terdapat HTML dengan potongan kode sebagai berikut:</a:t>
            </a:r>
          </a:p>
          <a:p>
            <a:pPr marL="402336" lvl="1" indent="0">
              <a:buNone/>
            </a:pPr>
            <a:r>
              <a:rPr 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&lt;div </a:t>
            </a:r>
            <a:r>
              <a:rPr lang="en-US" sz="2000" b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id=”isi”</a:t>
            </a:r>
            <a:r>
              <a:rPr 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Any paragraph in any document on any page containing this class will have the class rules apply</a:t>
            </a:r>
            <a:r>
              <a:rPr 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.&lt;/div&gt;</a:t>
            </a:r>
          </a:p>
          <a:p>
            <a:pPr marL="402336" lvl="1" indent="0">
              <a:buNone/>
            </a:pPr>
            <a:endParaRPr lang="en-US" sz="20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/>
              <a:t>CSS Style</a:t>
            </a:r>
            <a:r>
              <a:rPr lang="en-US" sz="2400" smtClean="0"/>
              <a:t> untuk id=isi :</a:t>
            </a:r>
            <a:endParaRPr lang="en-US" sz="2400"/>
          </a:p>
          <a:p>
            <a:pPr marL="402336" lvl="1" indent="0">
              <a:buNone/>
            </a:pPr>
            <a:r>
              <a:rPr lang="en-US" sz="2000" b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#isi</a:t>
            </a:r>
            <a:r>
              <a:rPr 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{color</a:t>
            </a: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: red; font-weight: bold;}</a:t>
            </a:r>
          </a:p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895282" y="1080781"/>
            <a:ext cx="2423356" cy="646331"/>
          </a:xfrm>
          <a:prstGeom prst="rect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 by matching id,</a:t>
            </a:r>
          </a:p>
          <a:p>
            <a:r>
              <a:rPr lang="en-US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pada contoh ini class isi</a:t>
            </a:r>
          </a:p>
        </p:txBody>
      </p:sp>
    </p:spTree>
    <p:extLst>
      <p:ext uri="{BB962C8B-B14F-4D97-AF65-F5344CB8AC3E}">
        <p14:creationId xmlns:p14="http://schemas.microsoft.com/office/powerpoint/2010/main" val="3771965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Pseudo Class Selector</a:t>
            </a:r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7967436"/>
              </p:ext>
            </p:extLst>
          </p:nvPr>
        </p:nvGraphicFramePr>
        <p:xfrm>
          <a:off x="457200" y="1943100"/>
          <a:ext cx="7067127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88"/>
                <a:gridCol w="3404930"/>
                <a:gridCol w="235570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alibri" panose="020F0502020204030204" pitchFamily="34" charset="0"/>
                        </a:rPr>
                        <a:t>Selector</a:t>
                      </a:r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alibri" panose="020F0502020204030204" pitchFamily="34" charset="0"/>
                        </a:rPr>
                        <a:t>Kegunaan</a:t>
                      </a:r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alibri" panose="020F0502020204030204" pitchFamily="34" charset="0"/>
                        </a:rPr>
                        <a:t>Contoh</a:t>
                      </a:r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smtClean="0">
                          <a:latin typeface="Calibri" panose="020F0502020204030204" pitchFamily="34" charset="0"/>
                        </a:rPr>
                        <a:t>:link</a:t>
                      </a:r>
                      <a:endParaRPr lang="en-US" b="1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Calibri" panose="020F0502020204030204" pitchFamily="34" charset="0"/>
                        </a:rPr>
                        <a:t>Link yang belum dikunjungi</a:t>
                      </a:r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Calibri" panose="020F0502020204030204" pitchFamily="34" charset="0"/>
                        </a:rPr>
                        <a:t>a:</a:t>
                      </a:r>
                      <a:r>
                        <a:rPr lang="en-US" baseline="0" smtClean="0">
                          <a:latin typeface="Calibri" panose="020F0502020204030204" pitchFamily="34" charset="0"/>
                        </a:rPr>
                        <a:t>link {color:blue;}</a:t>
                      </a:r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smtClean="0">
                          <a:latin typeface="Calibri" panose="020F0502020204030204" pitchFamily="34" charset="0"/>
                        </a:rPr>
                        <a:t>:visited</a:t>
                      </a:r>
                      <a:endParaRPr lang="en-US" b="1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Calibri" panose="020F0502020204030204" pitchFamily="34" charset="0"/>
                        </a:rPr>
                        <a:t>Link yang sudah dikunjungi</a:t>
                      </a:r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Calibri" panose="020F0502020204030204" pitchFamily="34" charset="0"/>
                        </a:rPr>
                        <a:t>a:visited</a:t>
                      </a:r>
                      <a:r>
                        <a:rPr lang="en-US" baseline="0" smtClean="0">
                          <a:latin typeface="Calibri" panose="020F0502020204030204" pitchFamily="34" charset="0"/>
                        </a:rPr>
                        <a:t> {color:red;}</a:t>
                      </a:r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smtClean="0">
                          <a:latin typeface="Calibri" panose="020F0502020204030204" pitchFamily="34" charset="0"/>
                        </a:rPr>
                        <a:t>:hover</a:t>
                      </a:r>
                      <a:endParaRPr lang="en-US" b="1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Calibri" panose="020F0502020204030204" pitchFamily="34" charset="0"/>
                        </a:rPr>
                        <a:t>Element yang sedang mouse over</a:t>
                      </a:r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Calibri" panose="020F0502020204030204" pitchFamily="34" charset="0"/>
                        </a:rPr>
                        <a:t>a:hover{color:yellow;}</a:t>
                      </a:r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smtClean="0">
                          <a:latin typeface="Calibri" panose="020F0502020204030204" pitchFamily="34" charset="0"/>
                        </a:rPr>
                        <a:t>:focus</a:t>
                      </a:r>
                      <a:endParaRPr lang="en-US" b="1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Calibri" panose="020F0502020204030204" pitchFamily="34" charset="0"/>
                        </a:rPr>
                        <a:t>Element yg sedang di focus cursor</a:t>
                      </a:r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Calibri" panose="020F0502020204030204" pitchFamily="34" charset="0"/>
                        </a:rPr>
                        <a:t>a:focus{background-color:cyan;}</a:t>
                      </a:r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smtClean="0">
                          <a:latin typeface="Calibri" panose="020F0502020204030204" pitchFamily="34" charset="0"/>
                        </a:rPr>
                        <a:t>:active</a:t>
                      </a:r>
                      <a:endParaRPr lang="en-US" b="1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Calibri" panose="020F0502020204030204" pitchFamily="34" charset="0"/>
                        </a:rPr>
                        <a:t>Link yang sedang aktif</a:t>
                      </a:r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Calibri" panose="020F0502020204030204" pitchFamily="34" charset="0"/>
                        </a:rPr>
                        <a:t>a:active{font-weight:bold;}</a:t>
                      </a:r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smtClean="0">
                          <a:latin typeface="Calibri" panose="020F0502020204030204" pitchFamily="34" charset="0"/>
                        </a:rPr>
                        <a:t>:first-child</a:t>
                      </a:r>
                      <a:endParaRPr lang="en-US" b="1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Calibri" panose="020F0502020204030204" pitchFamily="34" charset="0"/>
                        </a:rPr>
                        <a:t>Element first</a:t>
                      </a:r>
                      <a:r>
                        <a:rPr lang="en-US" baseline="0" smtClean="0">
                          <a:latin typeface="Calibri" panose="020F0502020204030204" pitchFamily="34" charset="0"/>
                        </a:rPr>
                        <a:t> child</a:t>
                      </a:r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Calibri" panose="020F0502020204030204" pitchFamily="34" charset="0"/>
                        </a:rPr>
                        <a:t>Div:first-child{font-style:italic;}</a:t>
                      </a:r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smtClean="0">
                          <a:latin typeface="Calibri" panose="020F0502020204030204" pitchFamily="34" charset="0"/>
                        </a:rPr>
                        <a:t>:lang</a:t>
                      </a:r>
                      <a:endParaRPr lang="en-US" b="1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Calibri" panose="020F0502020204030204" pitchFamily="34" charset="0"/>
                        </a:rPr>
                        <a:t>language</a:t>
                      </a:r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Calibri" panose="020F0502020204030204" pitchFamily="34" charset="0"/>
                        </a:rPr>
                        <a:t>Html:lang (id) {font-size:80%;}</a:t>
                      </a:r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432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9910" y="2132856"/>
            <a:ext cx="3495518" cy="15121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Child Selector (parent&gt;child)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632" y="3212976"/>
            <a:ext cx="5842992" cy="3633936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it-IT" b="1" smtClean="0">
                <a:latin typeface="Calibri" panose="020F0502020204030204" pitchFamily="34" charset="0"/>
                <a:cs typeface="Calibri" panose="020F0502020204030204" pitchFamily="34" charset="0"/>
              </a:rPr>
              <a:t>ul&gt;li </a:t>
            </a:r>
            <a:r>
              <a:rPr lang="it-IT" b="1">
                <a:latin typeface="Calibri" panose="020F0502020204030204" pitchFamily="34" charset="0"/>
                <a:cs typeface="Calibri" panose="020F0502020204030204" pitchFamily="34" charset="0"/>
              </a:rPr>
              <a:t>{border: 0; margin 0; padding: 0;} </a:t>
            </a:r>
            <a:endParaRPr lang="it-IT" b="1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endParaRPr lang="it-IT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 algn="just">
              <a:buNone/>
            </a:pPr>
            <a:r>
              <a:rPr lang="it-IT" smtClean="0">
                <a:latin typeface="Calibri" panose="020F0502020204030204" pitchFamily="34" charset="0"/>
                <a:cs typeface="Calibri" panose="020F0502020204030204" pitchFamily="34" charset="0"/>
              </a:rPr>
              <a:t>Artinya; kita akan membuat semua li child dari ul memiliki border, margin dan padding menjadi 0.</a:t>
            </a:r>
          </a:p>
          <a:p>
            <a:pPr marL="109728" indent="0">
              <a:buNone/>
            </a:pPr>
            <a:endParaRPr lang="it-IT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it-IT" b="1" smtClean="0">
                <a:latin typeface="Calibri" panose="020F0502020204030204" pitchFamily="34" charset="0"/>
                <a:cs typeface="Calibri" panose="020F0502020204030204" pitchFamily="34" charset="0"/>
              </a:rPr>
              <a:t>ul#nav&gt;li </a:t>
            </a:r>
            <a:r>
              <a:rPr lang="it-IT" b="1">
                <a:latin typeface="Calibri" panose="020F0502020204030204" pitchFamily="34" charset="0"/>
                <a:cs typeface="Calibri" panose="020F0502020204030204" pitchFamily="34" charset="0"/>
              </a:rPr>
              <a:t>{border: 0; margin 0; padding: 0;} </a:t>
            </a:r>
          </a:p>
          <a:p>
            <a:pPr marL="109728" indent="0">
              <a:buNone/>
            </a:pPr>
            <a:endParaRPr lang="it-IT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 algn="just">
              <a:buNone/>
            </a:pPr>
            <a:r>
              <a:rPr lang="it-IT" smtClean="0">
                <a:latin typeface="Calibri" panose="020F0502020204030204" pitchFamily="34" charset="0"/>
                <a:cs typeface="Calibri" panose="020F0502020204030204" pitchFamily="34" charset="0"/>
              </a:rPr>
              <a:t>Artinya</a:t>
            </a:r>
            <a:r>
              <a:rPr lang="it-IT">
                <a:latin typeface="Calibri" panose="020F0502020204030204" pitchFamily="34" charset="0"/>
                <a:cs typeface="Calibri" panose="020F0502020204030204" pitchFamily="34" charset="0"/>
              </a:rPr>
              <a:t>; kita akan membuat semua li child dari ul </a:t>
            </a:r>
            <a:r>
              <a:rPr lang="it-IT" smtClean="0">
                <a:latin typeface="Calibri" panose="020F0502020204030204" pitchFamily="34" charset="0"/>
                <a:cs typeface="Calibri" panose="020F0502020204030204" pitchFamily="34" charset="0"/>
              </a:rPr>
              <a:t>dengan id nav memiliki </a:t>
            </a:r>
            <a:r>
              <a:rPr lang="it-IT">
                <a:latin typeface="Calibri" panose="020F0502020204030204" pitchFamily="34" charset="0"/>
                <a:cs typeface="Calibri" panose="020F0502020204030204" pitchFamily="34" charset="0"/>
              </a:rPr>
              <a:t>border, margin dan padding menjadi 0</a:t>
            </a:r>
            <a:r>
              <a:rPr lang="it-IT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it-IT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81736" y="3679864"/>
            <a:ext cx="1891865" cy="286232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&lt;ul id=“nav”&gt;</a:t>
            </a:r>
          </a:p>
          <a:p>
            <a:pPr>
              <a:tabLst>
                <a:tab pos="228600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&lt;li&gt;menu 1&lt;/li&gt;</a:t>
            </a:r>
          </a:p>
          <a:p>
            <a:pPr>
              <a:tabLst>
                <a:tab pos="228600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&lt;li&gt;menu 1&lt;/li&gt;</a:t>
            </a:r>
          </a:p>
          <a:p>
            <a:pPr>
              <a:tabLst>
                <a:tab pos="228600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&lt;li&gt;menu 1&lt;/li&gt;</a:t>
            </a:r>
          </a:p>
          <a:p>
            <a:pPr>
              <a:tabLst>
                <a:tab pos="228600" algn="l"/>
              </a:tabLst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&lt;/ul&gt;</a:t>
            </a:r>
          </a:p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&lt;ul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228600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&lt;li&gt;menu 1&lt;/li&gt;</a:t>
            </a:r>
          </a:p>
          <a:p>
            <a:pPr>
              <a:tabLst>
                <a:tab pos="228600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&lt;li&gt;menu 1&lt;/li&gt;</a:t>
            </a:r>
          </a:p>
          <a:p>
            <a:pPr>
              <a:tabLst>
                <a:tab pos="228600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&lt;li&gt;menu 1&lt;/li&gt;</a:t>
            </a:r>
          </a:p>
          <a:p>
            <a:pPr>
              <a:tabLst>
                <a:tab pos="228600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&lt;/ul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1903512"/>
            <a:ext cx="4824536" cy="646331"/>
          </a:xfrm>
          <a:prstGeom prst="rect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Memilih anak (child) yang akan diberi style</a:t>
            </a:r>
          </a:p>
          <a:p>
            <a:r>
              <a:rPr lang="en-US" b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Operator yang digunakan adalah  &gt;</a:t>
            </a:r>
            <a:endParaRPr lang="en-US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80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Child Selector </a:t>
            </a:r>
            <a:br>
              <a:rPr lang="en-US" smtClean="0"/>
            </a:br>
            <a:r>
              <a:rPr lang="en-US" smtClean="0"/>
              <a:t>(parent&gt;child)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22186" y="1529977"/>
            <a:ext cx="3054561" cy="424731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&lt;ul id=“nav”&gt;</a:t>
            </a:r>
          </a:p>
          <a:p>
            <a:pPr>
              <a:tabLst>
                <a:tab pos="228600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&lt;li&gt;menu 1&lt;/li&gt;</a:t>
            </a:r>
          </a:p>
          <a:p>
            <a:pPr>
              <a:tabLst>
                <a:tab pos="228600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&lt;li&gt;menu 1&lt;/li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tabLst>
                <a:tab pos="228600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li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	&lt;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ul &gt;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			&lt;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li&gt;menu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31&lt;/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li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		&lt;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li&gt;menu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32&lt;/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li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		&lt;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li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			&lt;ol&gt;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				&lt;li&gt;menu 331&lt;/li&gt;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			&lt;/ol&gt;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		&lt;/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li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	&lt;/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ul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&lt;/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li&gt;</a:t>
            </a:r>
          </a:p>
          <a:p>
            <a:pPr>
              <a:tabLst>
                <a:tab pos="228600" algn="l"/>
              </a:tabLst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&lt;/ul&gt;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799" y="3140968"/>
            <a:ext cx="2466975" cy="235267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Line Callout 2 (Accent Bar) 7"/>
          <p:cNvSpPr/>
          <p:nvPr/>
        </p:nvSpPr>
        <p:spPr>
          <a:xfrm>
            <a:off x="4013974" y="5949280"/>
            <a:ext cx="3816424" cy="720080"/>
          </a:xfrm>
          <a:prstGeom prst="accentCallout2">
            <a:avLst>
              <a:gd name="adj1" fmla="val 18750"/>
              <a:gd name="adj2" fmla="val -2343"/>
              <a:gd name="adj3" fmla="val 18750"/>
              <a:gd name="adj4" fmla="val -10677"/>
              <a:gd name="adj5" fmla="val -80096"/>
              <a:gd name="adj6" fmla="val -151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>
                <a:latin typeface="Calibri" panose="020F0502020204030204" pitchFamily="34" charset="0"/>
                <a:cs typeface="Calibri" panose="020F0502020204030204" pitchFamily="34" charset="0"/>
              </a:rPr>
              <a:t>ul#nav&gt;li&gt;ul&gt;li&gt;ol&gt;li  {border: 0; margin 0; padding: 0;} </a:t>
            </a:r>
          </a:p>
        </p:txBody>
      </p:sp>
      <p:sp>
        <p:nvSpPr>
          <p:cNvPr id="9" name="Line Callout 2 (Accent Bar) 8"/>
          <p:cNvSpPr/>
          <p:nvPr/>
        </p:nvSpPr>
        <p:spPr>
          <a:xfrm flipH="1">
            <a:off x="108570" y="3875697"/>
            <a:ext cx="2303190" cy="993463"/>
          </a:xfrm>
          <a:prstGeom prst="accentCallout2">
            <a:avLst>
              <a:gd name="adj1" fmla="val 18750"/>
              <a:gd name="adj2" fmla="val -2343"/>
              <a:gd name="adj3" fmla="val 18750"/>
              <a:gd name="adj4" fmla="val -10677"/>
              <a:gd name="adj5" fmla="val 66958"/>
              <a:gd name="adj6" fmla="val -253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mtClean="0">
                <a:latin typeface="Calibri" panose="020F0502020204030204" pitchFamily="34" charset="0"/>
                <a:cs typeface="Calibri" panose="020F0502020204030204" pitchFamily="34" charset="0"/>
              </a:rPr>
              <a:t>ul#nav&gt;li&gt;ul&gt;li {</a:t>
            </a:r>
            <a:r>
              <a:rPr lang="it-IT">
                <a:latin typeface="Calibri" panose="020F0502020204030204" pitchFamily="34" charset="0"/>
                <a:cs typeface="Calibri" panose="020F0502020204030204" pitchFamily="34" charset="0"/>
              </a:rPr>
              <a:t>border: </a:t>
            </a:r>
            <a:r>
              <a:rPr lang="it-IT" smtClean="0">
                <a:latin typeface="Calibri" panose="020F0502020204030204" pitchFamily="34" charset="0"/>
                <a:cs typeface="Calibri" panose="020F0502020204030204" pitchFamily="34" charset="0"/>
              </a:rPr>
              <a:t>1; </a:t>
            </a:r>
            <a:r>
              <a:rPr lang="it-IT">
                <a:latin typeface="Calibri" panose="020F0502020204030204" pitchFamily="34" charset="0"/>
                <a:cs typeface="Calibri" panose="020F0502020204030204" pitchFamily="34" charset="0"/>
              </a:rPr>
              <a:t>margin 0; padding: 0;} </a:t>
            </a:r>
          </a:p>
        </p:txBody>
      </p:sp>
      <p:sp>
        <p:nvSpPr>
          <p:cNvPr id="10" name="Oval 9"/>
          <p:cNvSpPr/>
          <p:nvPr/>
        </p:nvSpPr>
        <p:spPr>
          <a:xfrm>
            <a:off x="2627784" y="4461321"/>
            <a:ext cx="2610990" cy="4078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275856" y="5108773"/>
            <a:ext cx="1368153" cy="3364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ine Callout 2 (Accent Bar) 10"/>
          <p:cNvSpPr/>
          <p:nvPr/>
        </p:nvSpPr>
        <p:spPr>
          <a:xfrm flipH="1">
            <a:off x="129178" y="2644237"/>
            <a:ext cx="2303190" cy="712756"/>
          </a:xfrm>
          <a:prstGeom prst="accentCallout2">
            <a:avLst>
              <a:gd name="adj1" fmla="val 18750"/>
              <a:gd name="adj2" fmla="val -2343"/>
              <a:gd name="adj3" fmla="val 18750"/>
              <a:gd name="adj4" fmla="val -10677"/>
              <a:gd name="adj5" fmla="val 146213"/>
              <a:gd name="adj6" fmla="val -346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mtClean="0">
                <a:latin typeface="Calibri" panose="020F0502020204030204" pitchFamily="34" charset="0"/>
                <a:cs typeface="Calibri" panose="020F0502020204030204" pitchFamily="34" charset="0"/>
              </a:rPr>
              <a:t>ul#nav&gt;li  {</a:t>
            </a:r>
            <a:r>
              <a:rPr lang="it-IT">
                <a:latin typeface="Calibri" panose="020F0502020204030204" pitchFamily="34" charset="0"/>
                <a:cs typeface="Calibri" panose="020F0502020204030204" pitchFamily="34" charset="0"/>
              </a:rPr>
              <a:t>border: </a:t>
            </a:r>
            <a:r>
              <a:rPr lang="it-IT" smtClean="0">
                <a:latin typeface="Calibri" panose="020F0502020204030204" pitchFamily="34" charset="0"/>
                <a:cs typeface="Calibri" panose="020F0502020204030204" pitchFamily="34" charset="0"/>
              </a:rPr>
              <a:t>1; </a:t>
            </a:r>
            <a:r>
              <a:rPr lang="it-IT">
                <a:latin typeface="Calibri" panose="020F0502020204030204" pitchFamily="34" charset="0"/>
                <a:cs typeface="Calibri" panose="020F0502020204030204" pitchFamily="34" charset="0"/>
              </a:rPr>
              <a:t>margin 0; padding: 0;} </a:t>
            </a:r>
          </a:p>
        </p:txBody>
      </p:sp>
      <p:sp>
        <p:nvSpPr>
          <p:cNvPr id="13" name="Oval 12"/>
          <p:cNvSpPr/>
          <p:nvPr/>
        </p:nvSpPr>
        <p:spPr>
          <a:xfrm>
            <a:off x="2627784" y="3597225"/>
            <a:ext cx="2610990" cy="4078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43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5381</TotalTime>
  <Words>1297</Words>
  <Application>Microsoft Office PowerPoint</Application>
  <PresentationFormat>On-screen Show (4:3)</PresentationFormat>
  <Paragraphs>276</Paragraphs>
  <Slides>27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Calibri</vt:lpstr>
      <vt:lpstr>Courier New</vt:lpstr>
      <vt:lpstr>Georgia</vt:lpstr>
      <vt:lpstr>Trebuchet MS</vt:lpstr>
      <vt:lpstr>Wingdings</vt:lpstr>
      <vt:lpstr>Wingdings 2</vt:lpstr>
      <vt:lpstr>Urban</vt:lpstr>
      <vt:lpstr>Pengolahan Informasi Berbasis Bahasa Pemrograman Script</vt:lpstr>
      <vt:lpstr>CSS Selectors</vt:lpstr>
      <vt:lpstr>Element Selector (Nama Tag)</vt:lpstr>
      <vt:lpstr>Class Selector (.)</vt:lpstr>
      <vt:lpstr>Class Selector Multi-Classing</vt:lpstr>
      <vt:lpstr>ID Selectors (#)</vt:lpstr>
      <vt:lpstr>Pseudo Class Selector</vt:lpstr>
      <vt:lpstr>Child Selector (parent&gt;child)</vt:lpstr>
      <vt:lpstr>Child Selector  (parent&gt;child)</vt:lpstr>
      <vt:lpstr>Descendent (turunan) Selector (induk turunan)</vt:lpstr>
      <vt:lpstr>Descendent (turunan) Selector (induk turunan)</vt:lpstr>
      <vt:lpstr>Adjacent Sibling Selector (+)</vt:lpstr>
      <vt:lpstr>Adjacent Sibling Selector (+)</vt:lpstr>
      <vt:lpstr>Attribute pada Selector</vt:lpstr>
      <vt:lpstr>Pseudo Elements Selector</vt:lpstr>
      <vt:lpstr>Combining Selector</vt:lpstr>
      <vt:lpstr>CSS Visual Model Lines &amp; Boxes</vt:lpstr>
      <vt:lpstr>CSS Visual Model Lines &amp; Boxes</vt:lpstr>
      <vt:lpstr>CSS Visual Model About Flow and Floats</vt:lpstr>
      <vt:lpstr>CSS Visual Model About Flow and Floats</vt:lpstr>
      <vt:lpstr>CSS Visual Model CSS Positioning</vt:lpstr>
      <vt:lpstr>CSS Visual Model Stacking Order (z-index)</vt:lpstr>
      <vt:lpstr>PowerPoint Presentation</vt:lpstr>
      <vt:lpstr>CSS – Contoh: Membuat HighLight</vt:lpstr>
      <vt:lpstr>CSS – Contoh: Membuat Dropcap</vt:lpstr>
      <vt:lpstr>Referensi</vt:lpstr>
      <vt:lpstr>That’s All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Singadji;Augury El Rayeb</dc:creator>
  <cp:lastModifiedBy>Augury El Rayeb</cp:lastModifiedBy>
  <cp:revision>461</cp:revision>
  <dcterms:created xsi:type="dcterms:W3CDTF">2011-09-16T02:11:44Z</dcterms:created>
  <dcterms:modified xsi:type="dcterms:W3CDTF">2016-11-02T17:10:07Z</dcterms:modified>
</cp:coreProperties>
</file>