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notesMasterIdLst>
    <p:notesMasterId r:id="rId26"/>
  </p:notesMasterIdLst>
  <p:sldIdLst>
    <p:sldId id="256" r:id="rId2"/>
    <p:sldId id="285" r:id="rId3"/>
    <p:sldId id="286" r:id="rId4"/>
    <p:sldId id="287" r:id="rId5"/>
    <p:sldId id="288" r:id="rId6"/>
    <p:sldId id="289" r:id="rId7"/>
    <p:sldId id="290" r:id="rId8"/>
    <p:sldId id="291" r:id="rId9"/>
    <p:sldId id="292" r:id="rId10"/>
    <p:sldId id="295" r:id="rId11"/>
    <p:sldId id="293" r:id="rId12"/>
    <p:sldId id="294" r:id="rId13"/>
    <p:sldId id="296" r:id="rId14"/>
    <p:sldId id="297" r:id="rId15"/>
    <p:sldId id="298" r:id="rId16"/>
    <p:sldId id="299" r:id="rId17"/>
    <p:sldId id="300" r:id="rId18"/>
    <p:sldId id="301" r:id="rId19"/>
    <p:sldId id="302" r:id="rId20"/>
    <p:sldId id="303" r:id="rId21"/>
    <p:sldId id="305" r:id="rId22"/>
    <p:sldId id="306" r:id="rId23"/>
    <p:sldId id="273" r:id="rId24"/>
    <p:sldId id="265" r:id="rId25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2E8FB6B3-1705-4FAA-B81A-441863EB2E2A}">
          <p14:sldIdLst>
            <p14:sldId id="256"/>
          </p14:sldIdLst>
        </p14:section>
        <p14:section name="DOM" id="{F04394BD-A018-4B68-B296-9E520D6D0D4E}">
          <p14:sldIdLst>
            <p14:sldId id="285"/>
            <p14:sldId id="286"/>
            <p14:sldId id="287"/>
            <p14:sldId id="288"/>
            <p14:sldId id="289"/>
            <p14:sldId id="290"/>
            <p14:sldId id="291"/>
            <p14:sldId id="292"/>
            <p14:sldId id="295"/>
            <p14:sldId id="293"/>
            <p14:sldId id="294"/>
          </p14:sldIdLst>
        </p14:section>
        <p14:section name="CSS" id="{93E8A6C7-8B62-4422-B280-702EE55F47AF}">
          <p14:sldIdLst>
            <p14:sldId id="296"/>
            <p14:sldId id="297"/>
            <p14:sldId id="298"/>
            <p14:sldId id="299"/>
            <p14:sldId id="300"/>
            <p14:sldId id="301"/>
            <p14:sldId id="302"/>
            <p14:sldId id="303"/>
            <p14:sldId id="305"/>
            <p14:sldId id="306"/>
            <p14:sldId id="273"/>
            <p14:sldId id="265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43352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5515" autoAdjust="0"/>
    <p:restoredTop sz="93357" autoAdjust="0"/>
  </p:normalViewPr>
  <p:slideViewPr>
    <p:cSldViewPr>
      <p:cViewPr varScale="1">
        <p:scale>
          <a:sx n="66" d="100"/>
          <a:sy n="66" d="100"/>
        </p:scale>
        <p:origin x="1020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212972-45E0-4A02-9098-D0EBB0199C4B}" type="datetimeFigureOut">
              <a:rPr lang="id-ID" smtClean="0"/>
              <a:t>21/09/2016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d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E19FB5-3E22-4347-9D47-E764C09E46CC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3086250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location.assign('www.apress.com'); </a:t>
            </a:r>
          </a:p>
          <a:p>
            <a:r>
              <a:rPr lang="en-US" smtClean="0"/>
              <a:t>location.reload(true);</a:t>
            </a:r>
          </a:p>
          <a:p>
            <a:r>
              <a:rPr lang="en-US" smtClean="0"/>
              <a:t>location.replace("www.apress.com");</a:t>
            </a:r>
          </a:p>
          <a:p>
            <a:r>
              <a:rPr lang="en-US" smtClean="0"/>
              <a:t>var currentUrl = location.href; // Get the current url </a:t>
            </a:r>
          </a:p>
          <a:p>
            <a:r>
              <a:rPr lang="en-US" smtClean="0"/>
              <a:t>location.href = "http://www.apress.com"; //Set the current url to apress home page</a:t>
            </a:r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E19FB5-3E22-4347-9D47-E764C09E46CC}" type="slidenum">
              <a:rPr lang="id-ID" smtClean="0"/>
              <a:t>12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6566941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rgbClr val="0070C0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rgbClr val="C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901087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dirty="0" smtClean="0"/>
              <a:t>Click to edit Master subtitle style</a:t>
            </a:r>
            <a:endParaRPr kumimoji="0" lang="en-US" dirty="0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C815B4FD-92E0-4978-907F-923BCA868FE5}" type="datetimeFigureOut">
              <a:rPr lang="id-ID" smtClean="0"/>
              <a:t>21/09/2016</a:t>
            </a:fld>
            <a:endParaRPr lang="id-ID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id-ID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62207" y="5038229"/>
            <a:ext cx="1828800" cy="183794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21/09/2016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21/09/2016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21/09/2016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09600" y="2272"/>
            <a:ext cx="762000" cy="365760"/>
          </a:xfrm>
        </p:spPr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  <p:sp>
        <p:nvSpPr>
          <p:cNvPr id="9" name="Title 1"/>
          <p:cNvSpPr txBox="1">
            <a:spLocks/>
          </p:cNvSpPr>
          <p:nvPr userDrawn="1"/>
        </p:nvSpPr>
        <p:spPr>
          <a:xfrm>
            <a:off x="987424" y="-31739"/>
            <a:ext cx="8121080" cy="604763"/>
          </a:xfrm>
          <a:prstGeom prst="rect">
            <a:avLst/>
          </a:prstGeom>
        </p:spPr>
        <p:txBody>
          <a:bodyPr vert="horz" anchor="ctr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smtClean="0">
                <a:solidFill>
                  <a:schemeClr val="bg1"/>
                </a:solidFill>
              </a:rPr>
              <a:t>Augury El Rayeb, S.Kom., MMSI.</a:t>
            </a:r>
          </a:p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smtClean="0">
                <a:solidFill>
                  <a:schemeClr val="bg1"/>
                </a:solidFill>
              </a:rPr>
              <a:t>Pengolahan Informasi Berbasis Script</a:t>
            </a:r>
            <a:r>
              <a:rPr lang="en-US" sz="1200" baseline="0" smtClean="0">
                <a:solidFill>
                  <a:schemeClr val="bg1"/>
                </a:solidFill>
              </a:rPr>
              <a:t> | IST209</a:t>
            </a:r>
            <a:endParaRPr lang="id-ID" sz="120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21/09/2016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21/09/2016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815B4FD-92E0-4978-907F-923BCA868FE5}" type="datetimeFigureOut">
              <a:rPr lang="id-ID" smtClean="0"/>
              <a:t>21/09/2016</a:t>
            </a:fld>
            <a:endParaRPr lang="id-ID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id-ID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C815B4FD-92E0-4978-907F-923BCA868FE5}" type="datetimeFigureOut">
              <a:rPr lang="id-ID" smtClean="0"/>
              <a:t>21/09/2016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21/09/2016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21/09/2016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21/09/2016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rgbClr val="C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836712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943136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C815B4FD-92E0-4978-907F-923BCA868FE5}" type="datetimeFigureOut">
              <a:rPr lang="id-ID" smtClean="0"/>
              <a:t>21/09/2016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id-ID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  <p:pic>
        <p:nvPicPr>
          <p:cNvPr id="20" name="Picture 19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4408" y="5949280"/>
            <a:ext cx="914400" cy="918972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rgbClr val="C00000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sz="48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Pengolahan Informasi Berbasis Bahasa Pemrograman Script</a:t>
            </a:r>
            <a:endParaRPr lang="id-ID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mtClean="0"/>
              <a:t>Dasar Javascript #2</a:t>
            </a:r>
          </a:p>
        </p:txBody>
      </p:sp>
    </p:spTree>
    <p:extLst>
      <p:ext uri="{BB962C8B-B14F-4D97-AF65-F5344CB8AC3E}">
        <p14:creationId xmlns:p14="http://schemas.microsoft.com/office/powerpoint/2010/main" val="3274577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DOM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hirarki object model pada browser:</a:t>
            </a:r>
            <a:endParaRPr lang="en-US"/>
          </a:p>
        </p:txBody>
      </p:sp>
      <p:grpSp>
        <p:nvGrpSpPr>
          <p:cNvPr id="6" name="Group 7"/>
          <p:cNvGrpSpPr>
            <a:grpSpLocks noChangeAspect="1"/>
          </p:cNvGrpSpPr>
          <p:nvPr/>
        </p:nvGrpSpPr>
        <p:grpSpPr bwMode="auto">
          <a:xfrm>
            <a:off x="1771650" y="2564904"/>
            <a:ext cx="7010514" cy="4149080"/>
            <a:chOff x="2268" y="4103"/>
            <a:chExt cx="8820" cy="5220"/>
          </a:xfrm>
        </p:grpSpPr>
        <p:sp>
          <p:nvSpPr>
            <p:cNvPr id="7" name="AutoShape 27"/>
            <p:cNvSpPr>
              <a:spLocks noChangeAspect="1" noChangeArrowheads="1" noTextEdit="1"/>
            </p:cNvSpPr>
            <p:nvPr/>
          </p:nvSpPr>
          <p:spPr bwMode="auto">
            <a:xfrm>
              <a:off x="2268" y="4103"/>
              <a:ext cx="8820" cy="522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8" name="Text Box 26"/>
            <p:cNvSpPr txBox="1">
              <a:spLocks noChangeArrowheads="1"/>
            </p:cNvSpPr>
            <p:nvPr/>
          </p:nvSpPr>
          <p:spPr bwMode="auto">
            <a:xfrm>
              <a:off x="4248" y="4103"/>
              <a:ext cx="1080" cy="36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000" smtClean="0">
                  <a:solidFill>
                    <a:prstClr val="black"/>
                  </a:solidFill>
                  <a:latin typeface="Arial" panose="020B0604020202020204" pitchFamily="34" charset="0"/>
                  <a:ea typeface="Times New Roman" panose="02020603050405020304" pitchFamily="18" charset="0"/>
                </a:rPr>
                <a:t>window</a:t>
              </a:r>
              <a:endParaRPr lang="en-US" altLang="en-US" smtClean="0">
                <a:solidFill>
                  <a:prstClr val="black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9" name="Text Box 25"/>
            <p:cNvSpPr txBox="1">
              <a:spLocks noChangeArrowheads="1"/>
            </p:cNvSpPr>
            <p:nvPr/>
          </p:nvSpPr>
          <p:spPr bwMode="auto">
            <a:xfrm>
              <a:off x="5148" y="4643"/>
              <a:ext cx="1261" cy="36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000" smtClean="0">
                  <a:solidFill>
                    <a:prstClr val="black"/>
                  </a:solidFill>
                  <a:latin typeface="Arial" panose="020B0604020202020204" pitchFamily="34" charset="0"/>
                  <a:ea typeface="Times New Roman" panose="02020603050405020304" pitchFamily="18" charset="0"/>
                </a:rPr>
                <a:t>document</a:t>
              </a:r>
              <a:endParaRPr lang="en-US" altLang="en-US" smtClean="0">
                <a:solidFill>
                  <a:prstClr val="black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0" name="Text Box 24"/>
            <p:cNvSpPr txBox="1">
              <a:spLocks noChangeArrowheads="1"/>
            </p:cNvSpPr>
            <p:nvPr/>
          </p:nvSpPr>
          <p:spPr bwMode="auto">
            <a:xfrm>
              <a:off x="6048" y="5183"/>
              <a:ext cx="1080" cy="36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000" smtClean="0">
                  <a:solidFill>
                    <a:prstClr val="black"/>
                  </a:solidFill>
                  <a:latin typeface="Arial" panose="020B0604020202020204" pitchFamily="34" charset="0"/>
                  <a:ea typeface="Times New Roman" panose="02020603050405020304" pitchFamily="18" charset="0"/>
                </a:rPr>
                <a:t>Body</a:t>
              </a:r>
              <a:endParaRPr lang="en-US" altLang="en-US" smtClean="0">
                <a:solidFill>
                  <a:prstClr val="black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1" name="Text Box 23"/>
            <p:cNvSpPr txBox="1">
              <a:spLocks noChangeArrowheads="1"/>
            </p:cNvSpPr>
            <p:nvPr/>
          </p:nvSpPr>
          <p:spPr bwMode="auto">
            <a:xfrm>
              <a:off x="6950" y="5724"/>
              <a:ext cx="1078" cy="36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000" smtClean="0">
                  <a:solidFill>
                    <a:prstClr val="black"/>
                  </a:solidFill>
                  <a:latin typeface="Arial" panose="020B0604020202020204" pitchFamily="34" charset="0"/>
                  <a:ea typeface="Times New Roman" panose="02020603050405020304" pitchFamily="18" charset="0"/>
                </a:rPr>
                <a:t>Style</a:t>
              </a:r>
              <a:endParaRPr lang="en-US" altLang="en-US" smtClean="0">
                <a:solidFill>
                  <a:prstClr val="black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2" name="AutoShape 22"/>
            <p:cNvSpPr>
              <a:spLocks noChangeShapeType="1"/>
            </p:cNvSpPr>
            <p:nvPr/>
          </p:nvSpPr>
          <p:spPr bwMode="auto">
            <a:xfrm rot="16200000" flipH="1">
              <a:off x="4788" y="4463"/>
              <a:ext cx="360" cy="360"/>
            </a:xfrm>
            <a:prstGeom prst="bentConnector2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" name="AutoShape 21"/>
            <p:cNvSpPr>
              <a:spLocks noChangeShapeType="1"/>
            </p:cNvSpPr>
            <p:nvPr/>
          </p:nvSpPr>
          <p:spPr bwMode="auto">
            <a:xfrm rot="16200000" flipH="1">
              <a:off x="5734" y="5048"/>
              <a:ext cx="360" cy="269"/>
            </a:xfrm>
            <a:prstGeom prst="bentConnector2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4" name="AutoShape 20"/>
            <p:cNvSpPr>
              <a:spLocks noChangeShapeType="1"/>
            </p:cNvSpPr>
            <p:nvPr/>
          </p:nvSpPr>
          <p:spPr bwMode="auto">
            <a:xfrm rot="16200000" flipH="1">
              <a:off x="6588" y="5543"/>
              <a:ext cx="361" cy="362"/>
            </a:xfrm>
            <a:prstGeom prst="bentConnector2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5" name="Text Box 19"/>
            <p:cNvSpPr txBox="1">
              <a:spLocks noChangeArrowheads="1"/>
            </p:cNvSpPr>
            <p:nvPr/>
          </p:nvSpPr>
          <p:spPr bwMode="auto">
            <a:xfrm>
              <a:off x="5148" y="6263"/>
              <a:ext cx="1261" cy="36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000" smtClean="0">
                  <a:solidFill>
                    <a:prstClr val="black"/>
                  </a:solidFill>
                  <a:latin typeface="Arial" panose="020B0604020202020204" pitchFamily="34" charset="0"/>
                  <a:ea typeface="Times New Roman" panose="02020603050405020304" pitchFamily="18" charset="0"/>
                </a:rPr>
                <a:t>Event</a:t>
              </a:r>
              <a:endParaRPr lang="en-US" altLang="en-US" smtClean="0">
                <a:solidFill>
                  <a:prstClr val="black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6" name="AutoShape 18"/>
            <p:cNvSpPr>
              <a:spLocks noChangeShapeType="1"/>
            </p:cNvSpPr>
            <p:nvPr/>
          </p:nvSpPr>
          <p:spPr bwMode="auto">
            <a:xfrm rot="16200000" flipH="1">
              <a:off x="3978" y="5273"/>
              <a:ext cx="1980" cy="360"/>
            </a:xfrm>
            <a:prstGeom prst="bentConnector2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7" name="Text Box 17"/>
            <p:cNvSpPr txBox="1">
              <a:spLocks noChangeArrowheads="1"/>
            </p:cNvSpPr>
            <p:nvPr/>
          </p:nvSpPr>
          <p:spPr bwMode="auto">
            <a:xfrm>
              <a:off x="5148" y="6803"/>
              <a:ext cx="1261" cy="36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000" smtClean="0">
                  <a:solidFill>
                    <a:prstClr val="black"/>
                  </a:solidFill>
                  <a:latin typeface="Arial" panose="020B0604020202020204" pitchFamily="34" charset="0"/>
                  <a:ea typeface="Times New Roman" panose="02020603050405020304" pitchFamily="18" charset="0"/>
                </a:rPr>
                <a:t>Frame</a:t>
              </a:r>
              <a:endParaRPr lang="en-US" altLang="en-US" smtClean="0">
                <a:solidFill>
                  <a:prstClr val="black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8" name="Text Box 16"/>
            <p:cNvSpPr txBox="1">
              <a:spLocks noChangeArrowheads="1"/>
            </p:cNvSpPr>
            <p:nvPr/>
          </p:nvSpPr>
          <p:spPr bwMode="auto">
            <a:xfrm>
              <a:off x="5148" y="7343"/>
              <a:ext cx="1261" cy="36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000" smtClean="0">
                  <a:solidFill>
                    <a:prstClr val="black"/>
                  </a:solidFill>
                  <a:latin typeface="Arial" panose="020B0604020202020204" pitchFamily="34" charset="0"/>
                  <a:ea typeface="Times New Roman" panose="02020603050405020304" pitchFamily="18" charset="0"/>
                </a:rPr>
                <a:t>History</a:t>
              </a:r>
              <a:endParaRPr lang="en-US" altLang="en-US" smtClean="0">
                <a:solidFill>
                  <a:prstClr val="black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9" name="Text Box 15"/>
            <p:cNvSpPr txBox="1">
              <a:spLocks noChangeArrowheads="1"/>
            </p:cNvSpPr>
            <p:nvPr/>
          </p:nvSpPr>
          <p:spPr bwMode="auto">
            <a:xfrm>
              <a:off x="5148" y="7883"/>
              <a:ext cx="1261" cy="36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000" smtClean="0">
                  <a:solidFill>
                    <a:prstClr val="black"/>
                  </a:solidFill>
                  <a:latin typeface="Arial" panose="020B0604020202020204" pitchFamily="34" charset="0"/>
                  <a:ea typeface="Times New Roman" panose="02020603050405020304" pitchFamily="18" charset="0"/>
                </a:rPr>
                <a:t>Location</a:t>
              </a:r>
              <a:endParaRPr lang="en-US" altLang="en-US" smtClean="0">
                <a:solidFill>
                  <a:prstClr val="black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0" name="Text Box 14"/>
            <p:cNvSpPr txBox="1">
              <a:spLocks noChangeArrowheads="1"/>
            </p:cNvSpPr>
            <p:nvPr/>
          </p:nvSpPr>
          <p:spPr bwMode="auto">
            <a:xfrm>
              <a:off x="5148" y="8423"/>
              <a:ext cx="1261" cy="36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000" smtClean="0">
                  <a:solidFill>
                    <a:prstClr val="black"/>
                  </a:solidFill>
                  <a:latin typeface="Arial" panose="020B0604020202020204" pitchFamily="34" charset="0"/>
                  <a:ea typeface="Times New Roman" panose="02020603050405020304" pitchFamily="18" charset="0"/>
                </a:rPr>
                <a:t>Navigator</a:t>
              </a:r>
              <a:endParaRPr lang="en-US" altLang="en-US" smtClean="0">
                <a:solidFill>
                  <a:prstClr val="black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1" name="Text Box 13"/>
            <p:cNvSpPr txBox="1">
              <a:spLocks noChangeArrowheads="1"/>
            </p:cNvSpPr>
            <p:nvPr/>
          </p:nvSpPr>
          <p:spPr bwMode="auto">
            <a:xfrm>
              <a:off x="5148" y="8963"/>
              <a:ext cx="1261" cy="36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000" smtClean="0">
                  <a:solidFill>
                    <a:prstClr val="black"/>
                  </a:solidFill>
                  <a:latin typeface="Arial" panose="020B0604020202020204" pitchFamily="34" charset="0"/>
                  <a:ea typeface="Times New Roman" panose="02020603050405020304" pitchFamily="18" charset="0"/>
                </a:rPr>
                <a:t>Screen</a:t>
              </a:r>
              <a:endParaRPr lang="en-US" altLang="en-US" smtClean="0">
                <a:solidFill>
                  <a:prstClr val="black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2" name="AutoShape 12"/>
            <p:cNvSpPr>
              <a:spLocks noChangeShapeType="1"/>
            </p:cNvSpPr>
            <p:nvPr/>
          </p:nvSpPr>
          <p:spPr bwMode="auto">
            <a:xfrm rot="16200000" flipH="1">
              <a:off x="3708" y="5543"/>
              <a:ext cx="2520" cy="360"/>
            </a:xfrm>
            <a:prstGeom prst="bentConnector2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3" name="AutoShape 11"/>
            <p:cNvSpPr>
              <a:spLocks noChangeShapeType="1"/>
            </p:cNvSpPr>
            <p:nvPr/>
          </p:nvSpPr>
          <p:spPr bwMode="auto">
            <a:xfrm rot="16200000" flipH="1">
              <a:off x="3438" y="5813"/>
              <a:ext cx="3060" cy="360"/>
            </a:xfrm>
            <a:prstGeom prst="bentConnector2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4" name="AutoShape 10"/>
            <p:cNvSpPr>
              <a:spLocks noChangeShapeType="1"/>
            </p:cNvSpPr>
            <p:nvPr/>
          </p:nvSpPr>
          <p:spPr bwMode="auto">
            <a:xfrm rot="16200000" flipH="1">
              <a:off x="3168" y="6083"/>
              <a:ext cx="3600" cy="360"/>
            </a:xfrm>
            <a:prstGeom prst="bentConnector2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5" name="AutoShape 9"/>
            <p:cNvSpPr>
              <a:spLocks noChangeShapeType="1"/>
            </p:cNvSpPr>
            <p:nvPr/>
          </p:nvSpPr>
          <p:spPr bwMode="auto">
            <a:xfrm rot="16200000" flipH="1">
              <a:off x="2898" y="6353"/>
              <a:ext cx="4140" cy="360"/>
            </a:xfrm>
            <a:prstGeom prst="bentConnector2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6" name="AutoShape 8"/>
            <p:cNvSpPr>
              <a:spLocks noChangeShapeType="1"/>
            </p:cNvSpPr>
            <p:nvPr/>
          </p:nvSpPr>
          <p:spPr bwMode="auto">
            <a:xfrm rot="16200000" flipH="1">
              <a:off x="2628" y="6623"/>
              <a:ext cx="4680" cy="360"/>
            </a:xfrm>
            <a:prstGeom prst="bentConnector2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355122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DOM dan Javascript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Property dan Method pada Object History:</a:t>
            </a:r>
          </a:p>
          <a:p>
            <a:pPr lvl="1"/>
            <a:r>
              <a:rPr lang="en-US"/>
              <a:t>Attribute status</a:t>
            </a:r>
          </a:p>
          <a:p>
            <a:pPr lvl="1"/>
            <a:r>
              <a:rPr lang="en-US" smtClean="0"/>
              <a:t>Method go( </a:t>
            </a:r>
            <a:r>
              <a:rPr lang="en-US"/>
              <a:t>)</a:t>
            </a:r>
          </a:p>
          <a:p>
            <a:pPr lvl="1"/>
            <a:r>
              <a:rPr lang="en-US" smtClean="0"/>
              <a:t>Method back( </a:t>
            </a:r>
            <a:r>
              <a:rPr lang="en-US"/>
              <a:t>)</a:t>
            </a:r>
          </a:p>
          <a:p>
            <a:pPr lvl="1">
              <a:tabLst>
                <a:tab pos="5029200" algn="l"/>
              </a:tabLst>
            </a:pPr>
            <a:r>
              <a:rPr lang="en-US" smtClean="0"/>
              <a:t>Method forward( )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268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DOM dan Javascript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Property dan Method pada Object Location:</a:t>
            </a:r>
          </a:p>
          <a:p>
            <a:pPr lvl="1"/>
            <a:r>
              <a:rPr lang="en-US" smtClean="0"/>
              <a:t>Method assign( </a:t>
            </a:r>
            <a:r>
              <a:rPr lang="en-US"/>
              <a:t>)</a:t>
            </a:r>
          </a:p>
          <a:p>
            <a:pPr lvl="1"/>
            <a:r>
              <a:rPr lang="en-US" smtClean="0"/>
              <a:t>Method reload( </a:t>
            </a:r>
            <a:r>
              <a:rPr lang="en-US"/>
              <a:t>)</a:t>
            </a:r>
          </a:p>
          <a:p>
            <a:pPr lvl="1">
              <a:tabLst>
                <a:tab pos="5029200" algn="l"/>
              </a:tabLst>
            </a:pPr>
            <a:r>
              <a:rPr lang="en-US" smtClean="0"/>
              <a:t>Method replace( )</a:t>
            </a:r>
          </a:p>
          <a:p>
            <a:pPr lvl="1">
              <a:tabLst>
                <a:tab pos="5029200" algn="l"/>
              </a:tabLst>
            </a:pPr>
            <a:r>
              <a:rPr lang="en-US" smtClean="0"/>
              <a:t>Attribute href</a:t>
            </a:r>
          </a:p>
          <a:p>
            <a:pPr lvl="1">
              <a:tabLst>
                <a:tab pos="5029200" algn="l"/>
              </a:tabLst>
            </a:pPr>
            <a:r>
              <a:rPr lang="en-US"/>
              <a:t>Attribute </a:t>
            </a:r>
            <a:r>
              <a:rPr lang="en-US" smtClean="0"/>
              <a:t>hostname</a:t>
            </a:r>
          </a:p>
          <a:p>
            <a:pPr lvl="1">
              <a:tabLst>
                <a:tab pos="5029200" algn="l"/>
              </a:tabLst>
            </a:pPr>
            <a:r>
              <a:rPr lang="en-US"/>
              <a:t>Attribute pathname</a:t>
            </a:r>
          </a:p>
          <a:p>
            <a:pPr lvl="1">
              <a:tabLst>
                <a:tab pos="5029200" algn="l"/>
              </a:tabLst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4669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CSS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2000" smtClean="0"/>
              <a:t>CSS: Salah </a:t>
            </a:r>
            <a:r>
              <a:rPr lang="en-US" sz="2000"/>
              <a:t>satu fasilitas yang diberikan </a:t>
            </a:r>
            <a:r>
              <a:rPr lang="en-US" sz="2000"/>
              <a:t>untuk </a:t>
            </a:r>
            <a:r>
              <a:rPr lang="en-US" sz="2000" smtClean="0"/>
              <a:t>pemrograman HTML </a:t>
            </a:r>
            <a:r>
              <a:rPr lang="en-US" sz="2000"/>
              <a:t>sehingga </a:t>
            </a:r>
            <a:r>
              <a:rPr lang="en-US" sz="2000" smtClean="0"/>
              <a:t> pengaturan/ disain </a:t>
            </a:r>
            <a:r>
              <a:rPr lang="en-US" sz="2000"/>
              <a:t>tampilan </a:t>
            </a:r>
            <a:r>
              <a:rPr lang="en-US" sz="2000" smtClean="0"/>
              <a:t>web-page menjadi </a:t>
            </a:r>
            <a:r>
              <a:rPr lang="en-US" sz="2000"/>
              <a:t>lebih </a:t>
            </a:r>
            <a:r>
              <a:rPr lang="en-US" sz="2000"/>
              <a:t>baik</a:t>
            </a:r>
            <a:r>
              <a:rPr lang="en-US" sz="2000" smtClean="0"/>
              <a:t>.</a:t>
            </a:r>
          </a:p>
          <a:p>
            <a:pPr algn="just"/>
            <a:endParaRPr lang="en-US" sz="2000" smtClean="0"/>
          </a:p>
          <a:p>
            <a:pPr algn="just"/>
            <a:r>
              <a:rPr lang="en-US" sz="2000" smtClean="0"/>
              <a:t>CSS: Suatu tool dan bahasa desain web site dan manajemen aplikasi.</a:t>
            </a:r>
          </a:p>
          <a:p>
            <a:pPr algn="just"/>
            <a:endParaRPr lang="en-US" sz="2000"/>
          </a:p>
          <a:p>
            <a:pPr algn="just"/>
            <a:r>
              <a:rPr lang="en-US" sz="2000" smtClean="0"/>
              <a:t>Sebagai bagian lapisan dalam Front-end </a:t>
            </a:r>
            <a:r>
              <a:rPr lang="en-US" sz="2000"/>
              <a:t>web </a:t>
            </a:r>
            <a:r>
              <a:rPr lang="en-US" sz="2000" smtClean="0"/>
              <a:t>development:</a:t>
            </a:r>
          </a:p>
          <a:p>
            <a:pPr lvl="1" algn="just"/>
            <a:r>
              <a:rPr lang="en-US" sz="1800" smtClean="0"/>
              <a:t>Document</a:t>
            </a:r>
            <a:r>
              <a:rPr lang="en-US" sz="1800" smtClean="0">
                <a:sym typeface="Wingdings" panose="05000000000000000000" pitchFamily="2" charset="2"/>
              </a:rPr>
              <a:t> HTML &amp; Content</a:t>
            </a:r>
            <a:r>
              <a:rPr lang="en-US" sz="1800" smtClean="0"/>
              <a:t>, </a:t>
            </a:r>
          </a:p>
          <a:p>
            <a:pPr lvl="1" algn="just"/>
            <a:r>
              <a:rPr lang="en-US" sz="1800" smtClean="0"/>
              <a:t>Presentation </a:t>
            </a:r>
            <a:r>
              <a:rPr lang="en-US" sz="1800" smtClean="0">
                <a:sym typeface="Wingdings" panose="05000000000000000000" pitchFamily="2" charset="2"/>
              </a:rPr>
              <a:t> CSS</a:t>
            </a:r>
            <a:r>
              <a:rPr lang="en-US" sz="1800" smtClean="0"/>
              <a:t>, </a:t>
            </a:r>
          </a:p>
          <a:p>
            <a:pPr lvl="1" algn="just"/>
            <a:r>
              <a:rPr lang="en-US" sz="1800" smtClean="0"/>
              <a:t>Behavior </a:t>
            </a:r>
            <a:r>
              <a:rPr lang="en-US" sz="1800" smtClean="0">
                <a:sym typeface="Wingdings" panose="05000000000000000000" pitchFamily="2" charset="2"/>
              </a:rPr>
              <a:t> Javascript</a:t>
            </a:r>
            <a:endParaRPr lang="en-US" sz="1800"/>
          </a:p>
          <a:p>
            <a:pPr algn="just"/>
            <a:endParaRPr lang="en-US" sz="200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99992" y="5575316"/>
            <a:ext cx="2801359" cy="107662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20072" y="4653136"/>
            <a:ext cx="1343025" cy="847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262958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CSS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/>
              <a:t>Ada tiga metode cara penulisan CSS atribut, yaitu</a:t>
            </a:r>
            <a:r>
              <a:rPr lang="pt-BR"/>
              <a:t>: </a:t>
            </a:r>
            <a:endParaRPr lang="pt-BR" smtClean="0"/>
          </a:p>
          <a:p>
            <a:pPr lvl="1"/>
            <a:r>
              <a:rPr lang="en-US" smtClean="0"/>
              <a:t>Inline </a:t>
            </a:r>
            <a:r>
              <a:rPr lang="en-US"/>
              <a:t>Style </a:t>
            </a:r>
            <a:r>
              <a:rPr lang="en-US"/>
              <a:t>Sheet </a:t>
            </a:r>
            <a:endParaRPr lang="en-US" smtClean="0"/>
          </a:p>
          <a:p>
            <a:pPr marL="676656" lvl="2" indent="0">
              <a:buNone/>
            </a:pPr>
            <a:r>
              <a:rPr lang="en-US" smtClean="0">
                <a:sym typeface="Wingdings" panose="05000000000000000000" pitchFamily="2" charset="2"/>
              </a:rPr>
              <a:t> ditulis di dalam tag HTML</a:t>
            </a:r>
            <a:endParaRPr lang="en-US" smtClean="0"/>
          </a:p>
          <a:p>
            <a:pPr lvl="1"/>
            <a:r>
              <a:rPr lang="en-US" smtClean="0"/>
              <a:t>Embedded </a:t>
            </a:r>
            <a:r>
              <a:rPr lang="en-US"/>
              <a:t>Style </a:t>
            </a:r>
            <a:r>
              <a:rPr lang="en-US" smtClean="0"/>
              <a:t>Sheet</a:t>
            </a:r>
          </a:p>
          <a:p>
            <a:pPr marL="704088" lvl="2" indent="0">
              <a:buNone/>
            </a:pPr>
            <a:r>
              <a:rPr lang="en-US" smtClean="0">
                <a:sym typeface="Wingdings" panose="05000000000000000000" pitchFamily="2" charset="2"/>
              </a:rPr>
              <a:t> ditulis di dalam tag style pada file HTML</a:t>
            </a:r>
            <a:endParaRPr lang="en-US" smtClean="0"/>
          </a:p>
          <a:p>
            <a:pPr lvl="1"/>
            <a:r>
              <a:rPr lang="en-US" smtClean="0"/>
              <a:t>Linked </a:t>
            </a:r>
            <a:r>
              <a:rPr lang="en-US"/>
              <a:t>Style </a:t>
            </a:r>
            <a:r>
              <a:rPr lang="en-US"/>
              <a:t>Sheet </a:t>
            </a:r>
            <a:endParaRPr lang="en-US" smtClean="0"/>
          </a:p>
          <a:p>
            <a:pPr marL="704088" lvl="2" indent="0">
              <a:buNone/>
            </a:pPr>
            <a:r>
              <a:rPr lang="en-US" smtClean="0">
                <a:sym typeface="Wingdings" panose="05000000000000000000" pitchFamily="2" charset="2"/>
              </a:rPr>
              <a:t> ditulis pada file terpisah (.css)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0726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1066800"/>
          </a:xfrm>
        </p:spPr>
        <p:txBody>
          <a:bodyPr/>
          <a:lstStyle/>
          <a:p>
            <a:r>
              <a:rPr lang="en-US" smtClean="0"/>
              <a:t>CSS – Inline Style Sheet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472608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>
              <a:buNone/>
              <a:tabLst>
                <a:tab pos="231775" algn="l"/>
                <a:tab pos="465138" algn="l"/>
                <a:tab pos="682625" algn="l"/>
              </a:tabLst>
            </a:pPr>
            <a:r>
              <a:rPr lang="en-US" sz="1600">
                <a:solidFill>
                  <a:srgbClr val="0000FF"/>
                </a:solidFill>
                <a:highlight>
                  <a:srgbClr val="E8F2FE"/>
                </a:highlight>
                <a:latin typeface="Courier New" panose="02070309020205020404" pitchFamily="49" charset="0"/>
              </a:rPr>
              <a:t>&lt;!</a:t>
            </a:r>
            <a:r>
              <a:rPr lang="en-US" sz="1600">
                <a:solidFill>
                  <a:srgbClr val="A31515"/>
                </a:solidFill>
                <a:highlight>
                  <a:srgbClr val="E8F2FE"/>
                </a:highlight>
                <a:latin typeface="Courier New" panose="02070309020205020404" pitchFamily="49" charset="0"/>
              </a:rPr>
              <a:t>DOCTYPE </a:t>
            </a:r>
            <a:r>
              <a:rPr lang="en-US" sz="1600">
                <a:solidFill>
                  <a:srgbClr val="0000FF"/>
                </a:solidFill>
                <a:highlight>
                  <a:srgbClr val="E8F2FE"/>
                </a:highlight>
                <a:latin typeface="Courier New" panose="02070309020205020404" pitchFamily="49" charset="0"/>
              </a:rPr>
              <a:t>html&gt;</a:t>
            </a:r>
          </a:p>
          <a:p>
            <a:pPr marL="0" indent="0">
              <a:buNone/>
              <a:tabLst>
                <a:tab pos="231775" algn="l"/>
                <a:tab pos="465138" algn="l"/>
                <a:tab pos="682625" algn="l"/>
              </a:tabLst>
            </a:pPr>
            <a:r>
              <a:rPr lang="en-US" sz="160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&lt;</a:t>
            </a:r>
            <a:r>
              <a:rPr lang="en-US" sz="1600">
                <a:solidFill>
                  <a:srgbClr val="A31515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html </a:t>
            </a:r>
            <a:r>
              <a:rPr lang="en-US" sz="1600">
                <a:solidFill>
                  <a:srgbClr val="FF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lang</a:t>
            </a:r>
            <a:r>
              <a:rPr lang="en-US" sz="1600" b="1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=</a:t>
            </a:r>
            <a:r>
              <a:rPr lang="en-US" sz="1600" b="1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"en"&gt;</a:t>
            </a:r>
          </a:p>
          <a:p>
            <a:pPr marL="0" indent="0">
              <a:buNone/>
              <a:tabLst>
                <a:tab pos="231775" algn="l"/>
                <a:tab pos="465138" algn="l"/>
                <a:tab pos="682625" algn="l"/>
              </a:tabLst>
            </a:pPr>
            <a:r>
              <a:rPr lang="en-US" sz="1600" smtClean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	&lt;</a:t>
            </a:r>
            <a:r>
              <a:rPr lang="en-US" sz="1600">
                <a:solidFill>
                  <a:srgbClr val="A31515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head</a:t>
            </a:r>
            <a:r>
              <a:rPr lang="en-US" sz="160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&gt;</a:t>
            </a:r>
          </a:p>
          <a:p>
            <a:pPr marL="0" indent="0">
              <a:buNone/>
              <a:tabLst>
                <a:tab pos="231775" algn="l"/>
                <a:tab pos="465138" algn="l"/>
                <a:tab pos="682625" algn="l"/>
              </a:tabLst>
            </a:pPr>
            <a:r>
              <a:rPr lang="en-US" sz="160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	</a:t>
            </a:r>
            <a:r>
              <a:rPr lang="en-US" sz="1600" smtClean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	&lt;</a:t>
            </a:r>
            <a:r>
              <a:rPr lang="en-US" sz="1600">
                <a:solidFill>
                  <a:srgbClr val="A31515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title</a:t>
            </a:r>
            <a:r>
              <a:rPr lang="en-US" sz="160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&gt;</a:t>
            </a:r>
            <a:r>
              <a:rPr lang="en-US" sz="160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latihanKelas_3a </a:t>
            </a:r>
            <a:r>
              <a:rPr lang="en-US" sz="160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- </a:t>
            </a:r>
            <a:r>
              <a:rPr lang="en-US" sz="1600" smtClean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Inline CSS </a:t>
            </a:r>
            <a:r>
              <a:rPr lang="en-US" sz="1600" smtClean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&lt;/</a:t>
            </a:r>
            <a:r>
              <a:rPr lang="en-US" sz="1600">
                <a:solidFill>
                  <a:srgbClr val="A31515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title</a:t>
            </a:r>
            <a:r>
              <a:rPr lang="en-US" sz="160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&gt;</a:t>
            </a:r>
          </a:p>
          <a:p>
            <a:pPr marL="0" indent="0">
              <a:buNone/>
              <a:tabLst>
                <a:tab pos="231775" algn="l"/>
                <a:tab pos="465138" algn="l"/>
                <a:tab pos="682625" algn="l"/>
              </a:tabLst>
            </a:pPr>
            <a:r>
              <a:rPr lang="en-US" sz="1600" smtClean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	&lt;/</a:t>
            </a:r>
            <a:r>
              <a:rPr lang="en-US" sz="1600">
                <a:solidFill>
                  <a:srgbClr val="A31515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head</a:t>
            </a:r>
            <a:r>
              <a:rPr lang="en-US" sz="160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&gt;</a:t>
            </a:r>
          </a:p>
          <a:p>
            <a:pPr marL="0" indent="0">
              <a:buNone/>
              <a:tabLst>
                <a:tab pos="231775" algn="l"/>
                <a:tab pos="465138" algn="l"/>
                <a:tab pos="682625" algn="l"/>
              </a:tabLst>
            </a:pPr>
            <a:endParaRPr lang="en-US" sz="1600">
              <a:latin typeface="Courier New" panose="02070309020205020404" pitchFamily="49" charset="0"/>
            </a:endParaRPr>
          </a:p>
          <a:p>
            <a:pPr marL="0" indent="0">
              <a:buNone/>
              <a:tabLst>
                <a:tab pos="231775" algn="l"/>
                <a:tab pos="465138" algn="l"/>
                <a:tab pos="682625" algn="l"/>
              </a:tabLst>
            </a:pPr>
            <a:r>
              <a:rPr lang="en-US" sz="1600" smtClean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	&lt;</a:t>
            </a:r>
            <a:r>
              <a:rPr lang="en-US" sz="1600">
                <a:solidFill>
                  <a:srgbClr val="A31515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body </a:t>
            </a:r>
            <a:r>
              <a:rPr lang="en-US" sz="1600">
                <a:solidFill>
                  <a:srgbClr val="FF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style</a:t>
            </a:r>
            <a:r>
              <a:rPr lang="en-US" sz="1600" b="1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=</a:t>
            </a:r>
            <a:r>
              <a:rPr lang="en-US" sz="1600" b="1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"</a:t>
            </a:r>
            <a:r>
              <a:rPr lang="en-US" sz="1600" b="1">
                <a:solidFill>
                  <a:srgbClr val="A31515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background-color</a:t>
            </a:r>
            <a:r>
              <a:rPr lang="en-US" sz="1600" b="1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: </a:t>
            </a:r>
            <a:r>
              <a:rPr lang="en-US" sz="1600" b="1">
                <a:solidFill>
                  <a:srgbClr val="DE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cyan</a:t>
            </a:r>
            <a:r>
              <a:rPr lang="en-US" sz="1600" b="1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;</a:t>
            </a:r>
            <a:r>
              <a:rPr lang="en-US" sz="1600" b="1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"&gt;</a:t>
            </a:r>
            <a:r>
              <a:rPr lang="en-US" sz="1600" b="1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</a:t>
            </a:r>
          </a:p>
          <a:p>
            <a:pPr marL="0" indent="0">
              <a:buNone/>
              <a:tabLst>
                <a:tab pos="231775" algn="l"/>
                <a:tab pos="465138" algn="l"/>
                <a:tab pos="682625" algn="l"/>
              </a:tabLst>
            </a:pPr>
            <a:r>
              <a:rPr lang="en-US" sz="1600" smtClean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		&lt;</a:t>
            </a:r>
            <a:r>
              <a:rPr lang="en-US" sz="1600" smtClean="0">
                <a:solidFill>
                  <a:srgbClr val="A31515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p </a:t>
            </a:r>
            <a:r>
              <a:rPr lang="en-US" sz="1600">
                <a:solidFill>
                  <a:srgbClr val="FF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id</a:t>
            </a:r>
            <a:r>
              <a:rPr lang="en-US" sz="1600" b="1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=</a:t>
            </a:r>
            <a:r>
              <a:rPr lang="en-US" sz="1600" b="1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"cth1"&gt;</a:t>
            </a:r>
            <a:r>
              <a:rPr lang="en-US" sz="1600" b="1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</a:t>
            </a:r>
          </a:p>
          <a:p>
            <a:pPr marL="0" indent="0">
              <a:buNone/>
              <a:tabLst>
                <a:tab pos="231775" algn="l"/>
                <a:tab pos="465138" algn="l"/>
                <a:tab pos="682625" algn="l"/>
              </a:tabLst>
            </a:pPr>
            <a:r>
              <a:rPr lang="en-US" sz="1600" smtClean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			Ini </a:t>
            </a:r>
            <a:r>
              <a:rPr lang="en-US" sz="160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adalah contoh tag P tanpa diformat menggunakan CSS </a:t>
            </a:r>
          </a:p>
          <a:p>
            <a:pPr marL="0" indent="0">
              <a:buNone/>
              <a:tabLst>
                <a:tab pos="231775" algn="l"/>
                <a:tab pos="465138" algn="l"/>
                <a:tab pos="682625" algn="l"/>
              </a:tabLst>
            </a:pPr>
            <a:r>
              <a:rPr lang="en-US" sz="1600" smtClean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		&lt;/</a:t>
            </a:r>
            <a:r>
              <a:rPr lang="en-US" sz="1600" smtClean="0">
                <a:solidFill>
                  <a:srgbClr val="A31515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p</a:t>
            </a:r>
            <a:r>
              <a:rPr lang="en-US" sz="1600" smtClean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&gt;</a:t>
            </a:r>
            <a:r>
              <a:rPr lang="en-US" sz="1600" smtClean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 </a:t>
            </a:r>
            <a:endParaRPr lang="en-US" sz="1600">
              <a:solidFill>
                <a:srgbClr val="000000"/>
              </a:solidFill>
              <a:highlight>
                <a:srgbClr val="FFFFFF"/>
              </a:highlight>
              <a:latin typeface="Courier New" panose="02070309020205020404" pitchFamily="49" charset="0"/>
            </a:endParaRPr>
          </a:p>
          <a:p>
            <a:pPr marL="0" indent="0">
              <a:buNone/>
              <a:tabLst>
                <a:tab pos="231775" algn="l"/>
                <a:tab pos="465138" algn="l"/>
                <a:tab pos="682625" algn="l"/>
              </a:tabLst>
            </a:pPr>
            <a:r>
              <a:rPr lang="en-US" sz="1600" smtClean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		&lt;</a:t>
            </a:r>
            <a:r>
              <a:rPr lang="en-US" sz="1600" smtClean="0">
                <a:solidFill>
                  <a:srgbClr val="A31515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p </a:t>
            </a:r>
            <a:r>
              <a:rPr lang="en-US" sz="1600">
                <a:solidFill>
                  <a:srgbClr val="FF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id</a:t>
            </a:r>
            <a:r>
              <a:rPr lang="en-US" sz="1600" b="1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=</a:t>
            </a:r>
            <a:r>
              <a:rPr lang="en-US" sz="1600" b="1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"cth2" </a:t>
            </a:r>
            <a:r>
              <a:rPr lang="en-US" sz="1600" b="1">
                <a:solidFill>
                  <a:srgbClr val="FF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style</a:t>
            </a:r>
            <a:r>
              <a:rPr lang="en-US" sz="1600" b="1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=</a:t>
            </a:r>
            <a:r>
              <a:rPr lang="en-US" sz="1600" b="1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"</a:t>
            </a:r>
            <a:r>
              <a:rPr lang="en-US" sz="1600" b="1">
                <a:solidFill>
                  <a:srgbClr val="A31515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font-size</a:t>
            </a:r>
            <a:r>
              <a:rPr lang="en-US" sz="1600" b="1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:</a:t>
            </a:r>
            <a:r>
              <a:rPr lang="en-US" sz="1600" b="1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20pt"&gt;</a:t>
            </a:r>
            <a:r>
              <a:rPr lang="en-US" sz="1600" b="1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</a:t>
            </a:r>
          </a:p>
          <a:p>
            <a:pPr marL="0" indent="0">
              <a:buNone/>
              <a:tabLst>
                <a:tab pos="231775" algn="l"/>
                <a:tab pos="465138" algn="l"/>
                <a:tab pos="682625" algn="l"/>
              </a:tabLst>
            </a:pPr>
            <a:r>
              <a:rPr lang="sv-SE" sz="1600" smtClean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			tag </a:t>
            </a:r>
            <a:r>
              <a:rPr lang="sv-SE" sz="160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P ini di Format dengan besar font 14 point </a:t>
            </a:r>
          </a:p>
          <a:p>
            <a:pPr marL="0" indent="0">
              <a:buNone/>
              <a:tabLst>
                <a:tab pos="231775" algn="l"/>
                <a:tab pos="465138" algn="l"/>
                <a:tab pos="682625" algn="l"/>
              </a:tabLst>
            </a:pPr>
            <a:r>
              <a:rPr lang="en-US" sz="1600" smtClean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		&lt;/</a:t>
            </a:r>
            <a:r>
              <a:rPr lang="en-US" sz="1600" smtClean="0">
                <a:solidFill>
                  <a:srgbClr val="A31515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p</a:t>
            </a:r>
            <a:r>
              <a:rPr lang="en-US" sz="1600" smtClean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&gt;</a:t>
            </a:r>
            <a:r>
              <a:rPr lang="en-US" sz="1600" smtClean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 </a:t>
            </a:r>
            <a:endParaRPr lang="en-US" sz="1600">
              <a:solidFill>
                <a:srgbClr val="000000"/>
              </a:solidFill>
              <a:highlight>
                <a:srgbClr val="FFFFFF"/>
              </a:highlight>
              <a:latin typeface="Courier New" panose="02070309020205020404" pitchFamily="49" charset="0"/>
            </a:endParaRPr>
          </a:p>
          <a:p>
            <a:pPr marL="0" indent="0">
              <a:buNone/>
              <a:tabLst>
                <a:tab pos="231775" algn="l"/>
                <a:tab pos="465138" algn="l"/>
                <a:tab pos="682625" algn="l"/>
              </a:tabLst>
            </a:pPr>
            <a:r>
              <a:rPr lang="en-US" sz="1600" smtClean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		&lt;</a:t>
            </a:r>
            <a:r>
              <a:rPr lang="en-US" sz="1600" smtClean="0">
                <a:solidFill>
                  <a:srgbClr val="A31515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p </a:t>
            </a:r>
            <a:r>
              <a:rPr lang="en-US" sz="1600">
                <a:solidFill>
                  <a:srgbClr val="FF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id</a:t>
            </a:r>
            <a:r>
              <a:rPr lang="en-US" sz="1600" b="1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=</a:t>
            </a:r>
            <a:r>
              <a:rPr lang="en-US" sz="1600" b="1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"cth3" </a:t>
            </a:r>
            <a:r>
              <a:rPr lang="en-US" sz="1600" b="1">
                <a:solidFill>
                  <a:srgbClr val="FF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style</a:t>
            </a:r>
            <a:r>
              <a:rPr lang="en-US" sz="1600" b="1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=</a:t>
            </a:r>
            <a:r>
              <a:rPr lang="en-US" sz="1600" b="1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"</a:t>
            </a:r>
            <a:r>
              <a:rPr lang="en-US" sz="1600" b="1">
                <a:solidFill>
                  <a:srgbClr val="A31515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font-size</a:t>
            </a:r>
            <a:r>
              <a:rPr lang="en-US" sz="1600" b="1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:</a:t>
            </a:r>
            <a:r>
              <a:rPr lang="en-US" sz="1600" b="1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14pt</a:t>
            </a:r>
            <a:r>
              <a:rPr lang="en-US" sz="1600" b="1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; </a:t>
            </a:r>
            <a:r>
              <a:rPr lang="en-US" sz="1600" b="1">
                <a:solidFill>
                  <a:srgbClr val="A31515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color</a:t>
            </a:r>
            <a:r>
              <a:rPr lang="en-US" sz="1600" b="1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:</a:t>
            </a:r>
            <a:r>
              <a:rPr lang="en-US" sz="1600" b="1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red"&gt;</a:t>
            </a:r>
            <a:r>
              <a:rPr lang="en-US" sz="1600" b="1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</a:t>
            </a:r>
          </a:p>
          <a:p>
            <a:pPr marL="0" indent="0">
              <a:buNone/>
              <a:tabLst>
                <a:tab pos="231775" algn="l"/>
                <a:tab pos="465138" algn="l"/>
                <a:tab pos="682625" algn="l"/>
              </a:tabLst>
            </a:pPr>
            <a:r>
              <a:rPr lang="en-US" sz="1600" smtClean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			tag </a:t>
            </a:r>
            <a:r>
              <a:rPr lang="en-US" sz="160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P ini di Format dengan besar font 14 point, </a:t>
            </a:r>
            <a:r>
              <a:rPr lang="en-US" sz="160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dan </a:t>
            </a:r>
            <a:r>
              <a:rPr lang="en-US" sz="1600" smtClean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				menggunakan warna </a:t>
            </a:r>
            <a:r>
              <a:rPr lang="en-US" sz="160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merah </a:t>
            </a:r>
          </a:p>
          <a:p>
            <a:pPr marL="0" indent="0">
              <a:buNone/>
              <a:tabLst>
                <a:tab pos="231775" algn="l"/>
                <a:tab pos="465138" algn="l"/>
                <a:tab pos="682625" algn="l"/>
              </a:tabLst>
            </a:pPr>
            <a:r>
              <a:rPr lang="en-US" sz="1600" smtClean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		&lt;/</a:t>
            </a:r>
            <a:r>
              <a:rPr lang="en-US" sz="1600">
                <a:solidFill>
                  <a:srgbClr val="A31515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p</a:t>
            </a:r>
            <a:r>
              <a:rPr lang="en-US" sz="160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&gt;</a:t>
            </a:r>
          </a:p>
          <a:p>
            <a:pPr marL="0" indent="0">
              <a:buNone/>
              <a:tabLst>
                <a:tab pos="231775" algn="l"/>
                <a:tab pos="465138" algn="l"/>
                <a:tab pos="682625" algn="l"/>
              </a:tabLst>
            </a:pPr>
            <a:r>
              <a:rPr lang="en-US" sz="1600" smtClean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	&lt;/</a:t>
            </a:r>
            <a:r>
              <a:rPr lang="en-US" sz="1600">
                <a:solidFill>
                  <a:srgbClr val="A31515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body</a:t>
            </a:r>
            <a:r>
              <a:rPr lang="en-US" sz="160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&gt;</a:t>
            </a:r>
          </a:p>
          <a:p>
            <a:pPr marL="0" indent="0">
              <a:buNone/>
              <a:tabLst>
                <a:tab pos="231775" algn="l"/>
                <a:tab pos="465138" algn="l"/>
                <a:tab pos="682625" algn="l"/>
              </a:tabLst>
            </a:pPr>
            <a:r>
              <a:rPr lang="en-US" sz="160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&lt;/</a:t>
            </a:r>
            <a:r>
              <a:rPr lang="en-US" sz="1600">
                <a:solidFill>
                  <a:srgbClr val="A31515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html</a:t>
            </a:r>
            <a:r>
              <a:rPr lang="en-US" sz="160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&gt;</a:t>
            </a:r>
            <a:endParaRPr lang="en-US" sz="1600">
              <a:latin typeface="Calibri" panose="020F050202020403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475656" y="2996952"/>
            <a:ext cx="3816424" cy="288032"/>
          </a:xfrm>
          <a:prstGeom prst="rect">
            <a:avLst/>
          </a:prstGeom>
          <a:solidFill>
            <a:srgbClr val="FFFF00">
              <a:alpha val="34902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2627784" y="4120052"/>
            <a:ext cx="2664296" cy="288032"/>
          </a:xfrm>
          <a:prstGeom prst="rect">
            <a:avLst/>
          </a:prstGeom>
          <a:solidFill>
            <a:srgbClr val="FFFF00">
              <a:alpha val="34902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2555776" y="4941168"/>
            <a:ext cx="4176464" cy="301984"/>
          </a:xfrm>
          <a:prstGeom prst="rect">
            <a:avLst/>
          </a:prstGeom>
          <a:solidFill>
            <a:srgbClr val="FFFF00">
              <a:alpha val="34902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2720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1066800"/>
          </a:xfrm>
        </p:spPr>
        <p:txBody>
          <a:bodyPr/>
          <a:lstStyle/>
          <a:p>
            <a:r>
              <a:rPr lang="en-US" smtClean="0"/>
              <a:t>CSS – Embedded Style Sheet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472608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>
              <a:buNone/>
              <a:tabLst>
                <a:tab pos="231775" algn="l"/>
                <a:tab pos="465138" algn="l"/>
                <a:tab pos="682625" algn="l"/>
                <a:tab pos="914400" algn="l"/>
              </a:tabLst>
            </a:pPr>
            <a:r>
              <a:rPr lang="en-US" sz="140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&lt;!</a:t>
            </a:r>
            <a:r>
              <a:rPr lang="en-US" sz="1400">
                <a:solidFill>
                  <a:srgbClr val="A31515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DOCTYPE </a:t>
            </a:r>
            <a:r>
              <a:rPr lang="en-US" sz="140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html&gt;</a:t>
            </a:r>
          </a:p>
          <a:p>
            <a:pPr marL="0" indent="0">
              <a:buNone/>
              <a:tabLst>
                <a:tab pos="231775" algn="l"/>
                <a:tab pos="465138" algn="l"/>
                <a:tab pos="682625" algn="l"/>
                <a:tab pos="914400" algn="l"/>
              </a:tabLst>
            </a:pPr>
            <a:r>
              <a:rPr lang="en-US" sz="140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&lt;</a:t>
            </a:r>
            <a:r>
              <a:rPr lang="en-US" sz="1400">
                <a:solidFill>
                  <a:srgbClr val="A31515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html </a:t>
            </a:r>
            <a:r>
              <a:rPr lang="en-US" sz="1400">
                <a:solidFill>
                  <a:srgbClr val="FF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lang</a:t>
            </a:r>
            <a:r>
              <a:rPr lang="en-US" sz="1400" b="1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=</a:t>
            </a:r>
            <a:r>
              <a:rPr lang="en-US" sz="1400" b="1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"en"&gt;</a:t>
            </a:r>
          </a:p>
          <a:p>
            <a:pPr marL="0" indent="0">
              <a:buNone/>
              <a:tabLst>
                <a:tab pos="231775" algn="l"/>
                <a:tab pos="465138" algn="l"/>
                <a:tab pos="682625" algn="l"/>
                <a:tab pos="914400" algn="l"/>
              </a:tabLst>
            </a:pPr>
            <a:r>
              <a:rPr lang="en-US" sz="1400" smtClean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	&lt;</a:t>
            </a:r>
            <a:r>
              <a:rPr lang="en-US" sz="1400">
                <a:solidFill>
                  <a:srgbClr val="A31515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head</a:t>
            </a:r>
            <a:r>
              <a:rPr lang="en-US" sz="140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&gt;</a:t>
            </a:r>
          </a:p>
          <a:p>
            <a:pPr marL="0" indent="0">
              <a:buNone/>
              <a:tabLst>
                <a:tab pos="231775" algn="l"/>
                <a:tab pos="465138" algn="l"/>
                <a:tab pos="682625" algn="l"/>
                <a:tab pos="914400" algn="l"/>
              </a:tabLst>
            </a:pPr>
            <a:r>
              <a:rPr lang="en-US" sz="1400" smtClean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		&lt;</a:t>
            </a:r>
            <a:r>
              <a:rPr lang="en-US" sz="1400" smtClean="0">
                <a:solidFill>
                  <a:srgbClr val="A31515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title</a:t>
            </a:r>
            <a:r>
              <a:rPr lang="en-US" sz="1400" smtClean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&gt;</a:t>
            </a:r>
            <a:r>
              <a:rPr lang="en-US" sz="1400" smtClean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latihanKelas_3b </a:t>
            </a:r>
            <a:r>
              <a:rPr lang="en-US" sz="140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- </a:t>
            </a:r>
            <a:r>
              <a:rPr lang="en-US" sz="1400" smtClean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Embedded </a:t>
            </a:r>
            <a:r>
              <a:rPr lang="en-US" sz="140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CSS </a:t>
            </a:r>
            <a:r>
              <a:rPr lang="en-US" sz="1400" smtClean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&lt;/</a:t>
            </a:r>
            <a:r>
              <a:rPr lang="en-US" sz="1400">
                <a:solidFill>
                  <a:srgbClr val="A31515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title</a:t>
            </a:r>
            <a:r>
              <a:rPr lang="en-US" sz="140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&gt;</a:t>
            </a:r>
          </a:p>
          <a:p>
            <a:pPr marL="0" indent="0">
              <a:buNone/>
              <a:tabLst>
                <a:tab pos="231775" algn="l"/>
                <a:tab pos="465138" algn="l"/>
                <a:tab pos="682625" algn="l"/>
                <a:tab pos="914400" algn="l"/>
              </a:tabLst>
            </a:pPr>
            <a:r>
              <a:rPr lang="en-US" sz="1400" smtClean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	&lt;/</a:t>
            </a:r>
            <a:r>
              <a:rPr lang="en-US" sz="1400">
                <a:solidFill>
                  <a:srgbClr val="A31515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head</a:t>
            </a:r>
            <a:r>
              <a:rPr lang="en-US" sz="140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&gt;</a:t>
            </a:r>
          </a:p>
          <a:p>
            <a:pPr marL="0" indent="0">
              <a:buNone/>
              <a:tabLst>
                <a:tab pos="231775" algn="l"/>
                <a:tab pos="465138" algn="l"/>
                <a:tab pos="682625" algn="l"/>
                <a:tab pos="914400" algn="l"/>
              </a:tabLst>
            </a:pPr>
            <a:r>
              <a:rPr lang="en-US" sz="1400" smtClean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	&lt;</a:t>
            </a:r>
            <a:r>
              <a:rPr lang="en-US" sz="1400" smtClean="0">
                <a:solidFill>
                  <a:srgbClr val="A31515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style</a:t>
            </a:r>
            <a:r>
              <a:rPr lang="en-US" sz="140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&gt; </a:t>
            </a:r>
          </a:p>
          <a:p>
            <a:pPr marL="0" indent="0">
              <a:buNone/>
              <a:tabLst>
                <a:tab pos="231775" algn="l"/>
                <a:tab pos="465138" algn="l"/>
                <a:tab pos="682625" algn="l"/>
                <a:tab pos="914400" algn="l"/>
              </a:tabLst>
            </a:pPr>
            <a:r>
              <a:rPr lang="en-US" sz="1400" smtClean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		body </a:t>
            </a:r>
            <a:r>
              <a:rPr lang="en-US" sz="1400" b="1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{</a:t>
            </a:r>
            <a:r>
              <a:rPr lang="en-US" sz="1400" b="1">
                <a:solidFill>
                  <a:srgbClr val="A31515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background</a:t>
            </a:r>
            <a:r>
              <a:rPr lang="en-US" sz="1400" b="1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:</a:t>
            </a:r>
            <a:r>
              <a:rPr lang="en-US" sz="1400" b="1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blue</a:t>
            </a:r>
            <a:r>
              <a:rPr lang="en-US" sz="1400" b="1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; </a:t>
            </a:r>
            <a:r>
              <a:rPr lang="en-US" sz="1400" b="1">
                <a:solidFill>
                  <a:srgbClr val="A31515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color</a:t>
            </a:r>
            <a:r>
              <a:rPr lang="en-US" sz="1400" b="1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:</a:t>
            </a:r>
            <a:r>
              <a:rPr lang="en-US" sz="1400" b="1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yellow</a:t>
            </a:r>
            <a:r>
              <a:rPr lang="en-US" sz="1400" b="1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; </a:t>
            </a:r>
            <a:r>
              <a:rPr lang="en-US" sz="1400" b="1">
                <a:solidFill>
                  <a:srgbClr val="A31515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margin-left</a:t>
            </a:r>
            <a:r>
              <a:rPr lang="en-US" sz="1400" b="1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:</a:t>
            </a:r>
            <a:r>
              <a:rPr lang="en-US" sz="1400" b="1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0.5in</a:t>
            </a:r>
            <a:r>
              <a:rPr lang="en-US" sz="1400" b="1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} </a:t>
            </a:r>
          </a:p>
          <a:p>
            <a:pPr marL="0" indent="0">
              <a:buNone/>
              <a:tabLst>
                <a:tab pos="231775" algn="l"/>
                <a:tab pos="465138" algn="l"/>
                <a:tab pos="682625" algn="l"/>
                <a:tab pos="914400" algn="l"/>
              </a:tabLst>
            </a:pPr>
            <a:r>
              <a:rPr lang="en-US" sz="1400" smtClean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		h1 </a:t>
            </a:r>
            <a:r>
              <a:rPr lang="en-US" sz="1400" b="1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{</a:t>
            </a:r>
            <a:r>
              <a:rPr lang="en-US" sz="1400" b="1">
                <a:solidFill>
                  <a:srgbClr val="A31515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font-size</a:t>
            </a:r>
            <a:r>
              <a:rPr lang="en-US" sz="1400" b="1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:</a:t>
            </a:r>
            <a:r>
              <a:rPr lang="en-US" sz="1400" b="1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18pt</a:t>
            </a:r>
            <a:r>
              <a:rPr lang="en-US" sz="1400" b="1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; </a:t>
            </a:r>
            <a:r>
              <a:rPr lang="en-US" sz="1400" b="1">
                <a:solidFill>
                  <a:srgbClr val="A31515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color</a:t>
            </a:r>
            <a:r>
              <a:rPr lang="en-US" sz="1400" b="1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:</a:t>
            </a:r>
            <a:r>
              <a:rPr lang="en-US" sz="1400" b="1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#FF0000</a:t>
            </a:r>
            <a:r>
              <a:rPr lang="en-US" sz="1400" b="1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} </a:t>
            </a:r>
          </a:p>
          <a:p>
            <a:pPr marL="0" indent="0">
              <a:buNone/>
              <a:tabLst>
                <a:tab pos="231775" algn="l"/>
                <a:tab pos="465138" algn="l"/>
                <a:tab pos="682625" algn="l"/>
                <a:tab pos="914400" algn="l"/>
              </a:tabLst>
            </a:pPr>
            <a:r>
              <a:rPr lang="en-US" sz="1400" smtClean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		p </a:t>
            </a:r>
            <a:r>
              <a:rPr lang="en-US" sz="1400" b="1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{</a:t>
            </a:r>
            <a:r>
              <a:rPr lang="en-US" sz="1400" b="1">
                <a:solidFill>
                  <a:srgbClr val="A31515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font-size</a:t>
            </a:r>
            <a:r>
              <a:rPr lang="en-US" sz="1400" b="1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:</a:t>
            </a:r>
            <a:r>
              <a:rPr lang="en-US" sz="1400" b="1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12pt</a:t>
            </a:r>
            <a:r>
              <a:rPr lang="en-US" sz="1400" b="1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; </a:t>
            </a:r>
            <a:r>
              <a:rPr lang="en-US" sz="1400" b="1">
                <a:solidFill>
                  <a:srgbClr val="A31515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font-family</a:t>
            </a:r>
            <a:r>
              <a:rPr lang="en-US" sz="1400" b="1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:</a:t>
            </a:r>
            <a:r>
              <a:rPr lang="en-US" sz="1400" b="1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arial</a:t>
            </a:r>
            <a:r>
              <a:rPr lang="en-US" sz="1400" b="1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; </a:t>
            </a:r>
            <a:r>
              <a:rPr lang="en-US" sz="1400" b="1">
                <a:solidFill>
                  <a:srgbClr val="A31515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text-indent</a:t>
            </a:r>
            <a:r>
              <a:rPr lang="en-US" sz="1400" b="1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:</a:t>
            </a:r>
            <a:r>
              <a:rPr lang="en-US" sz="1400" b="1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0.5in</a:t>
            </a:r>
            <a:r>
              <a:rPr lang="en-US" sz="1400" b="1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} </a:t>
            </a:r>
          </a:p>
          <a:p>
            <a:pPr marL="0" indent="0">
              <a:buNone/>
              <a:tabLst>
                <a:tab pos="231775" algn="l"/>
                <a:tab pos="465138" algn="l"/>
                <a:tab pos="682625" algn="l"/>
                <a:tab pos="914400" algn="l"/>
              </a:tabLst>
            </a:pPr>
            <a:r>
              <a:rPr lang="en-US" sz="1400" smtClean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	&lt;/</a:t>
            </a:r>
            <a:r>
              <a:rPr lang="en-US" sz="1400" smtClean="0">
                <a:solidFill>
                  <a:srgbClr val="A31515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style</a:t>
            </a:r>
            <a:r>
              <a:rPr lang="en-US" sz="140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&gt;</a:t>
            </a:r>
            <a:r>
              <a:rPr lang="en-US" sz="140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 </a:t>
            </a:r>
          </a:p>
          <a:p>
            <a:pPr marL="0" indent="0">
              <a:buNone/>
              <a:tabLst>
                <a:tab pos="231775" algn="l"/>
                <a:tab pos="465138" algn="l"/>
                <a:tab pos="682625" algn="l"/>
                <a:tab pos="914400" algn="l"/>
              </a:tabLst>
            </a:pPr>
            <a:r>
              <a:rPr lang="en-US" sz="1400" smtClean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	&lt;</a:t>
            </a:r>
            <a:r>
              <a:rPr lang="en-US" sz="1400" smtClean="0">
                <a:solidFill>
                  <a:srgbClr val="A31515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body</a:t>
            </a:r>
            <a:r>
              <a:rPr lang="en-US" sz="140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&gt;</a:t>
            </a:r>
            <a:r>
              <a:rPr lang="en-US" sz="140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</a:t>
            </a:r>
          </a:p>
          <a:p>
            <a:pPr marL="0" indent="0">
              <a:buNone/>
              <a:tabLst>
                <a:tab pos="231775" algn="l"/>
                <a:tab pos="465138" algn="l"/>
                <a:tab pos="682625" algn="l"/>
                <a:tab pos="914400" algn="l"/>
              </a:tabLst>
            </a:pPr>
            <a:r>
              <a:rPr lang="en-US" sz="1400" smtClean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		&lt;</a:t>
            </a:r>
            <a:r>
              <a:rPr lang="en-US" sz="1400" smtClean="0">
                <a:solidFill>
                  <a:srgbClr val="A31515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h1 </a:t>
            </a:r>
            <a:r>
              <a:rPr lang="en-US" sz="1400">
                <a:solidFill>
                  <a:srgbClr val="FF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id</a:t>
            </a:r>
            <a:r>
              <a:rPr lang="en-US" sz="1400" b="1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=</a:t>
            </a:r>
            <a:r>
              <a:rPr lang="en-US" sz="1400" b="1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"cth1"&gt;</a:t>
            </a:r>
            <a:r>
              <a:rPr lang="en-US" sz="1400" b="1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Judul ini berukuran 18 dengan warna </a:t>
            </a:r>
            <a:r>
              <a:rPr lang="en-US" sz="1400" b="1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merah</a:t>
            </a:r>
            <a:r>
              <a:rPr lang="en-US" sz="1400" b="1" smtClean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!</a:t>
            </a:r>
            <a:r>
              <a:rPr lang="en-US" sz="1400" b="1" smtClean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&lt;/</a:t>
            </a:r>
            <a:r>
              <a:rPr lang="en-US" sz="1400" b="1" smtClean="0">
                <a:solidFill>
                  <a:srgbClr val="A31515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h1</a:t>
            </a:r>
            <a:r>
              <a:rPr lang="en-US" sz="1400" b="1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&gt;</a:t>
            </a:r>
            <a:r>
              <a:rPr lang="en-US" sz="1400" b="1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</a:t>
            </a:r>
          </a:p>
          <a:p>
            <a:pPr marL="0" indent="0">
              <a:buNone/>
              <a:tabLst>
                <a:tab pos="231775" algn="l"/>
                <a:tab pos="465138" algn="l"/>
                <a:tab pos="682625" algn="l"/>
                <a:tab pos="914400" algn="l"/>
              </a:tabLst>
            </a:pPr>
            <a:r>
              <a:rPr lang="en-US" sz="1400" smtClean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		&lt;</a:t>
            </a:r>
            <a:r>
              <a:rPr lang="en-US" sz="1400" smtClean="0">
                <a:solidFill>
                  <a:srgbClr val="A31515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p </a:t>
            </a:r>
            <a:r>
              <a:rPr lang="en-US" sz="1400">
                <a:solidFill>
                  <a:srgbClr val="FF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id</a:t>
            </a:r>
            <a:r>
              <a:rPr lang="en-US" sz="1400" b="1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=</a:t>
            </a:r>
            <a:r>
              <a:rPr lang="en-US" sz="1400" b="1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"cth2"&gt;</a:t>
            </a:r>
            <a:r>
              <a:rPr lang="en-US" sz="1400" b="1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</a:t>
            </a:r>
          </a:p>
          <a:p>
            <a:pPr marL="0" indent="0">
              <a:buNone/>
              <a:tabLst>
                <a:tab pos="231775" algn="l"/>
                <a:tab pos="465138" algn="l"/>
                <a:tab pos="682625" algn="l"/>
                <a:tab pos="914400" algn="l"/>
              </a:tabLst>
            </a:pPr>
            <a:r>
              <a:rPr lang="en-US" sz="1400" smtClean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			Tag </a:t>
            </a:r>
            <a:r>
              <a:rPr lang="en-US" sz="140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P ini di Format dengan besar font 12 point dengan tipe </a:t>
            </a:r>
            <a:r>
              <a:rPr lang="en-US" sz="140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font </a:t>
            </a:r>
            <a:r>
              <a:rPr lang="en-US" sz="1400" smtClean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			Arial </a:t>
            </a:r>
            <a:r>
              <a:rPr lang="en-US" sz="140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dan mempunyai identasi 0.5 inch </a:t>
            </a:r>
          </a:p>
          <a:p>
            <a:pPr marL="0" indent="0">
              <a:buNone/>
              <a:tabLst>
                <a:tab pos="231775" algn="l"/>
                <a:tab pos="465138" algn="l"/>
                <a:tab pos="682625" algn="l"/>
                <a:tab pos="914400" algn="l"/>
              </a:tabLst>
            </a:pPr>
            <a:r>
              <a:rPr lang="en-US" sz="1400" smtClean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		&lt;/</a:t>
            </a:r>
            <a:r>
              <a:rPr lang="en-US" sz="1400" smtClean="0">
                <a:solidFill>
                  <a:srgbClr val="A31515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p</a:t>
            </a:r>
            <a:r>
              <a:rPr lang="en-US" sz="1400" smtClean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&gt;</a:t>
            </a:r>
            <a:r>
              <a:rPr lang="en-US" sz="1400" smtClean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 </a:t>
            </a:r>
            <a:endParaRPr lang="en-US" sz="1400">
              <a:solidFill>
                <a:srgbClr val="000000"/>
              </a:solidFill>
              <a:highlight>
                <a:srgbClr val="FFFFFF"/>
              </a:highlight>
              <a:latin typeface="Courier New" panose="02070309020205020404" pitchFamily="49" charset="0"/>
            </a:endParaRPr>
          </a:p>
          <a:p>
            <a:pPr marL="0" indent="0">
              <a:buNone/>
              <a:tabLst>
                <a:tab pos="231775" algn="l"/>
                <a:tab pos="465138" algn="l"/>
                <a:tab pos="682625" algn="l"/>
                <a:tab pos="914400" algn="l"/>
              </a:tabLst>
            </a:pPr>
            <a:r>
              <a:rPr lang="en-US" sz="1400" smtClean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		&lt;p</a:t>
            </a:r>
            <a:r>
              <a:rPr lang="en-US" sz="1400" smtClean="0">
                <a:solidFill>
                  <a:srgbClr val="A31515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</a:t>
            </a:r>
            <a:r>
              <a:rPr lang="en-US" sz="1400">
                <a:solidFill>
                  <a:srgbClr val="FF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id</a:t>
            </a:r>
            <a:r>
              <a:rPr lang="en-US" sz="1400" b="1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=</a:t>
            </a:r>
            <a:r>
              <a:rPr lang="en-US" sz="1400" b="1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"cth3"&gt;</a:t>
            </a:r>
            <a:r>
              <a:rPr lang="en-US" sz="1400" b="1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</a:t>
            </a:r>
          </a:p>
          <a:p>
            <a:pPr marL="0" indent="0">
              <a:buNone/>
              <a:tabLst>
                <a:tab pos="231775" algn="l"/>
                <a:tab pos="465138" algn="l"/>
                <a:tab pos="682625" algn="l"/>
                <a:tab pos="914400" algn="l"/>
              </a:tabLst>
            </a:pPr>
            <a:r>
              <a:rPr lang="en-US" sz="1400" smtClean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			Yang </a:t>
            </a:r>
            <a:r>
              <a:rPr lang="en-US" sz="140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perlu diperhatikan juga bahwa body disini telah </a:t>
            </a:r>
            <a:r>
              <a:rPr lang="en-US" sz="140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diformat </a:t>
            </a:r>
            <a:r>
              <a:rPr lang="en-US" sz="1400" smtClean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				dengan </a:t>
            </a:r>
            <a:r>
              <a:rPr lang="en-US" sz="140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margin kiri 0.5 inch dan warna background biru </a:t>
            </a:r>
          </a:p>
          <a:p>
            <a:pPr marL="0" indent="0">
              <a:buNone/>
              <a:tabLst>
                <a:tab pos="231775" algn="l"/>
                <a:tab pos="465138" algn="l"/>
                <a:tab pos="682625" algn="l"/>
                <a:tab pos="914400" algn="l"/>
              </a:tabLst>
            </a:pPr>
            <a:r>
              <a:rPr lang="en-US" sz="1400" smtClean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		&lt;/</a:t>
            </a:r>
            <a:r>
              <a:rPr lang="en-US" sz="1400" smtClean="0">
                <a:solidFill>
                  <a:srgbClr val="A31515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p</a:t>
            </a:r>
            <a:r>
              <a:rPr lang="en-US" sz="1400" smtClean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&gt;</a:t>
            </a:r>
            <a:endParaRPr lang="en-US" sz="1400">
              <a:solidFill>
                <a:srgbClr val="0000FF"/>
              </a:solidFill>
              <a:highlight>
                <a:srgbClr val="FFFFFF"/>
              </a:highlight>
              <a:latin typeface="Courier New" panose="02070309020205020404" pitchFamily="49" charset="0"/>
            </a:endParaRPr>
          </a:p>
          <a:p>
            <a:pPr marL="0" indent="0">
              <a:buNone/>
              <a:tabLst>
                <a:tab pos="231775" algn="l"/>
                <a:tab pos="465138" algn="l"/>
                <a:tab pos="682625" algn="l"/>
                <a:tab pos="914400" algn="l"/>
              </a:tabLst>
            </a:pPr>
            <a:r>
              <a:rPr lang="en-US" sz="1400" smtClean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	&lt;/</a:t>
            </a:r>
            <a:r>
              <a:rPr lang="en-US" sz="1400">
                <a:solidFill>
                  <a:srgbClr val="A31515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body</a:t>
            </a:r>
            <a:r>
              <a:rPr lang="en-US" sz="140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&gt;</a:t>
            </a:r>
          </a:p>
          <a:p>
            <a:pPr marL="0" indent="0">
              <a:buNone/>
              <a:tabLst>
                <a:tab pos="231775" algn="l"/>
                <a:tab pos="465138" algn="l"/>
                <a:tab pos="682625" algn="l"/>
                <a:tab pos="914400" algn="l"/>
              </a:tabLst>
            </a:pPr>
            <a:r>
              <a:rPr lang="en-US" sz="140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&lt;/</a:t>
            </a:r>
            <a:r>
              <a:rPr lang="en-US" sz="1400">
                <a:solidFill>
                  <a:srgbClr val="A31515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html</a:t>
            </a:r>
            <a:r>
              <a:rPr lang="en-US" sz="140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&gt;</a:t>
            </a:r>
          </a:p>
        </p:txBody>
      </p:sp>
      <p:sp>
        <p:nvSpPr>
          <p:cNvPr id="4" name="Rectangle 3"/>
          <p:cNvSpPr/>
          <p:nvPr/>
        </p:nvSpPr>
        <p:spPr>
          <a:xfrm>
            <a:off x="739370" y="2564904"/>
            <a:ext cx="6424917" cy="1224136"/>
          </a:xfrm>
          <a:prstGeom prst="rect">
            <a:avLst/>
          </a:prstGeom>
          <a:solidFill>
            <a:srgbClr val="FFFF00">
              <a:alpha val="34902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3988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1066800"/>
          </a:xfrm>
        </p:spPr>
        <p:txBody>
          <a:bodyPr/>
          <a:lstStyle/>
          <a:p>
            <a:r>
              <a:rPr lang="en-US" smtClean="0"/>
              <a:t>CSS – Linked Style Sheet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5987009" cy="540060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>
              <a:buNone/>
              <a:tabLst>
                <a:tab pos="231775" algn="l"/>
                <a:tab pos="465138" algn="l"/>
                <a:tab pos="682625" algn="l"/>
                <a:tab pos="914400" algn="l"/>
              </a:tabLst>
            </a:pPr>
            <a:r>
              <a:rPr lang="en-US" sz="140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&lt;!</a:t>
            </a:r>
            <a:r>
              <a:rPr lang="en-US" sz="1400">
                <a:solidFill>
                  <a:srgbClr val="A31515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DOCTYPE </a:t>
            </a:r>
            <a:r>
              <a:rPr lang="en-US" sz="140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html&gt;</a:t>
            </a:r>
          </a:p>
          <a:p>
            <a:pPr marL="0" indent="0">
              <a:buNone/>
              <a:tabLst>
                <a:tab pos="231775" algn="l"/>
                <a:tab pos="465138" algn="l"/>
                <a:tab pos="682625" algn="l"/>
                <a:tab pos="914400" algn="l"/>
              </a:tabLst>
            </a:pPr>
            <a:r>
              <a:rPr lang="en-US" sz="140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&lt;</a:t>
            </a:r>
            <a:r>
              <a:rPr lang="en-US" sz="1400">
                <a:solidFill>
                  <a:srgbClr val="A31515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html </a:t>
            </a:r>
            <a:r>
              <a:rPr lang="en-US" sz="1400">
                <a:solidFill>
                  <a:srgbClr val="FF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lang</a:t>
            </a:r>
            <a:r>
              <a:rPr lang="en-US" sz="1400" b="1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=</a:t>
            </a:r>
            <a:r>
              <a:rPr lang="en-US" sz="1400" b="1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"en"&gt;</a:t>
            </a:r>
          </a:p>
          <a:p>
            <a:pPr marL="0" indent="0">
              <a:buNone/>
              <a:tabLst>
                <a:tab pos="231775" algn="l"/>
                <a:tab pos="465138" algn="l"/>
                <a:tab pos="682625" algn="l"/>
                <a:tab pos="914400" algn="l"/>
              </a:tabLst>
            </a:pPr>
            <a:r>
              <a:rPr lang="en-US" sz="1400" smtClean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	&lt;</a:t>
            </a:r>
            <a:r>
              <a:rPr lang="en-US" sz="1400">
                <a:solidFill>
                  <a:srgbClr val="A31515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head</a:t>
            </a:r>
            <a:r>
              <a:rPr lang="en-US" sz="140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&gt;</a:t>
            </a:r>
          </a:p>
          <a:p>
            <a:pPr marL="0" indent="0">
              <a:buNone/>
              <a:tabLst>
                <a:tab pos="231775" algn="l"/>
                <a:tab pos="465138" algn="l"/>
                <a:tab pos="682625" algn="l"/>
                <a:tab pos="914400" algn="l"/>
              </a:tabLst>
            </a:pPr>
            <a:r>
              <a:rPr lang="en-US" sz="1400" smtClean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		&lt;</a:t>
            </a:r>
            <a:r>
              <a:rPr lang="en-US" sz="1400" smtClean="0">
                <a:solidFill>
                  <a:srgbClr val="A31515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title</a:t>
            </a:r>
            <a:r>
              <a:rPr lang="en-US" sz="1400" smtClean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&gt;</a:t>
            </a:r>
            <a:r>
              <a:rPr lang="en-US" sz="1400" smtClean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latihanKelas_3c </a:t>
            </a:r>
            <a:r>
              <a:rPr lang="en-US" sz="140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- </a:t>
            </a:r>
            <a:r>
              <a:rPr lang="en-US" sz="1400" smtClean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Linked CSS</a:t>
            </a:r>
            <a:r>
              <a:rPr lang="en-US" sz="1400" smtClean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&lt;/</a:t>
            </a:r>
            <a:r>
              <a:rPr lang="en-US" sz="1400">
                <a:solidFill>
                  <a:srgbClr val="A31515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title</a:t>
            </a:r>
            <a:r>
              <a:rPr lang="en-US" sz="140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&gt;</a:t>
            </a:r>
          </a:p>
          <a:p>
            <a:pPr marL="0" indent="0">
              <a:buNone/>
              <a:tabLst>
                <a:tab pos="231775" algn="l"/>
                <a:tab pos="465138" algn="l"/>
                <a:tab pos="682625" algn="l"/>
                <a:tab pos="914400" algn="l"/>
              </a:tabLst>
            </a:pPr>
            <a:r>
              <a:rPr lang="en-US" sz="1400" smtClean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	&lt;/</a:t>
            </a:r>
            <a:r>
              <a:rPr lang="en-US" sz="1400">
                <a:solidFill>
                  <a:srgbClr val="A31515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head</a:t>
            </a:r>
            <a:r>
              <a:rPr lang="en-US" sz="140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&gt;</a:t>
            </a:r>
          </a:p>
          <a:p>
            <a:pPr marL="0" indent="0">
              <a:buNone/>
              <a:tabLst>
                <a:tab pos="231775" algn="l"/>
                <a:tab pos="465138" algn="l"/>
                <a:tab pos="682625" algn="l"/>
                <a:tab pos="914400" algn="l"/>
              </a:tabLst>
            </a:pPr>
            <a:r>
              <a:rPr lang="en-US" sz="1400" smtClean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	</a:t>
            </a:r>
            <a:r>
              <a:rPr lang="en-US" sz="1400" smtClean="0">
                <a:solidFill>
                  <a:srgbClr val="0000FF"/>
                </a:solidFill>
                <a:highlight>
                  <a:srgbClr val="E8F2FE"/>
                </a:highlight>
                <a:latin typeface="Courier New" panose="02070309020205020404" pitchFamily="49" charset="0"/>
              </a:rPr>
              <a:t>&lt;</a:t>
            </a:r>
            <a:r>
              <a:rPr lang="en-US" sz="1400">
                <a:solidFill>
                  <a:srgbClr val="A31515"/>
                </a:solidFill>
                <a:highlight>
                  <a:srgbClr val="E8F2FE"/>
                </a:highlight>
                <a:latin typeface="Courier New" panose="02070309020205020404" pitchFamily="49" charset="0"/>
              </a:rPr>
              <a:t>link </a:t>
            </a:r>
            <a:r>
              <a:rPr lang="en-US" sz="1400">
                <a:solidFill>
                  <a:srgbClr val="FF0000"/>
                </a:solidFill>
                <a:highlight>
                  <a:srgbClr val="E8F2FE"/>
                </a:highlight>
                <a:latin typeface="Courier New" panose="02070309020205020404" pitchFamily="49" charset="0"/>
              </a:rPr>
              <a:t>rel</a:t>
            </a:r>
            <a:r>
              <a:rPr lang="en-US" sz="1400" b="1">
                <a:solidFill>
                  <a:srgbClr val="000000"/>
                </a:solidFill>
                <a:highlight>
                  <a:srgbClr val="E8F2FE"/>
                </a:highlight>
                <a:latin typeface="Courier New" panose="02070309020205020404" pitchFamily="49" charset="0"/>
              </a:rPr>
              <a:t>=</a:t>
            </a:r>
            <a:r>
              <a:rPr lang="en-US" sz="1400" b="1">
                <a:solidFill>
                  <a:srgbClr val="0000FF"/>
                </a:solidFill>
                <a:highlight>
                  <a:srgbClr val="E8F2FE"/>
                </a:highlight>
                <a:latin typeface="Courier New" panose="02070309020205020404" pitchFamily="49" charset="0"/>
              </a:rPr>
              <a:t>"stylesheet" </a:t>
            </a:r>
            <a:r>
              <a:rPr lang="en-US" sz="1400" b="1">
                <a:solidFill>
                  <a:srgbClr val="FF0000"/>
                </a:solidFill>
                <a:highlight>
                  <a:srgbClr val="E8F2FE"/>
                </a:highlight>
                <a:latin typeface="Courier New" panose="02070309020205020404" pitchFamily="49" charset="0"/>
              </a:rPr>
              <a:t>href</a:t>
            </a:r>
            <a:r>
              <a:rPr lang="en-US" sz="1400" b="1">
                <a:solidFill>
                  <a:srgbClr val="000000"/>
                </a:solidFill>
                <a:highlight>
                  <a:srgbClr val="E8F2FE"/>
                </a:highlight>
                <a:latin typeface="Courier New" panose="02070309020205020404" pitchFamily="49" charset="0"/>
              </a:rPr>
              <a:t>=</a:t>
            </a:r>
            <a:r>
              <a:rPr lang="en-US" sz="1400" b="1">
                <a:solidFill>
                  <a:srgbClr val="0000FF"/>
                </a:solidFill>
                <a:highlight>
                  <a:srgbClr val="E8F2FE"/>
                </a:highlight>
                <a:latin typeface="Courier New" panose="02070309020205020404" pitchFamily="49" charset="0"/>
              </a:rPr>
              <a:t>"latihanKelas_3c.css" /&gt; </a:t>
            </a:r>
            <a:r>
              <a:rPr lang="en-US" sz="1400" smtClean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	</a:t>
            </a:r>
          </a:p>
          <a:p>
            <a:pPr marL="0" indent="0">
              <a:buNone/>
              <a:tabLst>
                <a:tab pos="231775" algn="l"/>
                <a:tab pos="465138" algn="l"/>
                <a:tab pos="682625" algn="l"/>
                <a:tab pos="914400" algn="l"/>
              </a:tabLst>
            </a:pPr>
            <a:r>
              <a:rPr lang="en-US" sz="1400" smtClean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	&lt;b</a:t>
            </a:r>
            <a:r>
              <a:rPr lang="en-US" sz="1400" smtClean="0">
                <a:solidFill>
                  <a:srgbClr val="A31515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ody</a:t>
            </a:r>
            <a:r>
              <a:rPr lang="en-US" sz="140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&gt;</a:t>
            </a:r>
            <a:r>
              <a:rPr lang="en-US" sz="140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</a:t>
            </a:r>
          </a:p>
          <a:p>
            <a:pPr marL="0" indent="0">
              <a:buNone/>
              <a:tabLst>
                <a:tab pos="231775" algn="l"/>
                <a:tab pos="465138" algn="l"/>
                <a:tab pos="682625" algn="l"/>
                <a:tab pos="914400" algn="l"/>
              </a:tabLst>
            </a:pPr>
            <a:r>
              <a:rPr lang="en-US" sz="1400" smtClean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		&lt;</a:t>
            </a:r>
            <a:r>
              <a:rPr lang="en-US" sz="1400" smtClean="0">
                <a:solidFill>
                  <a:srgbClr val="A31515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h1 </a:t>
            </a:r>
            <a:r>
              <a:rPr lang="en-US" sz="1400">
                <a:solidFill>
                  <a:srgbClr val="FF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id</a:t>
            </a:r>
            <a:r>
              <a:rPr lang="en-US" sz="1400" b="1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=</a:t>
            </a:r>
            <a:r>
              <a:rPr lang="en-US" sz="1400" b="1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"</a:t>
            </a:r>
            <a:r>
              <a:rPr lang="en-US" sz="1400" b="1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cth1</a:t>
            </a:r>
            <a:r>
              <a:rPr lang="en-US" sz="1400" b="1" smtClean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"&gt;	</a:t>
            </a:r>
          </a:p>
          <a:p>
            <a:pPr marL="0" indent="0">
              <a:buNone/>
              <a:tabLst>
                <a:tab pos="231775" algn="l"/>
                <a:tab pos="465138" algn="l"/>
                <a:tab pos="682625" algn="l"/>
                <a:tab pos="914400" algn="l"/>
              </a:tabLst>
            </a:pPr>
            <a:r>
              <a:rPr lang="en-US" sz="1400" b="1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	</a:t>
            </a:r>
            <a:r>
              <a:rPr lang="en-US" sz="1400" b="1" smtClean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		</a:t>
            </a:r>
            <a:r>
              <a:rPr lang="en-US" sz="1400" b="1" smtClean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Judul </a:t>
            </a:r>
            <a:r>
              <a:rPr lang="en-US" sz="1400" b="1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ini berukuran 18 dengan warna </a:t>
            </a:r>
            <a:r>
              <a:rPr lang="en-US" sz="1400" b="1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merah</a:t>
            </a:r>
            <a:r>
              <a:rPr lang="en-US" sz="1400" b="1" smtClean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!</a:t>
            </a:r>
          </a:p>
          <a:p>
            <a:pPr marL="0" indent="0">
              <a:buNone/>
              <a:tabLst>
                <a:tab pos="231775" algn="l"/>
                <a:tab pos="465138" algn="l"/>
                <a:tab pos="682625" algn="l"/>
                <a:tab pos="914400" algn="l"/>
              </a:tabLst>
            </a:pPr>
            <a:r>
              <a:rPr lang="en-US" sz="1400" b="1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	</a:t>
            </a:r>
            <a:r>
              <a:rPr lang="en-US" sz="1400" b="1" smtClean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	</a:t>
            </a:r>
            <a:r>
              <a:rPr lang="en-US" sz="1400" b="1" smtClean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&lt;/</a:t>
            </a:r>
            <a:r>
              <a:rPr lang="en-US" sz="1400" b="1" smtClean="0">
                <a:solidFill>
                  <a:srgbClr val="A31515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h1</a:t>
            </a:r>
            <a:r>
              <a:rPr lang="en-US" sz="1400" b="1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&gt;</a:t>
            </a:r>
            <a:r>
              <a:rPr lang="en-US" sz="1400" b="1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</a:t>
            </a:r>
          </a:p>
          <a:p>
            <a:pPr marL="0" indent="0">
              <a:buNone/>
              <a:tabLst>
                <a:tab pos="231775" algn="l"/>
                <a:tab pos="465138" algn="l"/>
                <a:tab pos="682625" algn="l"/>
                <a:tab pos="914400" algn="l"/>
              </a:tabLst>
            </a:pPr>
            <a:r>
              <a:rPr lang="en-US" sz="1400" smtClean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		&lt;</a:t>
            </a:r>
            <a:r>
              <a:rPr lang="en-US" sz="1400" smtClean="0">
                <a:solidFill>
                  <a:srgbClr val="A31515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p </a:t>
            </a:r>
            <a:r>
              <a:rPr lang="en-US" sz="1400">
                <a:solidFill>
                  <a:srgbClr val="FF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id</a:t>
            </a:r>
            <a:r>
              <a:rPr lang="en-US" sz="1400" b="1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=</a:t>
            </a:r>
            <a:r>
              <a:rPr lang="en-US" sz="1400" b="1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"cth2"&gt;</a:t>
            </a:r>
            <a:r>
              <a:rPr lang="en-US" sz="1400" b="1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</a:t>
            </a:r>
          </a:p>
          <a:p>
            <a:pPr marL="0" indent="0">
              <a:buNone/>
              <a:tabLst>
                <a:tab pos="231775" algn="l"/>
                <a:tab pos="465138" algn="l"/>
                <a:tab pos="682625" algn="l"/>
                <a:tab pos="914400" algn="l"/>
              </a:tabLst>
            </a:pPr>
            <a:r>
              <a:rPr lang="en-US" sz="1400" smtClean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			Format tag P: ukuran font </a:t>
            </a:r>
            <a:r>
              <a:rPr lang="en-US" sz="140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12 </a:t>
            </a:r>
            <a:r>
              <a:rPr lang="en-US" sz="1400" smtClean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point, </a:t>
            </a:r>
            <a:r>
              <a:rPr lang="en-US" sz="140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tipe </a:t>
            </a:r>
            <a:r>
              <a:rPr lang="en-US" sz="1400" smtClean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font 			Arial &amp; indent 0.5in</a:t>
            </a:r>
            <a:endParaRPr lang="en-US" sz="1400">
              <a:solidFill>
                <a:srgbClr val="000000"/>
              </a:solidFill>
              <a:highlight>
                <a:srgbClr val="FFFFFF"/>
              </a:highlight>
              <a:latin typeface="Courier New" panose="02070309020205020404" pitchFamily="49" charset="0"/>
            </a:endParaRPr>
          </a:p>
          <a:p>
            <a:pPr marL="0" indent="0">
              <a:buNone/>
              <a:tabLst>
                <a:tab pos="231775" algn="l"/>
                <a:tab pos="465138" algn="l"/>
                <a:tab pos="682625" algn="l"/>
                <a:tab pos="914400" algn="l"/>
              </a:tabLst>
            </a:pPr>
            <a:r>
              <a:rPr lang="en-US" sz="1400" smtClean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		&lt;/</a:t>
            </a:r>
            <a:r>
              <a:rPr lang="en-US" sz="1400">
                <a:solidFill>
                  <a:srgbClr val="A31515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p</a:t>
            </a:r>
            <a:r>
              <a:rPr lang="en-US" sz="140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&gt;</a:t>
            </a:r>
            <a:r>
              <a:rPr lang="en-US" sz="140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 </a:t>
            </a:r>
          </a:p>
          <a:p>
            <a:pPr marL="0" indent="0">
              <a:buNone/>
              <a:tabLst>
                <a:tab pos="231775" algn="l"/>
                <a:tab pos="465138" algn="l"/>
                <a:tab pos="682625" algn="l"/>
                <a:tab pos="914400" algn="l"/>
              </a:tabLst>
            </a:pPr>
            <a:r>
              <a:rPr lang="en-US" sz="1400" smtClean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		&lt;</a:t>
            </a:r>
            <a:r>
              <a:rPr lang="en-US" sz="1400" smtClean="0">
                <a:solidFill>
                  <a:srgbClr val="A31515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p </a:t>
            </a:r>
            <a:r>
              <a:rPr lang="en-US" sz="1400">
                <a:solidFill>
                  <a:srgbClr val="FF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id</a:t>
            </a:r>
            <a:r>
              <a:rPr lang="en-US" sz="1400" b="1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=</a:t>
            </a:r>
            <a:r>
              <a:rPr lang="en-US" sz="1400" b="1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"cth3"&gt;</a:t>
            </a:r>
            <a:r>
              <a:rPr lang="en-US" sz="1400" b="1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</a:t>
            </a:r>
          </a:p>
          <a:p>
            <a:pPr marL="0" indent="0">
              <a:buNone/>
              <a:tabLst>
                <a:tab pos="231775" algn="l"/>
                <a:tab pos="465138" algn="l"/>
                <a:tab pos="682625" algn="l"/>
                <a:tab pos="914400" algn="l"/>
              </a:tabLst>
            </a:pPr>
            <a:r>
              <a:rPr lang="en-US" sz="1400" smtClean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			Format tag body: background-color biru, color 			kuning, margin </a:t>
            </a:r>
            <a:r>
              <a:rPr lang="en-US" sz="140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kiri </a:t>
            </a:r>
            <a:r>
              <a:rPr lang="en-US" sz="1400" smtClean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0.5in</a:t>
            </a:r>
            <a:endParaRPr lang="en-US" sz="1400">
              <a:solidFill>
                <a:srgbClr val="000000"/>
              </a:solidFill>
              <a:highlight>
                <a:srgbClr val="FFFFFF"/>
              </a:highlight>
              <a:latin typeface="Courier New" panose="02070309020205020404" pitchFamily="49" charset="0"/>
            </a:endParaRPr>
          </a:p>
          <a:p>
            <a:pPr marL="0" indent="0">
              <a:buNone/>
              <a:tabLst>
                <a:tab pos="231775" algn="l"/>
                <a:tab pos="465138" algn="l"/>
                <a:tab pos="682625" algn="l"/>
                <a:tab pos="914400" algn="l"/>
              </a:tabLst>
            </a:pPr>
            <a:r>
              <a:rPr lang="en-US" sz="1400" smtClean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		&lt;/</a:t>
            </a:r>
            <a:r>
              <a:rPr lang="en-US" sz="1400">
                <a:solidFill>
                  <a:srgbClr val="A31515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p</a:t>
            </a:r>
            <a:r>
              <a:rPr lang="en-US" sz="140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&gt;</a:t>
            </a:r>
          </a:p>
          <a:p>
            <a:pPr marL="0" indent="0">
              <a:buNone/>
              <a:tabLst>
                <a:tab pos="231775" algn="l"/>
                <a:tab pos="465138" algn="l"/>
                <a:tab pos="682625" algn="l"/>
                <a:tab pos="914400" algn="l"/>
              </a:tabLst>
            </a:pPr>
            <a:r>
              <a:rPr lang="en-US" sz="1400" smtClean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	&lt;/</a:t>
            </a:r>
            <a:r>
              <a:rPr lang="en-US" sz="1400">
                <a:solidFill>
                  <a:srgbClr val="A31515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body</a:t>
            </a:r>
            <a:r>
              <a:rPr lang="en-US" sz="140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&gt;</a:t>
            </a:r>
          </a:p>
          <a:p>
            <a:pPr marL="0" indent="0">
              <a:buNone/>
              <a:tabLst>
                <a:tab pos="231775" algn="l"/>
                <a:tab pos="465138" algn="l"/>
                <a:tab pos="682625" algn="l"/>
                <a:tab pos="914400" algn="l"/>
              </a:tabLst>
            </a:pPr>
            <a:r>
              <a:rPr lang="en-US" sz="140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&lt;/</a:t>
            </a:r>
            <a:r>
              <a:rPr lang="en-US" sz="1400">
                <a:solidFill>
                  <a:srgbClr val="A31515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html</a:t>
            </a:r>
            <a:r>
              <a:rPr lang="en-US" sz="140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&gt;</a:t>
            </a:r>
          </a:p>
        </p:txBody>
      </p:sp>
      <p:sp>
        <p:nvSpPr>
          <p:cNvPr id="4" name="Rectangle 3"/>
          <p:cNvSpPr/>
          <p:nvPr/>
        </p:nvSpPr>
        <p:spPr>
          <a:xfrm>
            <a:off x="739371" y="2564904"/>
            <a:ext cx="5704838" cy="216024"/>
          </a:xfrm>
          <a:prstGeom prst="rect">
            <a:avLst/>
          </a:prstGeom>
          <a:solidFill>
            <a:srgbClr val="FFFF00">
              <a:alpha val="34902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6228184" y="3560817"/>
            <a:ext cx="2808312" cy="3108543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tabLst>
                <a:tab pos="231775" algn="l"/>
              </a:tabLst>
            </a:pPr>
            <a:r>
              <a:rPr lang="en-US" sz="1400">
                <a:solidFill>
                  <a:srgbClr val="A31515"/>
                </a:solidFill>
                <a:highlight>
                  <a:srgbClr val="E8F2FE"/>
                </a:highlight>
                <a:latin typeface="Courier New" panose="02070309020205020404" pitchFamily="49" charset="0"/>
              </a:rPr>
              <a:t>body</a:t>
            </a:r>
            <a:r>
              <a:rPr lang="en-US" sz="1400">
                <a:solidFill>
                  <a:srgbClr val="000000"/>
                </a:solidFill>
                <a:highlight>
                  <a:srgbClr val="E8F2FE"/>
                </a:highlight>
                <a:latin typeface="Courier New" panose="02070309020205020404" pitchFamily="49" charset="0"/>
              </a:rPr>
              <a:t> </a:t>
            </a:r>
            <a:r>
              <a:rPr lang="en-US" sz="1400" b="1">
                <a:solidFill>
                  <a:srgbClr val="000000"/>
                </a:solidFill>
                <a:highlight>
                  <a:srgbClr val="E8F2FE"/>
                </a:highlight>
                <a:latin typeface="Courier New" panose="02070309020205020404" pitchFamily="49" charset="0"/>
              </a:rPr>
              <a:t>{</a:t>
            </a:r>
          </a:p>
          <a:p>
            <a:pPr>
              <a:tabLst>
                <a:tab pos="231775" algn="l"/>
              </a:tabLst>
            </a:pPr>
            <a:r>
              <a:rPr lang="en-US" sz="1400" smtClean="0">
                <a:solidFill>
                  <a:srgbClr val="A31515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	background-color</a:t>
            </a:r>
            <a:r>
              <a:rPr lang="en-US" sz="1400" b="1" smtClean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:</a:t>
            </a:r>
            <a:r>
              <a:rPr lang="en-US" sz="1400" b="1" smtClean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blue</a:t>
            </a:r>
            <a:r>
              <a:rPr lang="en-US" sz="1400" b="1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; </a:t>
            </a:r>
          </a:p>
          <a:p>
            <a:pPr>
              <a:tabLst>
                <a:tab pos="231775" algn="l"/>
              </a:tabLst>
            </a:pPr>
            <a:r>
              <a:rPr lang="en-US" sz="1400" smtClean="0">
                <a:solidFill>
                  <a:srgbClr val="A31515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	color</a:t>
            </a:r>
            <a:r>
              <a:rPr lang="en-US" sz="1400" b="1" smtClean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:</a:t>
            </a:r>
            <a:r>
              <a:rPr lang="en-US" sz="1400" b="1" smtClean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yellow</a:t>
            </a:r>
            <a:r>
              <a:rPr lang="en-US" sz="1400" b="1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; </a:t>
            </a:r>
          </a:p>
          <a:p>
            <a:pPr>
              <a:tabLst>
                <a:tab pos="231775" algn="l"/>
              </a:tabLst>
            </a:pPr>
            <a:r>
              <a:rPr lang="en-US" sz="1400" smtClean="0">
                <a:solidFill>
                  <a:srgbClr val="A31515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	margin-left</a:t>
            </a:r>
            <a:r>
              <a:rPr lang="en-US" sz="1400" b="1" smtClean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:</a:t>
            </a:r>
            <a:r>
              <a:rPr lang="en-US" sz="1400" b="1" smtClean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0.5in</a:t>
            </a:r>
            <a:endParaRPr lang="en-US" sz="1400" b="1">
              <a:solidFill>
                <a:srgbClr val="0000FF"/>
              </a:solidFill>
              <a:highlight>
                <a:srgbClr val="FFFFFF"/>
              </a:highlight>
              <a:latin typeface="Courier New" panose="02070309020205020404" pitchFamily="49" charset="0"/>
            </a:endParaRPr>
          </a:p>
          <a:p>
            <a:pPr>
              <a:tabLst>
                <a:tab pos="231775" algn="l"/>
              </a:tabLst>
            </a:pPr>
            <a:r>
              <a:rPr lang="en-US" sz="1400" b="1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}</a:t>
            </a:r>
          </a:p>
          <a:p>
            <a:pPr>
              <a:tabLst>
                <a:tab pos="231775" algn="l"/>
              </a:tabLst>
            </a:pPr>
            <a:r>
              <a:rPr lang="en-US" sz="1400" smtClean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h1 </a:t>
            </a:r>
            <a:r>
              <a:rPr lang="en-US" sz="1400" b="1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{</a:t>
            </a:r>
          </a:p>
          <a:p>
            <a:pPr>
              <a:tabLst>
                <a:tab pos="231775" algn="l"/>
              </a:tabLst>
            </a:pPr>
            <a:r>
              <a:rPr lang="en-US" sz="1400" smtClean="0">
                <a:solidFill>
                  <a:srgbClr val="A31515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	font-size</a:t>
            </a:r>
            <a:r>
              <a:rPr lang="en-US" sz="1400" b="1" smtClean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:</a:t>
            </a:r>
            <a:r>
              <a:rPr lang="en-US" sz="1400" b="1" smtClean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18pt</a:t>
            </a:r>
            <a:r>
              <a:rPr lang="en-US" sz="1400" b="1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; </a:t>
            </a:r>
          </a:p>
          <a:p>
            <a:pPr>
              <a:tabLst>
                <a:tab pos="231775" algn="l"/>
              </a:tabLst>
            </a:pPr>
            <a:r>
              <a:rPr lang="en-US" sz="1400" smtClean="0">
                <a:solidFill>
                  <a:srgbClr val="A31515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	color</a:t>
            </a:r>
            <a:r>
              <a:rPr lang="en-US" sz="1400" b="1" smtClean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:</a:t>
            </a:r>
            <a:r>
              <a:rPr lang="en-US" sz="1400" b="1" smtClean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red</a:t>
            </a:r>
            <a:endParaRPr lang="en-US" sz="1400" b="1">
              <a:solidFill>
                <a:srgbClr val="0000FF"/>
              </a:solidFill>
              <a:highlight>
                <a:srgbClr val="FFFFFF"/>
              </a:highlight>
              <a:latin typeface="Courier New" panose="02070309020205020404" pitchFamily="49" charset="0"/>
            </a:endParaRPr>
          </a:p>
          <a:p>
            <a:pPr>
              <a:tabLst>
                <a:tab pos="231775" algn="l"/>
              </a:tabLst>
            </a:pPr>
            <a:r>
              <a:rPr lang="en-US" sz="1400" b="1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}</a:t>
            </a:r>
          </a:p>
          <a:p>
            <a:pPr>
              <a:tabLst>
                <a:tab pos="231775" algn="l"/>
              </a:tabLst>
            </a:pPr>
            <a:r>
              <a:rPr lang="en-US" sz="1400" smtClean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p </a:t>
            </a:r>
            <a:r>
              <a:rPr lang="en-US" sz="1400" b="1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{</a:t>
            </a:r>
          </a:p>
          <a:p>
            <a:pPr>
              <a:tabLst>
                <a:tab pos="231775" algn="l"/>
              </a:tabLst>
            </a:pPr>
            <a:r>
              <a:rPr lang="en-US" sz="1400" smtClean="0">
                <a:solidFill>
                  <a:srgbClr val="A31515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	font-size</a:t>
            </a:r>
            <a:r>
              <a:rPr lang="en-US" sz="1400" b="1" smtClean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:</a:t>
            </a:r>
            <a:r>
              <a:rPr lang="en-US" sz="1400" b="1" smtClean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12pt</a:t>
            </a:r>
            <a:r>
              <a:rPr lang="en-US" sz="1400" b="1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; </a:t>
            </a:r>
          </a:p>
          <a:p>
            <a:pPr>
              <a:tabLst>
                <a:tab pos="231775" algn="l"/>
              </a:tabLst>
            </a:pPr>
            <a:r>
              <a:rPr lang="en-US" sz="1400" smtClean="0">
                <a:solidFill>
                  <a:srgbClr val="A31515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	font-family</a:t>
            </a:r>
            <a:r>
              <a:rPr lang="en-US" sz="1400" b="1" smtClean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:</a:t>
            </a:r>
            <a:r>
              <a:rPr lang="en-US" sz="1400" b="1" smtClean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arial</a:t>
            </a:r>
            <a:r>
              <a:rPr lang="en-US" sz="1400" b="1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; </a:t>
            </a:r>
          </a:p>
          <a:p>
            <a:pPr>
              <a:tabLst>
                <a:tab pos="231775" algn="l"/>
              </a:tabLst>
            </a:pPr>
            <a:r>
              <a:rPr lang="en-US" sz="1400" smtClean="0">
                <a:solidFill>
                  <a:srgbClr val="A31515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	text-indent</a:t>
            </a:r>
            <a:r>
              <a:rPr lang="en-US" sz="1400" b="1" smtClean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:</a:t>
            </a:r>
            <a:r>
              <a:rPr lang="en-US" sz="1400" b="1" smtClean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0.5in</a:t>
            </a:r>
            <a:endParaRPr lang="en-US" sz="1400" b="1">
              <a:solidFill>
                <a:srgbClr val="0000FF"/>
              </a:solidFill>
              <a:highlight>
                <a:srgbClr val="FFFFFF"/>
              </a:highlight>
              <a:latin typeface="Courier New" panose="02070309020205020404" pitchFamily="49" charset="0"/>
            </a:endParaRPr>
          </a:p>
          <a:p>
            <a:pPr>
              <a:tabLst>
                <a:tab pos="231775" algn="l"/>
              </a:tabLst>
            </a:pPr>
            <a:r>
              <a:rPr lang="en-US" sz="1400" b="1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}</a:t>
            </a:r>
            <a:endParaRPr lang="en-US" sz="1400"/>
          </a:p>
        </p:txBody>
      </p:sp>
      <p:sp>
        <p:nvSpPr>
          <p:cNvPr id="6" name="Rectangle 5"/>
          <p:cNvSpPr/>
          <p:nvPr/>
        </p:nvSpPr>
        <p:spPr>
          <a:xfrm>
            <a:off x="7056339" y="3203684"/>
            <a:ext cx="1980157" cy="369332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n-US">
                <a:latin typeface="Calibri" panose="020F0502020204030204" pitchFamily="34" charset="0"/>
              </a:rPr>
              <a:t>latihanKelas_3c.css</a:t>
            </a:r>
          </a:p>
        </p:txBody>
      </p:sp>
    </p:spTree>
    <p:extLst>
      <p:ext uri="{BB962C8B-B14F-4D97-AF65-F5344CB8AC3E}">
        <p14:creationId xmlns:p14="http://schemas.microsoft.com/office/powerpoint/2010/main" val="632092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457200" y="1775718"/>
            <a:ext cx="2818656" cy="1077218"/>
          </a:xfrm>
          <a:prstGeom prst="rect">
            <a:avLst/>
          </a:prstGeom>
          <a:solidFill>
            <a:srgbClr val="FFFF00">
              <a:alpha val="34902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CSS – Syntax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68960"/>
            <a:ext cx="8229600" cy="3199288"/>
          </a:xfrm>
        </p:spPr>
        <p:txBody>
          <a:bodyPr/>
          <a:lstStyle/>
          <a:p>
            <a:r>
              <a:rPr lang="en-US" smtClean="0"/>
              <a:t>selector :</a:t>
            </a:r>
          </a:p>
          <a:p>
            <a:pPr lvl="1">
              <a:buFont typeface="Wingdings" panose="05000000000000000000" pitchFamily="2" charset="2"/>
              <a:buChar char="à"/>
            </a:pPr>
            <a:r>
              <a:rPr lang="en-US" smtClean="0"/>
              <a:t>tag HTML </a:t>
            </a:r>
          </a:p>
          <a:p>
            <a:pPr lvl="1">
              <a:buFont typeface="Wingdings" panose="05000000000000000000" pitchFamily="2" charset="2"/>
              <a:buChar char="à"/>
            </a:pPr>
            <a:r>
              <a:rPr lang="en-US" smtClean="0"/>
              <a:t>class </a:t>
            </a:r>
          </a:p>
          <a:p>
            <a:pPr marL="411480" lvl="1" indent="0">
              <a:buNone/>
            </a:pPr>
            <a:r>
              <a:rPr lang="en-US" smtClean="0"/>
              <a:t>dari elemen yang </a:t>
            </a:r>
            <a:r>
              <a:rPr lang="en-US"/>
              <a:t>ingin </a:t>
            </a:r>
            <a:r>
              <a:rPr lang="en-US"/>
              <a:t>tentukan </a:t>
            </a:r>
            <a:r>
              <a:rPr lang="en-US" smtClean="0"/>
              <a:t>tampilannya,</a:t>
            </a:r>
          </a:p>
          <a:p>
            <a:pPr marL="347663" indent="-230188"/>
            <a:r>
              <a:rPr lang="en-US" smtClean="0"/>
              <a:t>property : </a:t>
            </a:r>
          </a:p>
          <a:p>
            <a:pPr marL="410083" lvl="1" indent="0">
              <a:buNone/>
            </a:pPr>
            <a:r>
              <a:rPr lang="en-US" smtClean="0">
                <a:sym typeface="Wingdings" panose="05000000000000000000" pitchFamily="2" charset="2"/>
              </a:rPr>
              <a:t> </a:t>
            </a:r>
            <a:r>
              <a:rPr lang="en-US" smtClean="0"/>
              <a:t>atribut </a:t>
            </a:r>
            <a:r>
              <a:rPr lang="en-US"/>
              <a:t>dari selector yang </a:t>
            </a:r>
            <a:r>
              <a:rPr lang="en-US"/>
              <a:t>akan </a:t>
            </a:r>
            <a:r>
              <a:rPr lang="en-US" smtClean="0"/>
              <a:t>diubah nilainya. </a:t>
            </a:r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611560" y="1775718"/>
            <a:ext cx="352839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selector</a:t>
            </a:r>
            <a:r>
              <a:rPr lang="en-US" sz="16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 {</a:t>
            </a:r>
          </a:p>
          <a:p>
            <a:pPr>
              <a:tabLst>
                <a:tab pos="347663" algn="l"/>
              </a:tabLst>
            </a:pPr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600" b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attribute</a:t>
            </a:r>
            <a:r>
              <a:rPr lang="en-US" sz="16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: </a:t>
            </a:r>
            <a:r>
              <a:rPr lang="en-US" sz="1600" b="1" smtClean="0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value</a:t>
            </a:r>
            <a:r>
              <a:rPr lang="en-US" sz="16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>
              <a:tabLst>
                <a:tab pos="347663" algn="l"/>
              </a:tabLst>
            </a:pPr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6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…</a:t>
            </a:r>
          </a:p>
          <a:p>
            <a:pPr>
              <a:tabLst>
                <a:tab pos="347663" algn="l"/>
              </a:tabLst>
            </a:pPr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7" name="Rectangle 6"/>
          <p:cNvSpPr/>
          <p:nvPr/>
        </p:nvSpPr>
        <p:spPr>
          <a:xfrm>
            <a:off x="4723774" y="1775718"/>
            <a:ext cx="3379204" cy="2308324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tabLst>
                <a:tab pos="231775" algn="l"/>
              </a:tabLst>
            </a:pPr>
            <a:r>
              <a:rPr lang="en-US" sz="1600">
                <a:solidFill>
                  <a:srgbClr val="A31515"/>
                </a:solidFill>
                <a:highlight>
                  <a:srgbClr val="E8F2FE"/>
                </a:highlight>
                <a:latin typeface="Courier New" panose="02070309020205020404" pitchFamily="49" charset="0"/>
              </a:rPr>
              <a:t>body</a:t>
            </a:r>
            <a:r>
              <a:rPr lang="en-US" sz="1600">
                <a:solidFill>
                  <a:srgbClr val="000000"/>
                </a:solidFill>
                <a:highlight>
                  <a:srgbClr val="E8F2FE"/>
                </a:highlight>
                <a:latin typeface="Courier New" panose="02070309020205020404" pitchFamily="49" charset="0"/>
              </a:rPr>
              <a:t> </a:t>
            </a:r>
            <a:r>
              <a:rPr lang="en-US" sz="1600" b="1">
                <a:solidFill>
                  <a:srgbClr val="000000"/>
                </a:solidFill>
                <a:highlight>
                  <a:srgbClr val="E8F2FE"/>
                </a:highlight>
                <a:latin typeface="Courier New" panose="02070309020205020404" pitchFamily="49" charset="0"/>
              </a:rPr>
              <a:t>{</a:t>
            </a:r>
          </a:p>
          <a:p>
            <a:pPr>
              <a:tabLst>
                <a:tab pos="231775" algn="l"/>
              </a:tabLst>
            </a:pPr>
            <a:r>
              <a:rPr lang="en-US" sz="1600" smtClean="0">
                <a:solidFill>
                  <a:srgbClr val="A31515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	background-color</a:t>
            </a:r>
            <a:r>
              <a:rPr lang="en-US" sz="1600" b="1" smtClean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:</a:t>
            </a:r>
            <a:r>
              <a:rPr lang="en-US" sz="1600" b="1" smtClean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blue</a:t>
            </a:r>
            <a:r>
              <a:rPr lang="en-US" sz="1600" b="1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; </a:t>
            </a:r>
          </a:p>
          <a:p>
            <a:pPr>
              <a:tabLst>
                <a:tab pos="231775" algn="l"/>
              </a:tabLst>
            </a:pPr>
            <a:r>
              <a:rPr lang="en-US" sz="1600" smtClean="0">
                <a:solidFill>
                  <a:srgbClr val="A31515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	color</a:t>
            </a:r>
            <a:r>
              <a:rPr lang="en-US" sz="1600" b="1" smtClean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:</a:t>
            </a:r>
            <a:r>
              <a:rPr lang="en-US" sz="1600" b="1" smtClean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yellow</a:t>
            </a:r>
            <a:r>
              <a:rPr lang="en-US" sz="1600" b="1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; </a:t>
            </a:r>
          </a:p>
          <a:p>
            <a:pPr>
              <a:tabLst>
                <a:tab pos="231775" algn="l"/>
              </a:tabLst>
            </a:pPr>
            <a:r>
              <a:rPr lang="en-US" sz="1600" smtClean="0">
                <a:solidFill>
                  <a:srgbClr val="A31515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	margin-left</a:t>
            </a:r>
            <a:r>
              <a:rPr lang="en-US" sz="1600" b="1" smtClean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:</a:t>
            </a:r>
            <a:r>
              <a:rPr lang="en-US" sz="1600" b="1" smtClean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0.5in</a:t>
            </a:r>
            <a:endParaRPr lang="en-US" sz="1600" b="1">
              <a:solidFill>
                <a:srgbClr val="0000FF"/>
              </a:solidFill>
              <a:highlight>
                <a:srgbClr val="FFFFFF"/>
              </a:highlight>
              <a:latin typeface="Courier New" panose="02070309020205020404" pitchFamily="49" charset="0"/>
            </a:endParaRPr>
          </a:p>
          <a:p>
            <a:pPr>
              <a:tabLst>
                <a:tab pos="231775" algn="l"/>
              </a:tabLst>
            </a:pPr>
            <a:r>
              <a:rPr lang="en-US" sz="1600" b="1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}</a:t>
            </a:r>
          </a:p>
          <a:p>
            <a:pPr>
              <a:tabLst>
                <a:tab pos="231775" algn="l"/>
              </a:tabLst>
            </a:pPr>
            <a:r>
              <a:rPr lang="en-US" sz="1600" smtClean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h1 </a:t>
            </a:r>
            <a:r>
              <a:rPr lang="en-US" sz="1600" b="1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{</a:t>
            </a:r>
          </a:p>
          <a:p>
            <a:pPr>
              <a:tabLst>
                <a:tab pos="231775" algn="l"/>
              </a:tabLst>
            </a:pPr>
            <a:r>
              <a:rPr lang="en-US" sz="1600" smtClean="0">
                <a:solidFill>
                  <a:srgbClr val="A31515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	font-size</a:t>
            </a:r>
            <a:r>
              <a:rPr lang="en-US" sz="1600" b="1" smtClean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:</a:t>
            </a:r>
            <a:r>
              <a:rPr lang="en-US" sz="1600" b="1" smtClean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18pt</a:t>
            </a:r>
            <a:r>
              <a:rPr lang="en-US" sz="1600" b="1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; </a:t>
            </a:r>
          </a:p>
          <a:p>
            <a:pPr>
              <a:tabLst>
                <a:tab pos="231775" algn="l"/>
              </a:tabLst>
            </a:pPr>
            <a:r>
              <a:rPr lang="en-US" sz="1600" smtClean="0">
                <a:solidFill>
                  <a:srgbClr val="A31515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	color</a:t>
            </a:r>
            <a:r>
              <a:rPr lang="en-US" sz="1600" b="1" smtClean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:</a:t>
            </a:r>
            <a:r>
              <a:rPr lang="en-US" sz="1600" b="1" smtClean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red</a:t>
            </a:r>
            <a:endParaRPr lang="en-US" sz="1600" b="1">
              <a:solidFill>
                <a:srgbClr val="0000FF"/>
              </a:solidFill>
              <a:highlight>
                <a:srgbClr val="FFFFFF"/>
              </a:highlight>
              <a:latin typeface="Courier New" panose="02070309020205020404" pitchFamily="49" charset="0"/>
            </a:endParaRPr>
          </a:p>
          <a:p>
            <a:pPr>
              <a:tabLst>
                <a:tab pos="231775" algn="l"/>
              </a:tabLst>
            </a:pPr>
            <a:r>
              <a:rPr lang="en-US" sz="1600" b="1" smtClean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}</a:t>
            </a:r>
            <a:endParaRPr lang="en-US" sz="1600" b="1">
              <a:solidFill>
                <a:srgbClr val="000000"/>
              </a:solidFill>
              <a:highlight>
                <a:srgbClr val="FFFFFF"/>
              </a:highlight>
              <a:latin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18390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CSS –Selector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Tag selector</a:t>
            </a:r>
            <a:endParaRPr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en-US" smtClean="0"/>
              <a:t>Class selector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pPr marL="109728" indent="0">
              <a:buNone/>
              <a:tabLst>
                <a:tab pos="465138" algn="l"/>
              </a:tabLst>
            </a:pPr>
            <a:r>
              <a:rPr lang="en-US" b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&lt;nama_tag&gt; </a:t>
            </a:r>
            <a:r>
              <a:rPr lang="en-US" b="1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109728" indent="0">
              <a:buNone/>
              <a:tabLst>
                <a:tab pos="465138" algn="l"/>
              </a:tabLst>
            </a:pPr>
            <a:r>
              <a:rPr lang="en-US" b="1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attribute</a:t>
            </a:r>
            <a:r>
              <a:rPr lang="en-US" b="1" smtClean="0">
                <a:latin typeface="Courier New" panose="02070309020205020404" pitchFamily="49" charset="0"/>
                <a:cs typeface="Courier New" panose="02070309020205020404" pitchFamily="49" charset="0"/>
              </a:rPr>
              <a:t>: </a:t>
            </a:r>
            <a:r>
              <a:rPr lang="en-US" b="1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value</a:t>
            </a:r>
            <a:r>
              <a:rPr lang="en-US" b="1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109728" indent="0">
              <a:buNone/>
              <a:tabLst>
                <a:tab pos="465138" algn="l"/>
              </a:tabLst>
            </a:pPr>
            <a:r>
              <a:rPr lang="en-US" b="1">
                <a:latin typeface="Courier New" panose="02070309020205020404" pitchFamily="49" charset="0"/>
                <a:cs typeface="Courier New" panose="02070309020205020404" pitchFamily="49" charset="0"/>
              </a:rPr>
              <a:t>	…</a:t>
            </a:r>
          </a:p>
          <a:p>
            <a:pPr marL="109728" indent="0">
              <a:buNone/>
              <a:tabLst>
                <a:tab pos="465138" algn="l"/>
              </a:tabLst>
            </a:pPr>
            <a:r>
              <a:rPr lang="en-US" b="1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109728" indent="0">
              <a:buNone/>
              <a:tabLst>
                <a:tab pos="465138" algn="l"/>
              </a:tabLst>
            </a:pPr>
            <a:endParaRPr lang="en-US" b="1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  <a:tabLst>
                <a:tab pos="465138" algn="l"/>
              </a:tabLst>
            </a:pPr>
            <a:endParaRPr lang="en-US" b="1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  <a:tabLst>
                <a:tab pos="465138" algn="l"/>
              </a:tabLst>
            </a:pPr>
            <a:r>
              <a:rPr lang="en-US" b="1" smtClean="0">
                <a:latin typeface="Courier New" panose="02070309020205020404" pitchFamily="49" charset="0"/>
                <a:cs typeface="Courier New" panose="02070309020205020404" pitchFamily="49" charset="0"/>
              </a:rPr>
              <a:t>Contoh:</a:t>
            </a:r>
          </a:p>
          <a:p>
            <a:pPr marL="0" lvl="0" indent="0">
              <a:spcBef>
                <a:spcPts val="0"/>
              </a:spcBef>
              <a:buClrTx/>
              <a:buNone/>
              <a:tabLst>
                <a:tab pos="231775" algn="l"/>
              </a:tabLst>
            </a:pPr>
            <a:r>
              <a:rPr lang="en-US" sz="1600" smtClean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h1 </a:t>
            </a:r>
            <a:r>
              <a:rPr lang="en-US" sz="1600" b="1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{</a:t>
            </a:r>
          </a:p>
          <a:p>
            <a:pPr marL="0" lvl="0" indent="0">
              <a:spcBef>
                <a:spcPts val="0"/>
              </a:spcBef>
              <a:buClrTx/>
              <a:buNone/>
              <a:tabLst>
                <a:tab pos="231775" algn="l"/>
              </a:tabLst>
            </a:pPr>
            <a:r>
              <a:rPr lang="en-US" sz="1600">
                <a:solidFill>
                  <a:srgbClr val="A31515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	font-size</a:t>
            </a:r>
            <a:r>
              <a:rPr lang="en-US" sz="1600" b="1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:</a:t>
            </a:r>
            <a:r>
              <a:rPr lang="en-US" sz="1600" b="1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18pt</a:t>
            </a:r>
            <a:r>
              <a:rPr lang="en-US" sz="1600" b="1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; </a:t>
            </a:r>
          </a:p>
          <a:p>
            <a:pPr marL="0" lvl="0" indent="0">
              <a:spcBef>
                <a:spcPts val="0"/>
              </a:spcBef>
              <a:buClrTx/>
              <a:buNone/>
              <a:tabLst>
                <a:tab pos="231775" algn="l"/>
              </a:tabLst>
            </a:pPr>
            <a:r>
              <a:rPr lang="en-US" sz="1600">
                <a:solidFill>
                  <a:srgbClr val="A31515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	color</a:t>
            </a:r>
            <a:r>
              <a:rPr lang="en-US" sz="1600" b="1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:</a:t>
            </a:r>
            <a:r>
              <a:rPr lang="en-US" sz="1600" b="1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red</a:t>
            </a:r>
          </a:p>
          <a:p>
            <a:pPr marL="0" lvl="0" indent="0">
              <a:spcBef>
                <a:spcPts val="0"/>
              </a:spcBef>
              <a:buClrTx/>
              <a:buNone/>
              <a:tabLst>
                <a:tab pos="231775" algn="l"/>
              </a:tabLst>
            </a:pPr>
            <a:r>
              <a:rPr lang="en-US" sz="1600" b="1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}</a:t>
            </a:r>
          </a:p>
          <a:p>
            <a:pPr marL="109728" indent="0">
              <a:buNone/>
              <a:tabLst>
                <a:tab pos="465138" algn="l"/>
              </a:tabLst>
            </a:pPr>
            <a:endParaRPr lang="en-US" b="1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 marL="109728" lvl="0" indent="0">
              <a:buClr>
                <a:srgbClr val="9BBB59"/>
              </a:buClr>
              <a:buNone/>
              <a:tabLst>
                <a:tab pos="465138" algn="l"/>
              </a:tabLst>
            </a:pPr>
            <a:r>
              <a:rPr lang="en-US" b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.&lt;nama_class&gt; </a:t>
            </a:r>
            <a:r>
              <a:rPr lang="en-US" b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109728" lvl="0" indent="0">
              <a:buClr>
                <a:srgbClr val="9BBB59"/>
              </a:buClr>
              <a:buNone/>
              <a:tabLst>
                <a:tab pos="465138" algn="l"/>
              </a:tabLst>
            </a:pPr>
            <a:r>
              <a:rPr lang="en-US" b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attribute</a:t>
            </a:r>
            <a:r>
              <a:rPr lang="en-US" b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 </a:t>
            </a:r>
            <a:r>
              <a:rPr lang="en-US" b="1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value</a:t>
            </a:r>
            <a:r>
              <a:rPr lang="en-US" b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109728" lvl="0" indent="0">
              <a:buClr>
                <a:srgbClr val="9BBB59"/>
              </a:buClr>
              <a:buNone/>
              <a:tabLst>
                <a:tab pos="465138" algn="l"/>
              </a:tabLst>
            </a:pPr>
            <a:r>
              <a:rPr lang="en-US" b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…</a:t>
            </a:r>
          </a:p>
          <a:p>
            <a:pPr marL="109728" lvl="0" indent="0">
              <a:buClr>
                <a:srgbClr val="9BBB59"/>
              </a:buClr>
              <a:buNone/>
              <a:tabLst>
                <a:tab pos="465138" algn="l"/>
              </a:tabLst>
            </a:pPr>
            <a:r>
              <a:rPr lang="en-US" b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109728" lvl="0" indent="0">
              <a:buClr>
                <a:srgbClr val="9BBB59"/>
              </a:buClr>
              <a:buNone/>
              <a:tabLst>
                <a:tab pos="465138" algn="l"/>
              </a:tabLst>
            </a:pPr>
            <a:endParaRPr lang="en-US" b="1">
              <a:solidFill>
                <a:prstClr val="black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lvl="0" indent="0">
              <a:buClr>
                <a:srgbClr val="9BBB59"/>
              </a:buClr>
              <a:buNone/>
              <a:tabLst>
                <a:tab pos="465138" algn="l"/>
              </a:tabLst>
            </a:pPr>
            <a:endParaRPr lang="en-US" b="1">
              <a:solidFill>
                <a:prstClr val="black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lvl="0" indent="0">
              <a:buClr>
                <a:srgbClr val="9BBB59"/>
              </a:buClr>
              <a:buNone/>
              <a:tabLst>
                <a:tab pos="465138" algn="l"/>
              </a:tabLst>
            </a:pPr>
            <a:r>
              <a:rPr lang="en-US" b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Contoh:</a:t>
            </a:r>
          </a:p>
          <a:p>
            <a:pPr marL="0" lvl="0" indent="0">
              <a:spcBef>
                <a:spcPts val="0"/>
              </a:spcBef>
              <a:buClrTx/>
              <a:buNone/>
              <a:tabLst>
                <a:tab pos="231775" algn="l"/>
              </a:tabLst>
            </a:pPr>
            <a:r>
              <a:rPr lang="en-US" sz="1600" smtClean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.kiri </a:t>
            </a:r>
            <a:r>
              <a:rPr lang="en-US" sz="1600" b="1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{</a:t>
            </a:r>
          </a:p>
          <a:p>
            <a:pPr marL="0" lvl="0" indent="0">
              <a:spcBef>
                <a:spcPts val="0"/>
              </a:spcBef>
              <a:buClrTx/>
              <a:buNone/>
              <a:tabLst>
                <a:tab pos="231775" algn="l"/>
              </a:tabLst>
            </a:pPr>
            <a:r>
              <a:rPr lang="en-US" sz="1600">
                <a:solidFill>
                  <a:srgbClr val="A31515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	font-size</a:t>
            </a:r>
            <a:r>
              <a:rPr lang="en-US" sz="1600" b="1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:</a:t>
            </a:r>
            <a:r>
              <a:rPr lang="en-US" sz="1600" b="1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18pt</a:t>
            </a:r>
            <a:r>
              <a:rPr lang="en-US" sz="1600" b="1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; </a:t>
            </a:r>
          </a:p>
          <a:p>
            <a:pPr marL="0" lvl="0" indent="0">
              <a:spcBef>
                <a:spcPts val="0"/>
              </a:spcBef>
              <a:buClrTx/>
              <a:buNone/>
              <a:tabLst>
                <a:tab pos="231775" algn="l"/>
              </a:tabLst>
            </a:pPr>
            <a:r>
              <a:rPr lang="en-US" sz="1600">
                <a:solidFill>
                  <a:srgbClr val="A31515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	color</a:t>
            </a:r>
            <a:r>
              <a:rPr lang="en-US" sz="1600" b="1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:</a:t>
            </a:r>
            <a:r>
              <a:rPr lang="en-US" sz="1600" b="1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red</a:t>
            </a:r>
          </a:p>
          <a:p>
            <a:pPr marL="0" lvl="0" indent="0">
              <a:spcBef>
                <a:spcPts val="0"/>
              </a:spcBef>
              <a:buClrTx/>
              <a:buNone/>
              <a:tabLst>
                <a:tab pos="231775" algn="l"/>
              </a:tabLst>
            </a:pPr>
            <a:r>
              <a:rPr lang="en-US" sz="1600" b="1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}</a:t>
            </a:r>
          </a:p>
          <a:p>
            <a:pPr marL="109728" indent="0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36698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DOM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hirarki object model pada browser:</a:t>
            </a:r>
            <a:endParaRPr lang="en-US"/>
          </a:p>
        </p:txBody>
      </p:sp>
      <p:grpSp>
        <p:nvGrpSpPr>
          <p:cNvPr id="6" name="Group 7"/>
          <p:cNvGrpSpPr>
            <a:grpSpLocks noChangeAspect="1"/>
          </p:cNvGrpSpPr>
          <p:nvPr/>
        </p:nvGrpSpPr>
        <p:grpSpPr bwMode="auto">
          <a:xfrm>
            <a:off x="1771650" y="2564904"/>
            <a:ext cx="7010514" cy="4149080"/>
            <a:chOff x="2268" y="4103"/>
            <a:chExt cx="8820" cy="5220"/>
          </a:xfrm>
        </p:grpSpPr>
        <p:sp>
          <p:nvSpPr>
            <p:cNvPr id="7" name="AutoShape 27"/>
            <p:cNvSpPr>
              <a:spLocks noChangeAspect="1" noChangeArrowheads="1" noTextEdit="1"/>
            </p:cNvSpPr>
            <p:nvPr/>
          </p:nvSpPr>
          <p:spPr bwMode="auto">
            <a:xfrm>
              <a:off x="2268" y="4103"/>
              <a:ext cx="8820" cy="522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Text Box 26"/>
            <p:cNvSpPr txBox="1">
              <a:spLocks noChangeArrowheads="1"/>
            </p:cNvSpPr>
            <p:nvPr/>
          </p:nvSpPr>
          <p:spPr bwMode="auto">
            <a:xfrm>
              <a:off x="4248" y="4103"/>
              <a:ext cx="1080" cy="36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window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9" name="Text Box 25"/>
            <p:cNvSpPr txBox="1">
              <a:spLocks noChangeArrowheads="1"/>
            </p:cNvSpPr>
            <p:nvPr/>
          </p:nvSpPr>
          <p:spPr bwMode="auto">
            <a:xfrm>
              <a:off x="5148" y="4643"/>
              <a:ext cx="1261" cy="36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document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" name="Text Box 24"/>
            <p:cNvSpPr txBox="1">
              <a:spLocks noChangeArrowheads="1"/>
            </p:cNvSpPr>
            <p:nvPr/>
          </p:nvSpPr>
          <p:spPr bwMode="auto">
            <a:xfrm>
              <a:off x="6048" y="5183"/>
              <a:ext cx="1080" cy="36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Body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1" name="Text Box 23"/>
            <p:cNvSpPr txBox="1">
              <a:spLocks noChangeArrowheads="1"/>
            </p:cNvSpPr>
            <p:nvPr/>
          </p:nvSpPr>
          <p:spPr bwMode="auto">
            <a:xfrm>
              <a:off x="6950" y="5724"/>
              <a:ext cx="1078" cy="36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Style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2" name="AutoShape 22"/>
            <p:cNvSpPr>
              <a:spLocks noChangeShapeType="1"/>
            </p:cNvSpPr>
            <p:nvPr/>
          </p:nvSpPr>
          <p:spPr bwMode="auto">
            <a:xfrm rot="16200000" flipH="1">
              <a:off x="4788" y="4463"/>
              <a:ext cx="360" cy="360"/>
            </a:xfrm>
            <a:prstGeom prst="bentConnector2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AutoShape 21"/>
            <p:cNvSpPr>
              <a:spLocks noChangeShapeType="1"/>
            </p:cNvSpPr>
            <p:nvPr/>
          </p:nvSpPr>
          <p:spPr bwMode="auto">
            <a:xfrm rot="16200000" flipH="1">
              <a:off x="5734" y="5048"/>
              <a:ext cx="360" cy="269"/>
            </a:xfrm>
            <a:prstGeom prst="bentConnector2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AutoShape 20"/>
            <p:cNvSpPr>
              <a:spLocks noChangeShapeType="1"/>
            </p:cNvSpPr>
            <p:nvPr/>
          </p:nvSpPr>
          <p:spPr bwMode="auto">
            <a:xfrm rot="16200000" flipH="1">
              <a:off x="6588" y="5543"/>
              <a:ext cx="361" cy="362"/>
            </a:xfrm>
            <a:prstGeom prst="bentConnector2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Text Box 19"/>
            <p:cNvSpPr txBox="1">
              <a:spLocks noChangeArrowheads="1"/>
            </p:cNvSpPr>
            <p:nvPr/>
          </p:nvSpPr>
          <p:spPr bwMode="auto">
            <a:xfrm>
              <a:off x="5148" y="6263"/>
              <a:ext cx="1261" cy="36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Event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6" name="AutoShape 18"/>
            <p:cNvSpPr>
              <a:spLocks noChangeShapeType="1"/>
            </p:cNvSpPr>
            <p:nvPr/>
          </p:nvSpPr>
          <p:spPr bwMode="auto">
            <a:xfrm rot="16200000" flipH="1">
              <a:off x="3978" y="5273"/>
              <a:ext cx="1980" cy="360"/>
            </a:xfrm>
            <a:prstGeom prst="bentConnector2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Text Box 17"/>
            <p:cNvSpPr txBox="1">
              <a:spLocks noChangeArrowheads="1"/>
            </p:cNvSpPr>
            <p:nvPr/>
          </p:nvSpPr>
          <p:spPr bwMode="auto">
            <a:xfrm>
              <a:off x="5148" y="6803"/>
              <a:ext cx="1261" cy="36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Frame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8" name="Text Box 16"/>
            <p:cNvSpPr txBox="1">
              <a:spLocks noChangeArrowheads="1"/>
            </p:cNvSpPr>
            <p:nvPr/>
          </p:nvSpPr>
          <p:spPr bwMode="auto">
            <a:xfrm>
              <a:off x="5148" y="7343"/>
              <a:ext cx="1261" cy="36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History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9" name="Text Box 15"/>
            <p:cNvSpPr txBox="1">
              <a:spLocks noChangeArrowheads="1"/>
            </p:cNvSpPr>
            <p:nvPr/>
          </p:nvSpPr>
          <p:spPr bwMode="auto">
            <a:xfrm>
              <a:off x="5148" y="7883"/>
              <a:ext cx="1261" cy="36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Location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0" name="Text Box 14"/>
            <p:cNvSpPr txBox="1">
              <a:spLocks noChangeArrowheads="1"/>
            </p:cNvSpPr>
            <p:nvPr/>
          </p:nvSpPr>
          <p:spPr bwMode="auto">
            <a:xfrm>
              <a:off x="5148" y="8423"/>
              <a:ext cx="1261" cy="36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Navigator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1" name="Text Box 13"/>
            <p:cNvSpPr txBox="1">
              <a:spLocks noChangeArrowheads="1"/>
            </p:cNvSpPr>
            <p:nvPr/>
          </p:nvSpPr>
          <p:spPr bwMode="auto">
            <a:xfrm>
              <a:off x="5148" y="8963"/>
              <a:ext cx="1261" cy="36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Screen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2" name="AutoShape 12"/>
            <p:cNvSpPr>
              <a:spLocks noChangeShapeType="1"/>
            </p:cNvSpPr>
            <p:nvPr/>
          </p:nvSpPr>
          <p:spPr bwMode="auto">
            <a:xfrm rot="16200000" flipH="1">
              <a:off x="3708" y="5543"/>
              <a:ext cx="2520" cy="360"/>
            </a:xfrm>
            <a:prstGeom prst="bentConnector2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AutoShape 11"/>
            <p:cNvSpPr>
              <a:spLocks noChangeShapeType="1"/>
            </p:cNvSpPr>
            <p:nvPr/>
          </p:nvSpPr>
          <p:spPr bwMode="auto">
            <a:xfrm rot="16200000" flipH="1">
              <a:off x="3438" y="5813"/>
              <a:ext cx="3060" cy="360"/>
            </a:xfrm>
            <a:prstGeom prst="bentConnector2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AutoShape 10"/>
            <p:cNvSpPr>
              <a:spLocks noChangeShapeType="1"/>
            </p:cNvSpPr>
            <p:nvPr/>
          </p:nvSpPr>
          <p:spPr bwMode="auto">
            <a:xfrm rot="16200000" flipH="1">
              <a:off x="3168" y="6083"/>
              <a:ext cx="3600" cy="360"/>
            </a:xfrm>
            <a:prstGeom prst="bentConnector2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AutoShape 9"/>
            <p:cNvSpPr>
              <a:spLocks noChangeShapeType="1"/>
            </p:cNvSpPr>
            <p:nvPr/>
          </p:nvSpPr>
          <p:spPr bwMode="auto">
            <a:xfrm rot="16200000" flipH="1">
              <a:off x="2898" y="6353"/>
              <a:ext cx="4140" cy="360"/>
            </a:xfrm>
            <a:prstGeom prst="bentConnector2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AutoShape 8"/>
            <p:cNvSpPr>
              <a:spLocks noChangeShapeType="1"/>
            </p:cNvSpPr>
            <p:nvPr/>
          </p:nvSpPr>
          <p:spPr bwMode="auto">
            <a:xfrm rot="16200000" flipH="1">
              <a:off x="2628" y="6623"/>
              <a:ext cx="4680" cy="360"/>
            </a:xfrm>
            <a:prstGeom prst="bentConnector2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525996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CSS – Contoh Class Selector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File HTML</a:t>
            </a:r>
            <a:endParaRPr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en-US" smtClean="0"/>
              <a:t>File CSS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/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>
              <a:buNone/>
              <a:tabLst>
                <a:tab pos="231775" algn="l"/>
                <a:tab pos="465138" algn="l"/>
                <a:tab pos="682625" algn="l"/>
              </a:tabLst>
            </a:pPr>
            <a:r>
              <a:rPr lang="en-US" sz="1600" smtClean="0">
                <a:solidFill>
                  <a:srgbClr val="0000FF"/>
                </a:solidFill>
                <a:highlight>
                  <a:srgbClr val="E8F2FE"/>
                </a:highlight>
                <a:latin typeface="Courier New" panose="02070309020205020404" pitchFamily="49" charset="0"/>
              </a:rPr>
              <a:t>…</a:t>
            </a:r>
          </a:p>
          <a:p>
            <a:pPr marL="0" indent="0">
              <a:buNone/>
              <a:tabLst>
                <a:tab pos="231775" algn="l"/>
                <a:tab pos="465138" algn="l"/>
                <a:tab pos="682625" algn="l"/>
              </a:tabLst>
            </a:pPr>
            <a:r>
              <a:rPr lang="en-US" sz="1400" smtClean="0">
                <a:solidFill>
                  <a:srgbClr val="0000FF"/>
                </a:solidFill>
                <a:highlight>
                  <a:srgbClr val="E8F2FE"/>
                </a:highlight>
                <a:latin typeface="Courier New" panose="02070309020205020404" pitchFamily="49" charset="0"/>
              </a:rPr>
              <a:t>&lt;</a:t>
            </a:r>
            <a:r>
              <a:rPr lang="en-US" sz="1400">
                <a:solidFill>
                  <a:srgbClr val="A31515"/>
                </a:solidFill>
                <a:highlight>
                  <a:srgbClr val="E8F2FE"/>
                </a:highlight>
                <a:latin typeface="Courier New" panose="02070309020205020404" pitchFamily="49" charset="0"/>
              </a:rPr>
              <a:t>body</a:t>
            </a:r>
            <a:r>
              <a:rPr lang="en-US" sz="1400">
                <a:solidFill>
                  <a:srgbClr val="0000FF"/>
                </a:solidFill>
                <a:highlight>
                  <a:srgbClr val="E8F2FE"/>
                </a:highlight>
                <a:latin typeface="Courier New" panose="02070309020205020404" pitchFamily="49" charset="0"/>
              </a:rPr>
              <a:t>&gt;</a:t>
            </a:r>
            <a:r>
              <a:rPr lang="en-US" sz="1400">
                <a:solidFill>
                  <a:srgbClr val="000000"/>
                </a:solidFill>
                <a:highlight>
                  <a:srgbClr val="E8F2FE"/>
                </a:highlight>
                <a:latin typeface="Courier New" panose="02070309020205020404" pitchFamily="49" charset="0"/>
              </a:rPr>
              <a:t> </a:t>
            </a:r>
          </a:p>
          <a:p>
            <a:pPr marL="0" indent="0">
              <a:buNone/>
              <a:tabLst>
                <a:tab pos="231775" algn="l"/>
                <a:tab pos="465138" algn="l"/>
                <a:tab pos="682625" algn="l"/>
              </a:tabLst>
            </a:pPr>
            <a:r>
              <a:rPr lang="en-US" sz="1400" smtClean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	&lt;</a:t>
            </a:r>
            <a:r>
              <a:rPr lang="en-US" sz="1400" smtClean="0">
                <a:solidFill>
                  <a:srgbClr val="A31515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h1</a:t>
            </a:r>
            <a:r>
              <a:rPr lang="en-US" sz="1400" b="1" smtClean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&gt;</a:t>
            </a:r>
            <a:r>
              <a:rPr lang="en-US" sz="1400" b="1" smtClean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Judul </a:t>
            </a:r>
            <a:r>
              <a:rPr lang="en-US" sz="1400" b="1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ini berukuran 18 </a:t>
            </a:r>
            <a:r>
              <a:rPr lang="en-US" sz="1400" b="1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dengan </a:t>
            </a:r>
            <a:r>
              <a:rPr lang="en-US" sz="1400" b="1" smtClean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			warna </a:t>
            </a:r>
            <a:r>
              <a:rPr lang="en-US" sz="1400" b="1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merah</a:t>
            </a:r>
            <a:r>
              <a:rPr lang="en-US" sz="1400" b="1" smtClean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!</a:t>
            </a:r>
          </a:p>
          <a:p>
            <a:pPr marL="0" indent="0">
              <a:buNone/>
              <a:tabLst>
                <a:tab pos="231775" algn="l"/>
                <a:tab pos="465138" algn="l"/>
                <a:tab pos="682625" algn="l"/>
              </a:tabLst>
            </a:pPr>
            <a:r>
              <a:rPr lang="en-US" sz="1400" b="1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	</a:t>
            </a:r>
            <a:r>
              <a:rPr lang="en-US" sz="1400" b="1" smtClean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&lt;/</a:t>
            </a:r>
            <a:r>
              <a:rPr lang="en-US" sz="1400" b="1">
                <a:solidFill>
                  <a:srgbClr val="A31515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h1</a:t>
            </a:r>
            <a:r>
              <a:rPr lang="en-US" sz="1400" b="1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&gt;</a:t>
            </a:r>
            <a:r>
              <a:rPr lang="en-US" sz="1400" b="1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</a:t>
            </a:r>
          </a:p>
          <a:p>
            <a:pPr marL="0" indent="0">
              <a:buNone/>
              <a:tabLst>
                <a:tab pos="231775" algn="l"/>
                <a:tab pos="465138" algn="l"/>
                <a:tab pos="682625" algn="l"/>
              </a:tabLst>
            </a:pPr>
            <a:r>
              <a:rPr lang="en-US" sz="1400" smtClean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	&lt;</a:t>
            </a:r>
            <a:r>
              <a:rPr lang="en-US" sz="1400">
                <a:solidFill>
                  <a:srgbClr val="A31515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p </a:t>
            </a:r>
            <a:r>
              <a:rPr lang="en-US" sz="1400">
                <a:solidFill>
                  <a:srgbClr val="FF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id</a:t>
            </a:r>
            <a:r>
              <a:rPr lang="en-US" sz="1400" b="1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=</a:t>
            </a:r>
            <a:r>
              <a:rPr lang="en-US" sz="1400" b="1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"cth2" </a:t>
            </a:r>
            <a:r>
              <a:rPr lang="en-US" sz="1400" b="1">
                <a:solidFill>
                  <a:srgbClr val="FF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class</a:t>
            </a:r>
            <a:r>
              <a:rPr lang="en-US" sz="1400" b="1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=</a:t>
            </a:r>
            <a:r>
              <a:rPr lang="en-US" sz="1400" b="1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"kiri"&gt;</a:t>
            </a:r>
            <a:r>
              <a:rPr lang="en-US" sz="1400" b="1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</a:t>
            </a:r>
          </a:p>
          <a:p>
            <a:pPr marL="0" indent="0">
              <a:buNone/>
              <a:tabLst>
                <a:tab pos="231775" algn="l"/>
                <a:tab pos="465138" algn="l"/>
                <a:tab pos="682625" algn="l"/>
              </a:tabLst>
            </a:pPr>
            <a:r>
              <a:rPr lang="fr-FR" sz="1400" smtClean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		Format </a:t>
            </a:r>
            <a:r>
              <a:rPr lang="fr-FR" sz="140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tag P: ukuran font </a:t>
            </a:r>
            <a:r>
              <a:rPr lang="fr-FR" sz="140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12 </a:t>
            </a:r>
            <a:r>
              <a:rPr lang="fr-FR" sz="1400" smtClean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			point</a:t>
            </a:r>
            <a:r>
              <a:rPr lang="fr-FR" sz="140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, tipe font Arial </a:t>
            </a:r>
            <a:r>
              <a:rPr lang="fr-FR" sz="1400">
                <a:solidFill>
                  <a:srgbClr val="FF808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&amp; </a:t>
            </a:r>
            <a:r>
              <a:rPr lang="fr-FR" sz="140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indent </a:t>
            </a:r>
            <a:r>
              <a:rPr lang="fr-FR" sz="1400" smtClean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		0.5in</a:t>
            </a:r>
            <a:endParaRPr lang="fr-FR" sz="1400">
              <a:solidFill>
                <a:srgbClr val="000000"/>
              </a:solidFill>
              <a:highlight>
                <a:srgbClr val="FFFFFF"/>
              </a:highlight>
              <a:latin typeface="Courier New" panose="02070309020205020404" pitchFamily="49" charset="0"/>
            </a:endParaRPr>
          </a:p>
          <a:p>
            <a:pPr marL="0" indent="0">
              <a:buNone/>
              <a:tabLst>
                <a:tab pos="231775" algn="l"/>
                <a:tab pos="465138" algn="l"/>
                <a:tab pos="682625" algn="l"/>
              </a:tabLst>
            </a:pPr>
            <a:r>
              <a:rPr lang="en-US" sz="1400" smtClean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	&lt;/</a:t>
            </a:r>
            <a:r>
              <a:rPr lang="en-US" sz="1400">
                <a:solidFill>
                  <a:srgbClr val="A31515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p</a:t>
            </a:r>
            <a:r>
              <a:rPr lang="en-US" sz="140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&gt;</a:t>
            </a:r>
            <a:r>
              <a:rPr lang="en-US" sz="140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 </a:t>
            </a:r>
          </a:p>
          <a:p>
            <a:pPr marL="0" indent="0">
              <a:buNone/>
              <a:tabLst>
                <a:tab pos="231775" algn="l"/>
                <a:tab pos="465138" algn="l"/>
                <a:tab pos="682625" algn="l"/>
              </a:tabLst>
            </a:pPr>
            <a:r>
              <a:rPr lang="en-US" sz="1400" smtClean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	&lt;</a:t>
            </a:r>
            <a:r>
              <a:rPr lang="en-US" sz="1400">
                <a:solidFill>
                  <a:srgbClr val="A31515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p </a:t>
            </a:r>
            <a:r>
              <a:rPr lang="en-US" sz="1400">
                <a:solidFill>
                  <a:srgbClr val="FF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id</a:t>
            </a:r>
            <a:r>
              <a:rPr lang="en-US" sz="1400" b="1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=</a:t>
            </a:r>
            <a:r>
              <a:rPr lang="en-US" sz="1400" b="1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"cth3" </a:t>
            </a:r>
            <a:r>
              <a:rPr lang="en-US" sz="1400" b="1">
                <a:solidFill>
                  <a:srgbClr val="FF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class</a:t>
            </a:r>
            <a:r>
              <a:rPr lang="en-US" sz="1400" b="1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=</a:t>
            </a:r>
            <a:r>
              <a:rPr lang="en-US" sz="1400" b="1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"kanan"&gt;</a:t>
            </a:r>
            <a:r>
              <a:rPr lang="en-US" sz="1400" b="1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</a:t>
            </a:r>
          </a:p>
          <a:p>
            <a:pPr marL="0" indent="0">
              <a:buNone/>
              <a:tabLst>
                <a:tab pos="231775" algn="l"/>
                <a:tab pos="465138" algn="l"/>
                <a:tab pos="682625" algn="l"/>
              </a:tabLst>
            </a:pPr>
            <a:r>
              <a:rPr lang="en-US" sz="1400" smtClean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		Format </a:t>
            </a:r>
            <a:r>
              <a:rPr lang="en-US" sz="140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tag body</a:t>
            </a:r>
            <a:r>
              <a:rPr lang="en-US" sz="140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: </a:t>
            </a:r>
            <a:r>
              <a:rPr lang="en-US" sz="1400" smtClean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background-			color </a:t>
            </a:r>
            <a:r>
              <a:rPr lang="en-US" sz="140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biru, color kuning</a:t>
            </a:r>
            <a:r>
              <a:rPr lang="en-US" sz="140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, </a:t>
            </a:r>
            <a:r>
              <a:rPr lang="en-US" sz="1400" smtClean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			margin </a:t>
            </a:r>
            <a:r>
              <a:rPr lang="en-US" sz="140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kiri 0.5in </a:t>
            </a:r>
          </a:p>
          <a:p>
            <a:pPr marL="0" indent="0">
              <a:buNone/>
              <a:tabLst>
                <a:tab pos="231775" algn="l"/>
                <a:tab pos="465138" algn="l"/>
                <a:tab pos="682625" algn="l"/>
              </a:tabLst>
            </a:pPr>
            <a:r>
              <a:rPr lang="en-US" sz="1400" smtClean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	&lt;/</a:t>
            </a:r>
            <a:r>
              <a:rPr lang="en-US" sz="1400">
                <a:solidFill>
                  <a:srgbClr val="A31515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p</a:t>
            </a:r>
            <a:r>
              <a:rPr lang="en-US" sz="140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&gt;</a:t>
            </a:r>
          </a:p>
          <a:p>
            <a:pPr marL="0" indent="0">
              <a:buNone/>
              <a:tabLst>
                <a:tab pos="231775" algn="l"/>
                <a:tab pos="465138" algn="l"/>
                <a:tab pos="682625" algn="l"/>
              </a:tabLst>
            </a:pPr>
            <a:r>
              <a:rPr lang="en-US" sz="140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&lt;/</a:t>
            </a:r>
            <a:r>
              <a:rPr lang="en-US" sz="1400">
                <a:solidFill>
                  <a:srgbClr val="A31515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body</a:t>
            </a:r>
            <a:r>
              <a:rPr lang="en-US" sz="140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&gt;</a:t>
            </a:r>
            <a:endParaRPr lang="en-US" sz="140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4"/>
          </p:nvPr>
        </p:nvSpPr>
        <p:spPr/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  <a:tabLst>
                <a:tab pos="231775" algn="l"/>
                <a:tab pos="465138" algn="l"/>
              </a:tabLst>
            </a:pPr>
            <a:endParaRPr lang="en-US" sz="140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  <a:tabLst>
                <a:tab pos="231775" algn="l"/>
                <a:tab pos="465138" algn="l"/>
              </a:tabLst>
            </a:pPr>
            <a:r>
              <a:rPr lang="en-US" sz="1400">
                <a:solidFill>
                  <a:srgbClr val="0000FF"/>
                </a:solidFill>
                <a:highlight>
                  <a:srgbClr val="E8F2FE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r>
              <a:rPr lang="en-US" sz="1400" b="1">
                <a:solidFill>
                  <a:srgbClr val="0000FF"/>
                </a:solidFill>
                <a:highlight>
                  <a:srgbClr val="E8F2FE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kiri</a:t>
            </a:r>
            <a:r>
              <a:rPr lang="en-US" sz="1400">
                <a:solidFill>
                  <a:srgbClr val="000000"/>
                </a:solidFill>
                <a:highlight>
                  <a:srgbClr val="E8F2FE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>
                <a:solidFill>
                  <a:srgbClr val="000000"/>
                </a:solidFill>
                <a:highlight>
                  <a:srgbClr val="E8F2FE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0" indent="0">
              <a:buNone/>
              <a:tabLst>
                <a:tab pos="231775" algn="l"/>
                <a:tab pos="465138" algn="l"/>
              </a:tabLst>
            </a:pPr>
            <a:r>
              <a:rPr lang="en-US" sz="1400" smtClean="0">
                <a:solidFill>
                  <a:srgbClr val="A31515"/>
                </a:solidFill>
                <a:highlight>
                  <a:srgbClr val="FFFFFF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	text-align</a:t>
            </a:r>
            <a:r>
              <a:rPr lang="en-US" sz="1400" b="1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: </a:t>
            </a:r>
            <a:r>
              <a:rPr lang="en-US" sz="1400" b="1">
                <a:solidFill>
                  <a:srgbClr val="A31515"/>
                </a:solidFill>
                <a:highlight>
                  <a:srgbClr val="FFFFFF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left</a:t>
            </a:r>
            <a:r>
              <a:rPr lang="en-US" sz="1400" b="1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  <a:tabLst>
                <a:tab pos="231775" algn="l"/>
                <a:tab pos="465138" algn="l"/>
              </a:tabLst>
            </a:pPr>
            <a:r>
              <a:rPr lang="en-US" sz="1400" smtClean="0">
                <a:solidFill>
                  <a:srgbClr val="A31515"/>
                </a:solidFill>
                <a:highlight>
                  <a:srgbClr val="FFFFFF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	color</a:t>
            </a:r>
            <a:r>
              <a:rPr lang="en-US" sz="1400" b="1" smtClean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  <a:r>
              <a:rPr lang="en-US" sz="1400" b="1" smtClean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blue</a:t>
            </a:r>
            <a:r>
              <a:rPr lang="en-US" sz="1400" b="1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</a:p>
          <a:p>
            <a:pPr marL="0" indent="0">
              <a:buNone/>
              <a:tabLst>
                <a:tab pos="231775" algn="l"/>
                <a:tab pos="465138" algn="l"/>
              </a:tabLst>
            </a:pPr>
            <a:r>
              <a:rPr lang="en-US" sz="1400" b="1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buNone/>
              <a:tabLst>
                <a:tab pos="231775" algn="l"/>
                <a:tab pos="465138" algn="l"/>
              </a:tabLst>
            </a:pPr>
            <a:r>
              <a:rPr lang="en-US" sz="140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r>
              <a:rPr lang="en-US" sz="1400" b="1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kanan</a:t>
            </a:r>
            <a:r>
              <a:rPr lang="en-US" sz="140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0" indent="0">
              <a:buNone/>
              <a:tabLst>
                <a:tab pos="231775" algn="l"/>
                <a:tab pos="465138" algn="l"/>
              </a:tabLst>
            </a:pPr>
            <a:r>
              <a:rPr lang="en-US" sz="1400" smtClean="0">
                <a:solidFill>
                  <a:srgbClr val="A31515"/>
                </a:solidFill>
                <a:highlight>
                  <a:srgbClr val="FFFFFF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	text-align</a:t>
            </a:r>
            <a:r>
              <a:rPr lang="en-US" sz="1400" b="1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: </a:t>
            </a:r>
            <a:r>
              <a:rPr lang="en-US" sz="1400" b="1">
                <a:solidFill>
                  <a:srgbClr val="A31515"/>
                </a:solidFill>
                <a:highlight>
                  <a:srgbClr val="FFFFFF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right</a:t>
            </a:r>
            <a:r>
              <a:rPr lang="en-US" sz="1400" b="1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  <a:tabLst>
                <a:tab pos="231775" algn="l"/>
                <a:tab pos="465138" algn="l"/>
              </a:tabLst>
            </a:pPr>
            <a:r>
              <a:rPr lang="en-US" sz="1400" smtClean="0">
                <a:solidFill>
                  <a:srgbClr val="A31515"/>
                </a:solidFill>
                <a:highlight>
                  <a:srgbClr val="FFFFFF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	color</a:t>
            </a:r>
            <a:r>
              <a:rPr lang="en-US" sz="1400" b="1" smtClean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  <a:r>
              <a:rPr lang="en-US" sz="1400" b="1" smtClean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purple</a:t>
            </a:r>
            <a:r>
              <a:rPr lang="en-US" sz="1400" b="1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</a:p>
          <a:p>
            <a:pPr marL="0" indent="0">
              <a:buNone/>
              <a:tabLst>
                <a:tab pos="231775" algn="l"/>
                <a:tab pos="465138" algn="l"/>
              </a:tabLst>
            </a:pPr>
            <a:r>
              <a:rPr lang="en-US" sz="1400" b="1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sz="14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223706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1066800"/>
          </a:xfrm>
        </p:spPr>
        <p:txBody>
          <a:bodyPr/>
          <a:lstStyle/>
          <a:p>
            <a:r>
              <a:rPr lang="en-US"/>
              <a:t>CSS – Contoh: Membuat HighLight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5987009" cy="4536504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>
              <a:buNone/>
              <a:tabLst>
                <a:tab pos="231775" algn="l"/>
                <a:tab pos="465138" algn="l"/>
                <a:tab pos="682625" algn="l"/>
                <a:tab pos="973138" algn="l"/>
              </a:tabLst>
            </a:pPr>
            <a:r>
              <a:rPr lang="en-US" sz="140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&lt;!</a:t>
            </a:r>
            <a:r>
              <a:rPr lang="en-US" sz="1400">
                <a:solidFill>
                  <a:srgbClr val="A31515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DOCTYPE </a:t>
            </a:r>
            <a:r>
              <a:rPr lang="en-US" sz="140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html&gt;</a:t>
            </a:r>
          </a:p>
          <a:p>
            <a:pPr marL="0" indent="0">
              <a:buNone/>
              <a:tabLst>
                <a:tab pos="231775" algn="l"/>
                <a:tab pos="465138" algn="l"/>
                <a:tab pos="682625" algn="l"/>
                <a:tab pos="973138" algn="l"/>
              </a:tabLst>
            </a:pPr>
            <a:r>
              <a:rPr lang="en-US" sz="140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&lt;</a:t>
            </a:r>
            <a:r>
              <a:rPr lang="en-US" sz="1400">
                <a:solidFill>
                  <a:srgbClr val="A31515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html </a:t>
            </a:r>
            <a:r>
              <a:rPr lang="en-US" sz="1400">
                <a:solidFill>
                  <a:srgbClr val="FF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lang</a:t>
            </a:r>
            <a:r>
              <a:rPr lang="en-US" sz="1400" b="1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=</a:t>
            </a:r>
            <a:r>
              <a:rPr lang="en-US" sz="1400" b="1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"en"&gt;</a:t>
            </a:r>
          </a:p>
          <a:p>
            <a:pPr marL="0" indent="0">
              <a:buNone/>
              <a:tabLst>
                <a:tab pos="231775" algn="l"/>
                <a:tab pos="465138" algn="l"/>
                <a:tab pos="682625" algn="l"/>
                <a:tab pos="973138" algn="l"/>
              </a:tabLst>
            </a:pPr>
            <a:r>
              <a:rPr lang="en-US" sz="1400" smtClean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	&lt;</a:t>
            </a:r>
            <a:r>
              <a:rPr lang="en-US" sz="1400">
                <a:solidFill>
                  <a:srgbClr val="A31515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head</a:t>
            </a:r>
            <a:r>
              <a:rPr lang="en-US" sz="140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&gt;</a:t>
            </a:r>
          </a:p>
          <a:p>
            <a:pPr marL="0" indent="0">
              <a:buNone/>
              <a:tabLst>
                <a:tab pos="231775" algn="l"/>
                <a:tab pos="465138" algn="l"/>
                <a:tab pos="682625" algn="l"/>
                <a:tab pos="973138" algn="l"/>
              </a:tabLst>
            </a:pPr>
            <a:r>
              <a:rPr lang="en-US" sz="1400" smtClean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		&lt;</a:t>
            </a:r>
            <a:r>
              <a:rPr lang="en-US" sz="1400" smtClean="0">
                <a:solidFill>
                  <a:srgbClr val="A31515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title</a:t>
            </a:r>
            <a:r>
              <a:rPr lang="en-US" sz="1400" smtClean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&gt;</a:t>
            </a:r>
            <a:r>
              <a:rPr lang="en-US" sz="1400" smtClean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latihanKelas_3e – Highlight</a:t>
            </a:r>
            <a:r>
              <a:rPr lang="en-US" sz="1400" smtClean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&lt;/</a:t>
            </a:r>
            <a:r>
              <a:rPr lang="en-US" sz="1400">
                <a:solidFill>
                  <a:srgbClr val="A31515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title</a:t>
            </a:r>
            <a:r>
              <a:rPr lang="en-US" sz="140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&gt;</a:t>
            </a:r>
          </a:p>
          <a:p>
            <a:pPr marL="0" indent="0">
              <a:buNone/>
              <a:tabLst>
                <a:tab pos="231775" algn="l"/>
                <a:tab pos="465138" algn="l"/>
                <a:tab pos="682625" algn="l"/>
                <a:tab pos="973138" algn="l"/>
              </a:tabLst>
            </a:pPr>
            <a:r>
              <a:rPr lang="en-US" sz="1400" smtClean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	&lt;/</a:t>
            </a:r>
            <a:r>
              <a:rPr lang="en-US" sz="1400">
                <a:solidFill>
                  <a:srgbClr val="A31515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head</a:t>
            </a:r>
            <a:r>
              <a:rPr lang="en-US" sz="140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&gt;</a:t>
            </a:r>
          </a:p>
          <a:p>
            <a:pPr marL="0" indent="0">
              <a:buNone/>
              <a:tabLst>
                <a:tab pos="231775" algn="l"/>
                <a:tab pos="465138" algn="l"/>
                <a:tab pos="682625" algn="l"/>
                <a:tab pos="973138" algn="l"/>
              </a:tabLst>
            </a:pPr>
            <a:r>
              <a:rPr lang="en-US" sz="1400" smtClean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	</a:t>
            </a:r>
            <a:r>
              <a:rPr lang="en-US" sz="1400" smtClean="0">
                <a:solidFill>
                  <a:srgbClr val="0000FF"/>
                </a:solidFill>
                <a:highlight>
                  <a:srgbClr val="E8F2FE"/>
                </a:highlight>
                <a:latin typeface="Courier New" panose="02070309020205020404" pitchFamily="49" charset="0"/>
              </a:rPr>
              <a:t>&lt;</a:t>
            </a:r>
            <a:r>
              <a:rPr lang="en-US" sz="1400">
                <a:solidFill>
                  <a:srgbClr val="A31515"/>
                </a:solidFill>
                <a:highlight>
                  <a:srgbClr val="E8F2FE"/>
                </a:highlight>
                <a:latin typeface="Courier New" panose="02070309020205020404" pitchFamily="49" charset="0"/>
              </a:rPr>
              <a:t>link </a:t>
            </a:r>
            <a:r>
              <a:rPr lang="en-US" sz="1400">
                <a:solidFill>
                  <a:srgbClr val="FF0000"/>
                </a:solidFill>
                <a:highlight>
                  <a:srgbClr val="E8F2FE"/>
                </a:highlight>
                <a:latin typeface="Courier New" panose="02070309020205020404" pitchFamily="49" charset="0"/>
              </a:rPr>
              <a:t>rel</a:t>
            </a:r>
            <a:r>
              <a:rPr lang="en-US" sz="1400" b="1">
                <a:solidFill>
                  <a:srgbClr val="000000"/>
                </a:solidFill>
                <a:highlight>
                  <a:srgbClr val="E8F2FE"/>
                </a:highlight>
                <a:latin typeface="Courier New" panose="02070309020205020404" pitchFamily="49" charset="0"/>
              </a:rPr>
              <a:t>=</a:t>
            </a:r>
            <a:r>
              <a:rPr lang="en-US" sz="1400" b="1">
                <a:solidFill>
                  <a:srgbClr val="0000FF"/>
                </a:solidFill>
                <a:highlight>
                  <a:srgbClr val="E8F2FE"/>
                </a:highlight>
                <a:latin typeface="Courier New" panose="02070309020205020404" pitchFamily="49" charset="0"/>
              </a:rPr>
              <a:t>"stylesheet" </a:t>
            </a:r>
            <a:r>
              <a:rPr lang="en-US" sz="1400" b="1">
                <a:solidFill>
                  <a:srgbClr val="FF0000"/>
                </a:solidFill>
                <a:highlight>
                  <a:srgbClr val="E8F2FE"/>
                </a:highlight>
                <a:latin typeface="Courier New" panose="02070309020205020404" pitchFamily="49" charset="0"/>
              </a:rPr>
              <a:t>href</a:t>
            </a:r>
            <a:r>
              <a:rPr lang="en-US" sz="1400" b="1">
                <a:solidFill>
                  <a:srgbClr val="000000"/>
                </a:solidFill>
                <a:highlight>
                  <a:srgbClr val="E8F2FE"/>
                </a:highlight>
                <a:latin typeface="Courier New" panose="02070309020205020404" pitchFamily="49" charset="0"/>
              </a:rPr>
              <a:t>=</a:t>
            </a:r>
            <a:r>
              <a:rPr lang="en-US" sz="1400" b="1">
                <a:solidFill>
                  <a:srgbClr val="0000FF"/>
                </a:solidFill>
                <a:highlight>
                  <a:srgbClr val="E8F2FE"/>
                </a:highlight>
                <a:latin typeface="Courier New" panose="02070309020205020404" pitchFamily="49" charset="0"/>
              </a:rPr>
              <a:t>"latihanKelas_3c.css" /&gt; </a:t>
            </a:r>
            <a:r>
              <a:rPr lang="en-US" sz="1400" smtClean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	</a:t>
            </a:r>
          </a:p>
          <a:p>
            <a:pPr marL="0" indent="0">
              <a:buNone/>
              <a:tabLst>
                <a:tab pos="231775" algn="l"/>
                <a:tab pos="465138" algn="l"/>
                <a:tab pos="682625" algn="l"/>
                <a:tab pos="973138" algn="l"/>
              </a:tabLst>
            </a:pPr>
            <a:r>
              <a:rPr lang="en-US" sz="1400" smtClean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	&lt;b</a:t>
            </a:r>
            <a:r>
              <a:rPr lang="en-US" sz="1400" smtClean="0">
                <a:solidFill>
                  <a:srgbClr val="A31515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ody</a:t>
            </a:r>
            <a:r>
              <a:rPr lang="en-US" sz="140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&gt;</a:t>
            </a:r>
            <a:r>
              <a:rPr lang="en-US" sz="140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</a:t>
            </a:r>
          </a:p>
          <a:p>
            <a:pPr marL="109728" indent="0">
              <a:buNone/>
              <a:tabLst>
                <a:tab pos="231775" algn="l"/>
                <a:tab pos="465138" algn="l"/>
                <a:tab pos="682625" algn="l"/>
                <a:tab pos="973138" algn="l"/>
              </a:tabLst>
            </a:pPr>
            <a:r>
              <a:rPr lang="en-US" sz="1400" smtClean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		</a:t>
            </a:r>
            <a:r>
              <a:rPr lang="en-US" sz="1400">
                <a:solidFill>
                  <a:srgbClr val="0000FF"/>
                </a:solidFill>
                <a:highlight>
                  <a:srgbClr val="E8F2FE"/>
                </a:highlight>
                <a:latin typeface="Courier New" panose="02070309020205020404" pitchFamily="49" charset="0"/>
              </a:rPr>
              <a:t>&lt;</a:t>
            </a:r>
            <a:r>
              <a:rPr lang="en-US" sz="1400">
                <a:solidFill>
                  <a:srgbClr val="A31515"/>
                </a:solidFill>
                <a:highlight>
                  <a:srgbClr val="E8F2FE"/>
                </a:highlight>
                <a:latin typeface="Courier New" panose="02070309020205020404" pitchFamily="49" charset="0"/>
              </a:rPr>
              <a:t>h1 </a:t>
            </a:r>
            <a:r>
              <a:rPr lang="en-US" sz="1400">
                <a:solidFill>
                  <a:srgbClr val="FF0000"/>
                </a:solidFill>
                <a:highlight>
                  <a:srgbClr val="E8F2FE"/>
                </a:highlight>
                <a:latin typeface="Courier New" panose="02070309020205020404" pitchFamily="49" charset="0"/>
              </a:rPr>
              <a:t>id</a:t>
            </a:r>
            <a:r>
              <a:rPr lang="en-US" sz="1400" b="1">
                <a:solidFill>
                  <a:srgbClr val="000000"/>
                </a:solidFill>
                <a:highlight>
                  <a:srgbClr val="E8F2FE"/>
                </a:highlight>
                <a:latin typeface="Courier New" panose="02070309020205020404" pitchFamily="49" charset="0"/>
              </a:rPr>
              <a:t>=</a:t>
            </a:r>
            <a:r>
              <a:rPr lang="en-US" sz="1400" b="1">
                <a:solidFill>
                  <a:srgbClr val="0000FF"/>
                </a:solidFill>
                <a:highlight>
                  <a:srgbClr val="E8F2FE"/>
                </a:highlight>
                <a:latin typeface="Courier New" panose="02070309020205020404" pitchFamily="49" charset="0"/>
              </a:rPr>
              <a:t>"cth1"&gt;</a:t>
            </a:r>
            <a:r>
              <a:rPr lang="en-US" sz="1400" b="1">
                <a:solidFill>
                  <a:srgbClr val="000000"/>
                </a:solidFill>
                <a:highlight>
                  <a:srgbClr val="E8F2FE"/>
                </a:highlight>
                <a:latin typeface="Courier New" panose="02070309020205020404" pitchFamily="49" charset="0"/>
              </a:rPr>
              <a:t>Membuat HighLight dengan CSS</a:t>
            </a:r>
            <a:r>
              <a:rPr lang="en-US" sz="1400" b="1">
                <a:solidFill>
                  <a:srgbClr val="0000FF"/>
                </a:solidFill>
                <a:highlight>
                  <a:srgbClr val="E8F2FE"/>
                </a:highlight>
                <a:latin typeface="Courier New" panose="02070309020205020404" pitchFamily="49" charset="0"/>
              </a:rPr>
              <a:t>&lt;/</a:t>
            </a:r>
            <a:r>
              <a:rPr lang="en-US" sz="1400" b="1">
                <a:solidFill>
                  <a:srgbClr val="A31515"/>
                </a:solidFill>
                <a:highlight>
                  <a:srgbClr val="E8F2FE"/>
                </a:highlight>
                <a:latin typeface="Courier New" panose="02070309020205020404" pitchFamily="49" charset="0"/>
              </a:rPr>
              <a:t>h1</a:t>
            </a:r>
            <a:r>
              <a:rPr lang="en-US" sz="1400" b="1">
                <a:solidFill>
                  <a:srgbClr val="0000FF"/>
                </a:solidFill>
                <a:highlight>
                  <a:srgbClr val="E8F2FE"/>
                </a:highlight>
                <a:latin typeface="Courier New" panose="02070309020205020404" pitchFamily="49" charset="0"/>
              </a:rPr>
              <a:t>&gt;</a:t>
            </a:r>
            <a:r>
              <a:rPr lang="en-US" sz="1400" b="1">
                <a:solidFill>
                  <a:srgbClr val="000000"/>
                </a:solidFill>
                <a:highlight>
                  <a:srgbClr val="E8F2FE"/>
                </a:highlight>
                <a:latin typeface="Courier New" panose="02070309020205020404" pitchFamily="49" charset="0"/>
              </a:rPr>
              <a:t> </a:t>
            </a:r>
          </a:p>
          <a:p>
            <a:pPr marL="109728" indent="0">
              <a:buNone/>
              <a:tabLst>
                <a:tab pos="231775" algn="l"/>
                <a:tab pos="465138" algn="l"/>
                <a:tab pos="682625" algn="l"/>
                <a:tab pos="973138" algn="l"/>
              </a:tabLst>
            </a:pPr>
            <a:r>
              <a:rPr lang="en-US" sz="1400" smtClean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		&lt;</a:t>
            </a:r>
            <a:r>
              <a:rPr lang="en-US" sz="1400">
                <a:solidFill>
                  <a:srgbClr val="A31515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p</a:t>
            </a:r>
            <a:r>
              <a:rPr lang="en-US" sz="140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&gt;</a:t>
            </a:r>
            <a:r>
              <a:rPr lang="en-US" sz="140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</a:t>
            </a:r>
          </a:p>
          <a:p>
            <a:pPr marL="109728" indent="0">
              <a:buNone/>
              <a:tabLst>
                <a:tab pos="231775" algn="l"/>
                <a:tab pos="465138" algn="l"/>
                <a:tab pos="682625" algn="l"/>
                <a:tab pos="973138" algn="l"/>
              </a:tabLst>
            </a:pPr>
            <a:r>
              <a:rPr lang="en-US" sz="1400" smtClean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			&lt;</a:t>
            </a:r>
            <a:r>
              <a:rPr lang="en-US" sz="1400">
                <a:solidFill>
                  <a:srgbClr val="A31515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span </a:t>
            </a:r>
            <a:r>
              <a:rPr lang="en-US" sz="1400">
                <a:solidFill>
                  <a:srgbClr val="FF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class</a:t>
            </a:r>
            <a:r>
              <a:rPr lang="en-US" sz="1400" b="1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=</a:t>
            </a:r>
            <a:r>
              <a:rPr lang="en-US" sz="1400" b="1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"highlight"&gt;</a:t>
            </a:r>
            <a:r>
              <a:rPr lang="en-US" sz="1400" b="1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This is a text.</a:t>
            </a:r>
            <a:r>
              <a:rPr lang="en-US" sz="1400" b="1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&lt;/</a:t>
            </a:r>
            <a:r>
              <a:rPr lang="en-US" sz="1400" b="1">
                <a:solidFill>
                  <a:srgbClr val="A31515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span</a:t>
            </a:r>
            <a:r>
              <a:rPr lang="en-US" sz="1400" b="1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&gt;</a:t>
            </a:r>
            <a:r>
              <a:rPr lang="en-US" sz="1400" b="1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</a:t>
            </a:r>
            <a:r>
              <a:rPr lang="en-US" sz="1400" b="1" smtClean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			This </a:t>
            </a:r>
            <a:r>
              <a:rPr lang="en-US" sz="1400" b="1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is a text. This is a text. This is a text</a:t>
            </a:r>
            <a:r>
              <a:rPr lang="en-US" sz="1400" b="1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. </a:t>
            </a:r>
            <a:r>
              <a:rPr lang="en-US" sz="1400" b="1" smtClean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			This </a:t>
            </a:r>
            <a:r>
              <a:rPr lang="en-US" sz="1400" b="1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is a </a:t>
            </a:r>
            <a:r>
              <a:rPr lang="en-US" sz="1400" b="1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text</a:t>
            </a:r>
            <a:r>
              <a:rPr lang="en-US" sz="1400" b="1" smtClean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. </a:t>
            </a:r>
            <a:r>
              <a:rPr lang="en-US" sz="1400" smtClean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This </a:t>
            </a:r>
            <a:r>
              <a:rPr lang="en-US" sz="140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is a text. This is a text</a:t>
            </a:r>
            <a:r>
              <a:rPr lang="en-US" sz="140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. </a:t>
            </a:r>
            <a:r>
              <a:rPr lang="en-US" sz="1400" smtClean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			This </a:t>
            </a:r>
            <a:r>
              <a:rPr lang="en-US" sz="140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is a text. This is a text</a:t>
            </a:r>
            <a:r>
              <a:rPr lang="en-US" sz="140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. </a:t>
            </a:r>
            <a:endParaRPr lang="en-US" sz="1400" smtClean="0">
              <a:solidFill>
                <a:srgbClr val="000000"/>
              </a:solidFill>
              <a:highlight>
                <a:srgbClr val="FFFFFF"/>
              </a:highlight>
              <a:latin typeface="Courier New" panose="02070309020205020404" pitchFamily="49" charset="0"/>
            </a:endParaRPr>
          </a:p>
          <a:p>
            <a:pPr marL="109728" indent="0">
              <a:buNone/>
              <a:tabLst>
                <a:tab pos="231775" algn="l"/>
                <a:tab pos="465138" algn="l"/>
                <a:tab pos="682625" algn="l"/>
                <a:tab pos="973138" algn="l"/>
              </a:tabLst>
            </a:pPr>
            <a:r>
              <a:rPr lang="en-US" sz="140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	</a:t>
            </a:r>
            <a:r>
              <a:rPr lang="en-US" sz="1400" smtClean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		</a:t>
            </a:r>
            <a:r>
              <a:rPr lang="en-US" sz="1400" smtClean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&lt;</a:t>
            </a:r>
            <a:r>
              <a:rPr lang="en-US" sz="1400" smtClean="0">
                <a:solidFill>
                  <a:srgbClr val="A31515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span </a:t>
            </a:r>
            <a:r>
              <a:rPr lang="en-US" sz="1400" smtClean="0">
                <a:solidFill>
                  <a:srgbClr val="FF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class</a:t>
            </a:r>
            <a:r>
              <a:rPr lang="en-US" sz="1400" b="1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=</a:t>
            </a:r>
            <a:r>
              <a:rPr lang="en-US" sz="1400" b="1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"highlight"&gt;</a:t>
            </a:r>
            <a:r>
              <a:rPr lang="en-US" sz="1400" b="1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This is a text.</a:t>
            </a:r>
            <a:r>
              <a:rPr lang="en-US" sz="1400" b="1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&lt;/</a:t>
            </a:r>
            <a:r>
              <a:rPr lang="en-US" sz="1400" b="1">
                <a:solidFill>
                  <a:srgbClr val="A31515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span</a:t>
            </a:r>
            <a:r>
              <a:rPr lang="en-US" sz="1400" b="1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&gt;</a:t>
            </a:r>
            <a:r>
              <a:rPr lang="en-US" sz="1400" b="1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</a:t>
            </a:r>
          </a:p>
          <a:p>
            <a:pPr marL="109728" indent="0">
              <a:buNone/>
              <a:tabLst>
                <a:tab pos="231775" algn="l"/>
                <a:tab pos="465138" algn="l"/>
                <a:tab pos="682625" algn="l"/>
                <a:tab pos="973138" algn="l"/>
              </a:tabLst>
            </a:pPr>
            <a:r>
              <a:rPr lang="en-US" sz="1400" smtClean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		&lt;/</a:t>
            </a:r>
            <a:r>
              <a:rPr lang="en-US" sz="1400">
                <a:solidFill>
                  <a:srgbClr val="A31515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p</a:t>
            </a:r>
            <a:r>
              <a:rPr lang="en-US" sz="140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&gt;</a:t>
            </a:r>
            <a:r>
              <a:rPr lang="en-US" sz="140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	</a:t>
            </a:r>
            <a:endParaRPr lang="en-US" sz="1400" smtClean="0">
              <a:solidFill>
                <a:srgbClr val="0000FF"/>
              </a:solidFill>
              <a:highlight>
                <a:srgbClr val="FFFFFF"/>
              </a:highlight>
              <a:latin typeface="Courier New" panose="02070309020205020404" pitchFamily="49" charset="0"/>
            </a:endParaRPr>
          </a:p>
          <a:p>
            <a:pPr marL="109728" indent="0">
              <a:buNone/>
              <a:tabLst>
                <a:tab pos="231775" algn="l"/>
                <a:tab pos="465138" algn="l"/>
                <a:tab pos="682625" algn="l"/>
                <a:tab pos="973138" algn="l"/>
              </a:tabLst>
            </a:pPr>
            <a:r>
              <a:rPr lang="en-US" sz="140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	</a:t>
            </a:r>
            <a:r>
              <a:rPr lang="en-US" sz="1400" smtClean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&lt;/</a:t>
            </a:r>
            <a:r>
              <a:rPr lang="en-US" sz="1400">
                <a:solidFill>
                  <a:srgbClr val="A31515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body</a:t>
            </a:r>
            <a:r>
              <a:rPr lang="en-US" sz="140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&gt;</a:t>
            </a:r>
          </a:p>
          <a:p>
            <a:pPr marL="0" indent="0">
              <a:buNone/>
              <a:tabLst>
                <a:tab pos="231775" algn="l"/>
                <a:tab pos="465138" algn="l"/>
                <a:tab pos="682625" algn="l"/>
                <a:tab pos="973138" algn="l"/>
              </a:tabLst>
            </a:pPr>
            <a:r>
              <a:rPr lang="en-US" sz="140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&lt;/</a:t>
            </a:r>
            <a:r>
              <a:rPr lang="en-US" sz="1400">
                <a:solidFill>
                  <a:srgbClr val="A31515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html</a:t>
            </a:r>
            <a:r>
              <a:rPr lang="en-US" sz="140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&gt;</a:t>
            </a:r>
          </a:p>
        </p:txBody>
      </p:sp>
      <p:sp>
        <p:nvSpPr>
          <p:cNvPr id="4" name="Rectangle 3"/>
          <p:cNvSpPr/>
          <p:nvPr/>
        </p:nvSpPr>
        <p:spPr>
          <a:xfrm>
            <a:off x="739371" y="2564904"/>
            <a:ext cx="5704838" cy="216024"/>
          </a:xfrm>
          <a:prstGeom prst="rect">
            <a:avLst/>
          </a:prstGeom>
          <a:solidFill>
            <a:srgbClr val="FFFF00">
              <a:alpha val="34902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5580112" y="5226293"/>
            <a:ext cx="3096344" cy="1384995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endParaRPr lang="en-US" sz="1400" smtClean="0">
              <a:solidFill>
                <a:srgbClr val="0000FF"/>
              </a:solidFill>
              <a:highlight>
                <a:srgbClr val="E8F2FE"/>
              </a:highlight>
              <a:latin typeface="Courier New" panose="02070309020205020404" pitchFamily="49" charset="0"/>
            </a:endParaRPr>
          </a:p>
          <a:p>
            <a:r>
              <a:rPr lang="en-US" sz="1400" smtClean="0">
                <a:solidFill>
                  <a:srgbClr val="0000FF"/>
                </a:solidFill>
                <a:highlight>
                  <a:srgbClr val="E8F2FE"/>
                </a:highlight>
                <a:latin typeface="Courier New" panose="02070309020205020404" pitchFamily="49" charset="0"/>
              </a:rPr>
              <a:t>.</a:t>
            </a:r>
            <a:r>
              <a:rPr lang="en-US" sz="1400">
                <a:solidFill>
                  <a:srgbClr val="0000FF"/>
                </a:solidFill>
                <a:highlight>
                  <a:srgbClr val="E8F2FE"/>
                </a:highlight>
                <a:latin typeface="Courier New" panose="02070309020205020404" pitchFamily="49" charset="0"/>
              </a:rPr>
              <a:t>highlight</a:t>
            </a:r>
            <a:r>
              <a:rPr lang="en-US" sz="1400">
                <a:solidFill>
                  <a:srgbClr val="000000"/>
                </a:solidFill>
                <a:highlight>
                  <a:srgbClr val="E8F2FE"/>
                </a:highlight>
                <a:latin typeface="Courier New" panose="02070309020205020404" pitchFamily="49" charset="0"/>
              </a:rPr>
              <a:t> </a:t>
            </a:r>
            <a:r>
              <a:rPr lang="en-US" sz="1400" b="1">
                <a:solidFill>
                  <a:srgbClr val="000000"/>
                </a:solidFill>
                <a:highlight>
                  <a:srgbClr val="E8F2FE"/>
                </a:highlight>
                <a:latin typeface="Courier New" panose="02070309020205020404" pitchFamily="49" charset="0"/>
              </a:rPr>
              <a:t>{</a:t>
            </a:r>
          </a:p>
          <a:p>
            <a:pPr>
              <a:tabLst>
                <a:tab pos="231775" algn="l"/>
              </a:tabLst>
            </a:pPr>
            <a:r>
              <a:rPr lang="en-US" sz="1400" smtClean="0">
                <a:solidFill>
                  <a:srgbClr val="A31515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	background-color</a:t>
            </a:r>
            <a:r>
              <a:rPr lang="en-US" sz="1400" b="1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: </a:t>
            </a:r>
            <a:r>
              <a:rPr lang="en-US" sz="1400" b="1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yellow</a:t>
            </a:r>
            <a:r>
              <a:rPr lang="en-US" sz="1400" b="1" smtClean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;</a:t>
            </a:r>
          </a:p>
          <a:p>
            <a:pPr>
              <a:tabLst>
                <a:tab pos="231775" algn="l"/>
              </a:tabLst>
            </a:pPr>
            <a:r>
              <a:rPr lang="en-US" sz="1400" b="1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	</a:t>
            </a:r>
            <a:r>
              <a:rPr lang="en-US" sz="1400">
                <a:solidFill>
                  <a:srgbClr val="A31515"/>
                </a:solidFill>
                <a:highlight>
                  <a:srgbClr val="E8F2FE"/>
                </a:highlight>
                <a:latin typeface="Courier New" panose="02070309020205020404" pitchFamily="49" charset="0"/>
              </a:rPr>
              <a:t>font-weight</a:t>
            </a:r>
            <a:r>
              <a:rPr lang="en-US" sz="1400" b="1">
                <a:solidFill>
                  <a:srgbClr val="000000"/>
                </a:solidFill>
                <a:highlight>
                  <a:srgbClr val="E8F2FE"/>
                </a:highlight>
                <a:latin typeface="Courier New" panose="02070309020205020404" pitchFamily="49" charset="0"/>
              </a:rPr>
              <a:t>: </a:t>
            </a:r>
            <a:r>
              <a:rPr lang="en-US" sz="1400" b="1">
                <a:solidFill>
                  <a:srgbClr val="A31515"/>
                </a:solidFill>
                <a:highlight>
                  <a:srgbClr val="E8F2FE"/>
                </a:highlight>
                <a:latin typeface="Courier New" panose="02070309020205020404" pitchFamily="49" charset="0"/>
              </a:rPr>
              <a:t>bold</a:t>
            </a:r>
            <a:r>
              <a:rPr lang="en-US" sz="1400" b="1">
                <a:solidFill>
                  <a:srgbClr val="000000"/>
                </a:solidFill>
                <a:highlight>
                  <a:srgbClr val="E8F2FE"/>
                </a:highlight>
                <a:latin typeface="Courier New" panose="02070309020205020404" pitchFamily="49" charset="0"/>
              </a:rPr>
              <a:t>;</a:t>
            </a:r>
          </a:p>
          <a:p>
            <a:pPr>
              <a:tabLst>
                <a:tab pos="231775" algn="l"/>
              </a:tabLst>
            </a:pPr>
            <a:r>
              <a:rPr lang="en-US" sz="1400" smtClean="0">
                <a:solidFill>
                  <a:srgbClr val="A31515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	color</a:t>
            </a:r>
            <a:r>
              <a:rPr lang="en-US" sz="1400" b="1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: </a:t>
            </a:r>
            <a:r>
              <a:rPr lang="en-US" sz="1400" b="1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blue</a:t>
            </a:r>
            <a:r>
              <a:rPr lang="en-US" sz="1400" b="1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; </a:t>
            </a:r>
          </a:p>
          <a:p>
            <a:r>
              <a:rPr lang="en-US" sz="1400" b="1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}</a:t>
            </a:r>
            <a:endParaRPr lang="en-US" sz="1400"/>
          </a:p>
        </p:txBody>
      </p:sp>
      <p:sp>
        <p:nvSpPr>
          <p:cNvPr id="6" name="Rectangle 5"/>
          <p:cNvSpPr/>
          <p:nvPr/>
        </p:nvSpPr>
        <p:spPr>
          <a:xfrm>
            <a:off x="6672253" y="4869160"/>
            <a:ext cx="1997791" cy="369332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n-US" smtClean="0">
                <a:latin typeface="Calibri" panose="020F0502020204030204" pitchFamily="34" charset="0"/>
              </a:rPr>
              <a:t>latihanKelas_3e.css</a:t>
            </a:r>
            <a:endParaRPr 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3596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1066800"/>
          </a:xfrm>
        </p:spPr>
        <p:txBody>
          <a:bodyPr/>
          <a:lstStyle/>
          <a:p>
            <a:r>
              <a:rPr lang="en-US"/>
              <a:t>CSS – Contoh: </a:t>
            </a:r>
            <a:r>
              <a:rPr lang="en-US"/>
              <a:t>Membuat </a:t>
            </a:r>
            <a:r>
              <a:rPr lang="en-US" smtClean="0"/>
              <a:t>Dropcap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36512" y="1268760"/>
            <a:ext cx="5688632" cy="540060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>
              <a:buNone/>
              <a:tabLst>
                <a:tab pos="231775" algn="l"/>
                <a:tab pos="465138" algn="l"/>
                <a:tab pos="682625" algn="l"/>
                <a:tab pos="973138" algn="l"/>
              </a:tabLst>
            </a:pPr>
            <a:r>
              <a:rPr lang="en-US" sz="140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&lt;!</a:t>
            </a:r>
            <a:r>
              <a:rPr lang="en-US" sz="1400">
                <a:solidFill>
                  <a:srgbClr val="A31515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DOCTYPE </a:t>
            </a:r>
            <a:r>
              <a:rPr lang="en-US" sz="140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html&gt;</a:t>
            </a:r>
          </a:p>
          <a:p>
            <a:pPr marL="0" indent="0">
              <a:buNone/>
              <a:tabLst>
                <a:tab pos="231775" algn="l"/>
                <a:tab pos="465138" algn="l"/>
                <a:tab pos="682625" algn="l"/>
                <a:tab pos="973138" algn="l"/>
              </a:tabLst>
            </a:pPr>
            <a:r>
              <a:rPr lang="en-US" sz="140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&lt;</a:t>
            </a:r>
            <a:r>
              <a:rPr lang="en-US" sz="1400">
                <a:solidFill>
                  <a:srgbClr val="A31515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html </a:t>
            </a:r>
            <a:r>
              <a:rPr lang="en-US" sz="1400">
                <a:solidFill>
                  <a:srgbClr val="FF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lang</a:t>
            </a:r>
            <a:r>
              <a:rPr lang="en-US" sz="1400" b="1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=</a:t>
            </a:r>
            <a:r>
              <a:rPr lang="en-US" sz="1400" b="1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"en"&gt;</a:t>
            </a:r>
          </a:p>
          <a:p>
            <a:pPr marL="0" indent="0">
              <a:buNone/>
              <a:tabLst>
                <a:tab pos="231775" algn="l"/>
                <a:tab pos="465138" algn="l"/>
                <a:tab pos="682625" algn="l"/>
                <a:tab pos="973138" algn="l"/>
              </a:tabLst>
            </a:pPr>
            <a:r>
              <a:rPr lang="en-US" sz="1400" smtClean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	&lt;</a:t>
            </a:r>
            <a:r>
              <a:rPr lang="en-US" sz="1400">
                <a:solidFill>
                  <a:srgbClr val="A31515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head</a:t>
            </a:r>
            <a:r>
              <a:rPr lang="en-US" sz="140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&gt;</a:t>
            </a:r>
          </a:p>
          <a:p>
            <a:pPr marL="0" indent="0">
              <a:buNone/>
              <a:tabLst>
                <a:tab pos="231775" algn="l"/>
                <a:tab pos="465138" algn="l"/>
                <a:tab pos="682625" algn="l"/>
                <a:tab pos="973138" algn="l"/>
              </a:tabLst>
            </a:pPr>
            <a:r>
              <a:rPr lang="en-US" sz="1400" smtClean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		&lt;</a:t>
            </a:r>
            <a:r>
              <a:rPr lang="en-US" sz="1400" smtClean="0">
                <a:solidFill>
                  <a:srgbClr val="A31515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title</a:t>
            </a:r>
            <a:r>
              <a:rPr lang="en-US" sz="1400" smtClean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&gt;</a:t>
            </a:r>
            <a:r>
              <a:rPr lang="en-US" sz="1400" smtClean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latihanKelas_3e – Highlight</a:t>
            </a:r>
            <a:r>
              <a:rPr lang="en-US" sz="1400" smtClean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&lt;/</a:t>
            </a:r>
            <a:r>
              <a:rPr lang="en-US" sz="1400">
                <a:solidFill>
                  <a:srgbClr val="A31515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title</a:t>
            </a:r>
            <a:r>
              <a:rPr lang="en-US" sz="140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&gt;</a:t>
            </a:r>
          </a:p>
          <a:p>
            <a:pPr marL="0" indent="0">
              <a:buNone/>
              <a:tabLst>
                <a:tab pos="231775" algn="l"/>
                <a:tab pos="465138" algn="l"/>
                <a:tab pos="682625" algn="l"/>
                <a:tab pos="973138" algn="l"/>
              </a:tabLst>
            </a:pPr>
            <a:r>
              <a:rPr lang="en-US" sz="1400" smtClean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	&lt;/</a:t>
            </a:r>
            <a:r>
              <a:rPr lang="en-US" sz="1400">
                <a:solidFill>
                  <a:srgbClr val="A31515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head</a:t>
            </a:r>
            <a:r>
              <a:rPr lang="en-US" sz="140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&gt;</a:t>
            </a:r>
          </a:p>
          <a:p>
            <a:pPr marL="0" indent="0">
              <a:buNone/>
              <a:tabLst>
                <a:tab pos="231775" algn="l"/>
                <a:tab pos="465138" algn="l"/>
                <a:tab pos="682625" algn="l"/>
                <a:tab pos="973138" algn="l"/>
              </a:tabLst>
            </a:pPr>
            <a:r>
              <a:rPr lang="en-US" sz="1400" smtClean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	</a:t>
            </a:r>
            <a:r>
              <a:rPr lang="en-US" sz="1400" smtClean="0">
                <a:solidFill>
                  <a:srgbClr val="0000FF"/>
                </a:solidFill>
                <a:highlight>
                  <a:srgbClr val="E8F2FE"/>
                </a:highlight>
                <a:latin typeface="Courier New" panose="02070309020205020404" pitchFamily="49" charset="0"/>
              </a:rPr>
              <a:t>&lt;</a:t>
            </a:r>
            <a:r>
              <a:rPr lang="en-US" sz="1400">
                <a:solidFill>
                  <a:srgbClr val="A31515"/>
                </a:solidFill>
                <a:highlight>
                  <a:srgbClr val="E8F2FE"/>
                </a:highlight>
                <a:latin typeface="Courier New" panose="02070309020205020404" pitchFamily="49" charset="0"/>
              </a:rPr>
              <a:t>link </a:t>
            </a:r>
            <a:r>
              <a:rPr lang="en-US" sz="1400">
                <a:solidFill>
                  <a:srgbClr val="FF0000"/>
                </a:solidFill>
                <a:highlight>
                  <a:srgbClr val="E8F2FE"/>
                </a:highlight>
                <a:latin typeface="Courier New" panose="02070309020205020404" pitchFamily="49" charset="0"/>
              </a:rPr>
              <a:t>rel</a:t>
            </a:r>
            <a:r>
              <a:rPr lang="en-US" sz="1400" b="1">
                <a:solidFill>
                  <a:srgbClr val="000000"/>
                </a:solidFill>
                <a:highlight>
                  <a:srgbClr val="E8F2FE"/>
                </a:highlight>
                <a:latin typeface="Courier New" panose="02070309020205020404" pitchFamily="49" charset="0"/>
              </a:rPr>
              <a:t>=</a:t>
            </a:r>
            <a:r>
              <a:rPr lang="en-US" sz="1400" b="1">
                <a:solidFill>
                  <a:srgbClr val="0000FF"/>
                </a:solidFill>
                <a:highlight>
                  <a:srgbClr val="E8F2FE"/>
                </a:highlight>
                <a:latin typeface="Courier New" panose="02070309020205020404" pitchFamily="49" charset="0"/>
              </a:rPr>
              <a:t>"stylesheet" </a:t>
            </a:r>
            <a:r>
              <a:rPr lang="en-US" sz="1400" b="1">
                <a:solidFill>
                  <a:srgbClr val="FF0000"/>
                </a:solidFill>
                <a:highlight>
                  <a:srgbClr val="E8F2FE"/>
                </a:highlight>
                <a:latin typeface="Courier New" panose="02070309020205020404" pitchFamily="49" charset="0"/>
              </a:rPr>
              <a:t>href</a:t>
            </a:r>
            <a:r>
              <a:rPr lang="en-US" sz="1400" b="1">
                <a:solidFill>
                  <a:srgbClr val="000000"/>
                </a:solidFill>
                <a:highlight>
                  <a:srgbClr val="E8F2FE"/>
                </a:highlight>
                <a:latin typeface="Courier New" panose="02070309020205020404" pitchFamily="49" charset="0"/>
              </a:rPr>
              <a:t>=</a:t>
            </a:r>
            <a:r>
              <a:rPr lang="en-US" sz="1400" b="1">
                <a:solidFill>
                  <a:srgbClr val="0000FF"/>
                </a:solidFill>
                <a:highlight>
                  <a:srgbClr val="E8F2FE"/>
                </a:highlight>
                <a:latin typeface="Courier New" panose="02070309020205020404" pitchFamily="49" charset="0"/>
              </a:rPr>
              <a:t>"latihanKelas_3c.css" /&gt; </a:t>
            </a:r>
            <a:r>
              <a:rPr lang="en-US" sz="1400" smtClean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	</a:t>
            </a:r>
          </a:p>
          <a:p>
            <a:pPr marL="0" indent="0">
              <a:buNone/>
              <a:tabLst>
                <a:tab pos="231775" algn="l"/>
                <a:tab pos="465138" algn="l"/>
                <a:tab pos="682625" algn="l"/>
                <a:tab pos="973138" algn="l"/>
              </a:tabLst>
            </a:pPr>
            <a:r>
              <a:rPr lang="en-US" sz="1400" smtClean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	&lt;b</a:t>
            </a:r>
            <a:r>
              <a:rPr lang="en-US" sz="1400" smtClean="0">
                <a:solidFill>
                  <a:srgbClr val="A31515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ody</a:t>
            </a:r>
            <a:r>
              <a:rPr lang="en-US" sz="140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&gt;</a:t>
            </a:r>
            <a:r>
              <a:rPr lang="en-US" sz="140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</a:t>
            </a:r>
          </a:p>
          <a:p>
            <a:pPr marL="109728" indent="0">
              <a:buNone/>
              <a:tabLst>
                <a:tab pos="231775" algn="l"/>
                <a:tab pos="465138" algn="l"/>
                <a:tab pos="682625" algn="l"/>
                <a:tab pos="973138" algn="l"/>
              </a:tabLst>
            </a:pPr>
            <a:r>
              <a:rPr lang="en-US" sz="1400" smtClean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		</a:t>
            </a:r>
            <a:r>
              <a:rPr lang="en-US" sz="1400">
                <a:solidFill>
                  <a:srgbClr val="0000FF"/>
                </a:solidFill>
                <a:highlight>
                  <a:srgbClr val="E8F2FE"/>
                </a:highlight>
                <a:latin typeface="Courier New" panose="02070309020205020404" pitchFamily="49" charset="0"/>
              </a:rPr>
              <a:t>&lt;</a:t>
            </a:r>
            <a:r>
              <a:rPr lang="en-US" sz="1400">
                <a:solidFill>
                  <a:srgbClr val="A31515"/>
                </a:solidFill>
                <a:highlight>
                  <a:srgbClr val="E8F2FE"/>
                </a:highlight>
                <a:latin typeface="Courier New" panose="02070309020205020404" pitchFamily="49" charset="0"/>
              </a:rPr>
              <a:t>h1 </a:t>
            </a:r>
            <a:r>
              <a:rPr lang="en-US" sz="1400">
                <a:solidFill>
                  <a:srgbClr val="FF0000"/>
                </a:solidFill>
                <a:highlight>
                  <a:srgbClr val="E8F2FE"/>
                </a:highlight>
                <a:latin typeface="Courier New" panose="02070309020205020404" pitchFamily="49" charset="0"/>
              </a:rPr>
              <a:t>id</a:t>
            </a:r>
            <a:r>
              <a:rPr lang="en-US" sz="1400" b="1">
                <a:solidFill>
                  <a:srgbClr val="000000"/>
                </a:solidFill>
                <a:highlight>
                  <a:srgbClr val="E8F2FE"/>
                </a:highlight>
                <a:latin typeface="Courier New" panose="02070309020205020404" pitchFamily="49" charset="0"/>
              </a:rPr>
              <a:t>=</a:t>
            </a:r>
            <a:r>
              <a:rPr lang="en-US" sz="1400" b="1">
                <a:solidFill>
                  <a:srgbClr val="0000FF"/>
                </a:solidFill>
                <a:highlight>
                  <a:srgbClr val="E8F2FE"/>
                </a:highlight>
                <a:latin typeface="Courier New" panose="02070309020205020404" pitchFamily="49" charset="0"/>
              </a:rPr>
              <a:t>"cth1"&gt;</a:t>
            </a:r>
            <a:r>
              <a:rPr lang="en-US" sz="1400">
                <a:solidFill>
                  <a:srgbClr val="000000"/>
                </a:solidFill>
                <a:highlight>
                  <a:srgbClr val="E8F2FE"/>
                </a:highlight>
                <a:latin typeface="Courier New" panose="02070309020205020404" pitchFamily="49" charset="0"/>
              </a:rPr>
              <a:t>Membuat HighLight dengan CSS</a:t>
            </a:r>
            <a:r>
              <a:rPr lang="en-US" sz="1400" b="1">
                <a:solidFill>
                  <a:srgbClr val="0000FF"/>
                </a:solidFill>
                <a:highlight>
                  <a:srgbClr val="E8F2FE"/>
                </a:highlight>
                <a:latin typeface="Courier New" panose="02070309020205020404" pitchFamily="49" charset="0"/>
              </a:rPr>
              <a:t>&lt;/</a:t>
            </a:r>
            <a:r>
              <a:rPr lang="en-US" sz="1400" b="1">
                <a:solidFill>
                  <a:srgbClr val="A31515"/>
                </a:solidFill>
                <a:highlight>
                  <a:srgbClr val="E8F2FE"/>
                </a:highlight>
                <a:latin typeface="Courier New" panose="02070309020205020404" pitchFamily="49" charset="0"/>
              </a:rPr>
              <a:t>h1</a:t>
            </a:r>
            <a:r>
              <a:rPr lang="en-US" sz="1400" b="1">
                <a:solidFill>
                  <a:srgbClr val="0000FF"/>
                </a:solidFill>
                <a:highlight>
                  <a:srgbClr val="E8F2FE"/>
                </a:highlight>
                <a:latin typeface="Courier New" panose="02070309020205020404" pitchFamily="49" charset="0"/>
              </a:rPr>
              <a:t>&gt;</a:t>
            </a:r>
            <a:r>
              <a:rPr lang="en-US" sz="1400" b="1">
                <a:solidFill>
                  <a:srgbClr val="000000"/>
                </a:solidFill>
                <a:highlight>
                  <a:srgbClr val="E8F2FE"/>
                </a:highlight>
                <a:latin typeface="Courier New" panose="02070309020205020404" pitchFamily="49" charset="0"/>
              </a:rPr>
              <a:t> </a:t>
            </a:r>
          </a:p>
          <a:p>
            <a:pPr marL="109728" indent="0">
              <a:buNone/>
              <a:tabLst>
                <a:tab pos="231775" algn="l"/>
                <a:tab pos="465138" algn="l"/>
                <a:tab pos="682625" algn="l"/>
                <a:tab pos="973138" algn="l"/>
              </a:tabLst>
            </a:pPr>
            <a:r>
              <a:rPr lang="en-US" sz="1400" smtClean="0">
                <a:solidFill>
                  <a:srgbClr val="0000FF"/>
                </a:solidFill>
                <a:highlight>
                  <a:srgbClr val="E8F2FE"/>
                </a:highlight>
                <a:latin typeface="Courier New" panose="02070309020205020404" pitchFamily="49" charset="0"/>
              </a:rPr>
              <a:t>		&lt;</a:t>
            </a:r>
            <a:r>
              <a:rPr lang="en-US" sz="1400">
                <a:solidFill>
                  <a:srgbClr val="A31515"/>
                </a:solidFill>
                <a:highlight>
                  <a:srgbClr val="E8F2FE"/>
                </a:highlight>
                <a:latin typeface="Courier New" panose="02070309020205020404" pitchFamily="49" charset="0"/>
              </a:rPr>
              <a:t>span </a:t>
            </a:r>
            <a:r>
              <a:rPr lang="en-US" sz="1400">
                <a:solidFill>
                  <a:srgbClr val="FF0000"/>
                </a:solidFill>
                <a:highlight>
                  <a:srgbClr val="E8F2FE"/>
                </a:highlight>
                <a:latin typeface="Courier New" panose="02070309020205020404" pitchFamily="49" charset="0"/>
              </a:rPr>
              <a:t>class</a:t>
            </a:r>
            <a:r>
              <a:rPr lang="en-US" sz="1400" b="1">
                <a:solidFill>
                  <a:srgbClr val="000000"/>
                </a:solidFill>
                <a:highlight>
                  <a:srgbClr val="E8F2FE"/>
                </a:highlight>
                <a:latin typeface="Courier New" panose="02070309020205020404" pitchFamily="49" charset="0"/>
              </a:rPr>
              <a:t>=</a:t>
            </a:r>
            <a:r>
              <a:rPr lang="en-US" sz="1400" b="1">
                <a:solidFill>
                  <a:srgbClr val="0000FF"/>
                </a:solidFill>
                <a:highlight>
                  <a:srgbClr val="E8F2FE"/>
                </a:highlight>
                <a:latin typeface="Courier New" panose="02070309020205020404" pitchFamily="49" charset="0"/>
              </a:rPr>
              <a:t>"dropcap"&gt;</a:t>
            </a:r>
            <a:r>
              <a:rPr lang="en-US" sz="1400" b="1">
                <a:solidFill>
                  <a:srgbClr val="000000"/>
                </a:solidFill>
                <a:highlight>
                  <a:srgbClr val="E8F2FE"/>
                </a:highlight>
                <a:latin typeface="Courier New" panose="02070309020205020404" pitchFamily="49" charset="0"/>
              </a:rPr>
              <a:t>c</a:t>
            </a:r>
            <a:r>
              <a:rPr lang="en-US" sz="1400" b="1">
                <a:solidFill>
                  <a:srgbClr val="0000FF"/>
                </a:solidFill>
                <a:highlight>
                  <a:srgbClr val="E8F2FE"/>
                </a:highlight>
                <a:latin typeface="Courier New" panose="02070309020205020404" pitchFamily="49" charset="0"/>
              </a:rPr>
              <a:t>&lt;/</a:t>
            </a:r>
            <a:r>
              <a:rPr lang="en-US" sz="1400" b="1">
                <a:solidFill>
                  <a:srgbClr val="A31515"/>
                </a:solidFill>
                <a:highlight>
                  <a:srgbClr val="E8F2FE"/>
                </a:highlight>
                <a:latin typeface="Courier New" panose="02070309020205020404" pitchFamily="49" charset="0"/>
              </a:rPr>
              <a:t>span</a:t>
            </a:r>
            <a:r>
              <a:rPr lang="en-US" sz="1400" b="1" smtClean="0">
                <a:solidFill>
                  <a:srgbClr val="0000FF"/>
                </a:solidFill>
                <a:highlight>
                  <a:srgbClr val="E8F2FE"/>
                </a:highlight>
                <a:latin typeface="Courier New" panose="02070309020205020404" pitchFamily="49" charset="0"/>
              </a:rPr>
              <a:t>&gt;	&lt;</a:t>
            </a:r>
            <a:r>
              <a:rPr lang="en-US" sz="1400" b="1">
                <a:solidFill>
                  <a:srgbClr val="A31515"/>
                </a:solidFill>
                <a:highlight>
                  <a:srgbClr val="E8F2FE"/>
                </a:highlight>
                <a:latin typeface="Courier New" panose="02070309020205020404" pitchFamily="49" charset="0"/>
              </a:rPr>
              <a:t>span </a:t>
            </a:r>
            <a:r>
              <a:rPr lang="en-US" sz="1400" b="1" smtClean="0">
                <a:solidFill>
                  <a:srgbClr val="A31515"/>
                </a:solidFill>
                <a:highlight>
                  <a:srgbClr val="E8F2FE"/>
                </a:highlight>
                <a:latin typeface="Courier New" panose="02070309020205020404" pitchFamily="49" charset="0"/>
              </a:rPr>
              <a:t>				</a:t>
            </a:r>
            <a:r>
              <a:rPr lang="en-US" sz="1400" b="1" smtClean="0">
                <a:solidFill>
                  <a:srgbClr val="FF0000"/>
                </a:solidFill>
                <a:highlight>
                  <a:srgbClr val="E8F2FE"/>
                </a:highlight>
                <a:latin typeface="Courier New" panose="02070309020205020404" pitchFamily="49" charset="0"/>
              </a:rPr>
              <a:t>class</a:t>
            </a:r>
            <a:r>
              <a:rPr lang="en-US" sz="1400" b="1">
                <a:solidFill>
                  <a:srgbClr val="000000"/>
                </a:solidFill>
                <a:highlight>
                  <a:srgbClr val="E8F2FE"/>
                </a:highlight>
                <a:latin typeface="Courier New" panose="02070309020205020404" pitchFamily="49" charset="0"/>
              </a:rPr>
              <a:t>=</a:t>
            </a:r>
            <a:r>
              <a:rPr lang="en-US" sz="1400" b="1">
                <a:solidFill>
                  <a:srgbClr val="0000FF"/>
                </a:solidFill>
                <a:highlight>
                  <a:srgbClr val="E8F2FE"/>
                </a:highlight>
                <a:latin typeface="Courier New" panose="02070309020205020404" pitchFamily="49" charset="0"/>
              </a:rPr>
              <a:t>"</a:t>
            </a:r>
            <a:r>
              <a:rPr lang="en-US" sz="1400" b="1">
                <a:solidFill>
                  <a:srgbClr val="0000FF"/>
                </a:solidFill>
                <a:highlight>
                  <a:srgbClr val="E8F2FE"/>
                </a:highlight>
                <a:latin typeface="Courier New" panose="02070309020205020404" pitchFamily="49" charset="0"/>
              </a:rPr>
              <a:t>normal</a:t>
            </a:r>
            <a:r>
              <a:rPr lang="en-US" sz="1400" b="1" smtClean="0">
                <a:solidFill>
                  <a:srgbClr val="0000FF"/>
                </a:solidFill>
                <a:highlight>
                  <a:srgbClr val="E8F2FE"/>
                </a:highlight>
                <a:latin typeface="Courier New" panose="02070309020205020404" pitchFamily="49" charset="0"/>
              </a:rPr>
              <a:t>"&gt; </a:t>
            </a:r>
            <a:r>
              <a:rPr lang="en-US" sz="1400" smtClean="0">
                <a:solidFill>
                  <a:srgbClr val="000000"/>
                </a:solidFill>
                <a:highlight>
                  <a:srgbClr val="E8F2FE"/>
                </a:highlight>
                <a:latin typeface="Courier New" panose="02070309020205020404" pitchFamily="49" charset="0"/>
              </a:rPr>
              <a:t>ascading </a:t>
            </a:r>
            <a:r>
              <a:rPr lang="en-US" sz="1400">
                <a:solidFill>
                  <a:srgbClr val="000000"/>
                </a:solidFill>
                <a:highlight>
                  <a:srgbClr val="E8F2FE"/>
                </a:highlight>
                <a:latin typeface="Courier New" panose="02070309020205020404" pitchFamily="49" charset="0"/>
              </a:rPr>
              <a:t>Style Sheet</a:t>
            </a:r>
            <a:r>
              <a:rPr lang="en-US" sz="1400" b="1">
                <a:solidFill>
                  <a:srgbClr val="0000FF"/>
                </a:solidFill>
                <a:highlight>
                  <a:srgbClr val="E8F2FE"/>
                </a:highlight>
                <a:latin typeface="Courier New" panose="02070309020205020404" pitchFamily="49" charset="0"/>
              </a:rPr>
              <a:t>&lt;/</a:t>
            </a:r>
            <a:r>
              <a:rPr lang="en-US" sz="1400" b="1">
                <a:solidFill>
                  <a:srgbClr val="A31515"/>
                </a:solidFill>
                <a:highlight>
                  <a:srgbClr val="E8F2FE"/>
                </a:highlight>
                <a:latin typeface="Courier New" panose="02070309020205020404" pitchFamily="49" charset="0"/>
              </a:rPr>
              <a:t>span</a:t>
            </a:r>
            <a:r>
              <a:rPr lang="en-US" sz="1400" b="1">
                <a:solidFill>
                  <a:srgbClr val="0000FF"/>
                </a:solidFill>
                <a:highlight>
                  <a:srgbClr val="E8F2FE"/>
                </a:highlight>
                <a:latin typeface="Courier New" panose="02070309020205020404" pitchFamily="49" charset="0"/>
              </a:rPr>
              <a:t>&gt;</a:t>
            </a:r>
            <a:r>
              <a:rPr lang="en-US" sz="1400" b="1">
                <a:solidFill>
                  <a:srgbClr val="000000"/>
                </a:solidFill>
                <a:highlight>
                  <a:srgbClr val="E8F2FE"/>
                </a:highlight>
                <a:latin typeface="Courier New" panose="02070309020205020404" pitchFamily="49" charset="0"/>
              </a:rPr>
              <a:t>, </a:t>
            </a:r>
          </a:p>
          <a:p>
            <a:pPr marL="465138" indent="0">
              <a:buNone/>
              <a:tabLst>
                <a:tab pos="231775" algn="l"/>
                <a:tab pos="465138" algn="l"/>
                <a:tab pos="682625" algn="l"/>
                <a:tab pos="973138" algn="l"/>
              </a:tabLst>
            </a:pPr>
            <a:r>
              <a:rPr lang="en-US" sz="1400" smtClean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Salah </a:t>
            </a:r>
            <a:r>
              <a:rPr lang="en-US" sz="140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satu fasilitas yang diberikan untuk pemrograman HTML sehingga pengaturan / disain tampilan web-page menjadi lebih baik. CSS dapat didefinisikan langsung pada tag HTML yang bersangkutan, atau dedefinisikan pada area head atau dibuat pada file terpisah.</a:t>
            </a:r>
          </a:p>
          <a:p>
            <a:pPr marL="465138" indent="0">
              <a:buNone/>
              <a:tabLst>
                <a:tab pos="231775" algn="l"/>
                <a:tab pos="465138" algn="l"/>
                <a:tab pos="682625" algn="l"/>
                <a:tab pos="973138" algn="l"/>
              </a:tabLst>
            </a:pPr>
            <a:r>
              <a:rPr lang="en-US" sz="1400" smtClean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CSS </a:t>
            </a:r>
            <a:r>
              <a:rPr lang="en-US" sz="140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dapat didefinisikan langsung pada tag HTML yang bersangkutan, atau dedefinisikan pada area head atau dibuat pada file terpisah.</a:t>
            </a:r>
            <a:r>
              <a:rPr lang="en-US" sz="1400" smtClean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	</a:t>
            </a:r>
          </a:p>
          <a:p>
            <a:pPr marL="0" indent="0">
              <a:buNone/>
              <a:tabLst>
                <a:tab pos="231775" algn="l"/>
                <a:tab pos="465138" algn="l"/>
                <a:tab pos="682625" algn="l"/>
                <a:tab pos="973138" algn="l"/>
              </a:tabLst>
            </a:pPr>
            <a:r>
              <a:rPr lang="en-US" sz="140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	</a:t>
            </a:r>
            <a:r>
              <a:rPr lang="en-US" sz="1400" smtClean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&lt;/</a:t>
            </a:r>
            <a:r>
              <a:rPr lang="en-US" sz="1400" smtClean="0">
                <a:solidFill>
                  <a:srgbClr val="A31515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body</a:t>
            </a:r>
            <a:r>
              <a:rPr lang="en-US" sz="1400" smtClean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&gt;</a:t>
            </a:r>
          </a:p>
          <a:p>
            <a:pPr marL="0" indent="0">
              <a:buNone/>
              <a:tabLst>
                <a:tab pos="231775" algn="l"/>
                <a:tab pos="465138" algn="l"/>
                <a:tab pos="682625" algn="l"/>
                <a:tab pos="973138" algn="l"/>
              </a:tabLst>
            </a:pPr>
            <a:r>
              <a:rPr lang="en-US" sz="1400" smtClean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&lt;/</a:t>
            </a:r>
            <a:r>
              <a:rPr lang="en-US" sz="1400">
                <a:solidFill>
                  <a:srgbClr val="A31515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html</a:t>
            </a:r>
            <a:r>
              <a:rPr lang="en-US" sz="140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&gt;</a:t>
            </a:r>
          </a:p>
        </p:txBody>
      </p:sp>
      <p:sp>
        <p:nvSpPr>
          <p:cNvPr id="5" name="Rectangle 4"/>
          <p:cNvSpPr/>
          <p:nvPr/>
        </p:nvSpPr>
        <p:spPr>
          <a:xfrm>
            <a:off x="5724127" y="1689189"/>
            <a:ext cx="3312369" cy="3323987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tabLst>
                <a:tab pos="231775" algn="l"/>
              </a:tabLst>
            </a:pPr>
            <a:endParaRPr lang="en-US" sz="1400" smtClean="0">
              <a:solidFill>
                <a:srgbClr val="0000FF"/>
              </a:solidFill>
              <a:highlight>
                <a:srgbClr val="E8F2FE"/>
              </a:highlight>
              <a:latin typeface="Courier New" panose="02070309020205020404" pitchFamily="49" charset="0"/>
            </a:endParaRPr>
          </a:p>
          <a:p>
            <a:pPr>
              <a:tabLst>
                <a:tab pos="231775" algn="l"/>
              </a:tabLst>
            </a:pPr>
            <a:r>
              <a:rPr lang="en-US" sz="1400">
                <a:solidFill>
                  <a:srgbClr val="A31515"/>
                </a:solidFill>
                <a:highlight>
                  <a:srgbClr val="E8F2FE"/>
                </a:highlight>
                <a:latin typeface="Courier New" panose="02070309020205020404" pitchFamily="49" charset="0"/>
              </a:rPr>
              <a:t>body</a:t>
            </a:r>
            <a:r>
              <a:rPr lang="en-US" sz="1400">
                <a:solidFill>
                  <a:srgbClr val="000000"/>
                </a:solidFill>
                <a:highlight>
                  <a:srgbClr val="E8F2FE"/>
                </a:highlight>
                <a:latin typeface="Courier New" panose="02070309020205020404" pitchFamily="49" charset="0"/>
              </a:rPr>
              <a:t> </a:t>
            </a:r>
            <a:r>
              <a:rPr lang="en-US" sz="1400" b="1">
                <a:solidFill>
                  <a:srgbClr val="000000"/>
                </a:solidFill>
                <a:highlight>
                  <a:srgbClr val="E8F2FE"/>
                </a:highlight>
                <a:latin typeface="Courier New" panose="02070309020205020404" pitchFamily="49" charset="0"/>
              </a:rPr>
              <a:t>{</a:t>
            </a:r>
          </a:p>
          <a:p>
            <a:pPr>
              <a:tabLst>
                <a:tab pos="231775" algn="l"/>
              </a:tabLst>
            </a:pPr>
            <a:r>
              <a:rPr lang="en-US" sz="1400" smtClean="0">
                <a:solidFill>
                  <a:srgbClr val="A31515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	text-align</a:t>
            </a:r>
            <a:r>
              <a:rPr lang="en-US" sz="1400" b="1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: </a:t>
            </a:r>
            <a:r>
              <a:rPr lang="en-US" sz="1400" b="1">
                <a:solidFill>
                  <a:srgbClr val="A31515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justify</a:t>
            </a:r>
            <a:r>
              <a:rPr lang="en-US" sz="1400" b="1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;</a:t>
            </a:r>
          </a:p>
          <a:p>
            <a:pPr>
              <a:tabLst>
                <a:tab pos="231775" algn="l"/>
              </a:tabLst>
            </a:pPr>
            <a:r>
              <a:rPr lang="en-US" sz="1400" b="1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}</a:t>
            </a:r>
          </a:p>
          <a:p>
            <a:pPr>
              <a:tabLst>
                <a:tab pos="231775" algn="l"/>
              </a:tabLst>
            </a:pPr>
            <a:r>
              <a:rPr lang="en-US" sz="140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.dropcap</a:t>
            </a:r>
            <a:r>
              <a:rPr lang="en-US" sz="140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</a:t>
            </a:r>
            <a:r>
              <a:rPr lang="en-US" sz="1400" b="1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{  </a:t>
            </a:r>
          </a:p>
          <a:p>
            <a:pPr>
              <a:tabLst>
                <a:tab pos="231775" algn="l"/>
              </a:tabLst>
            </a:pPr>
            <a:r>
              <a:rPr lang="en-US" sz="1400" smtClean="0">
                <a:solidFill>
                  <a:srgbClr val="A31515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	font-size</a:t>
            </a:r>
            <a:r>
              <a:rPr lang="en-US" sz="1400" b="1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: </a:t>
            </a:r>
            <a:r>
              <a:rPr lang="en-US" sz="1400" b="1">
                <a:solidFill>
                  <a:srgbClr val="A31515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xx-large</a:t>
            </a:r>
            <a:r>
              <a:rPr lang="en-US" sz="1400" b="1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;  </a:t>
            </a:r>
          </a:p>
          <a:p>
            <a:pPr>
              <a:tabLst>
                <a:tab pos="231775" algn="l"/>
              </a:tabLst>
            </a:pPr>
            <a:r>
              <a:rPr lang="en-US" sz="1400" smtClean="0">
                <a:solidFill>
                  <a:srgbClr val="A31515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	font-weight</a:t>
            </a:r>
            <a:r>
              <a:rPr lang="en-US" sz="1400" b="1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: </a:t>
            </a:r>
            <a:r>
              <a:rPr lang="en-US" sz="1400" b="1">
                <a:solidFill>
                  <a:srgbClr val="A31515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bolder</a:t>
            </a:r>
            <a:r>
              <a:rPr lang="en-US" sz="1400" b="1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;  </a:t>
            </a:r>
          </a:p>
          <a:p>
            <a:pPr>
              <a:tabLst>
                <a:tab pos="231775" algn="l"/>
              </a:tabLst>
            </a:pPr>
            <a:r>
              <a:rPr lang="en-US" sz="1400" smtClean="0">
                <a:solidFill>
                  <a:srgbClr val="A31515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	color</a:t>
            </a:r>
            <a:r>
              <a:rPr lang="en-US" sz="1400" b="1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: </a:t>
            </a:r>
            <a:r>
              <a:rPr lang="en-US" sz="1400" b="1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blue</a:t>
            </a:r>
            <a:r>
              <a:rPr lang="en-US" sz="1400" b="1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;  </a:t>
            </a:r>
          </a:p>
          <a:p>
            <a:pPr>
              <a:tabLst>
                <a:tab pos="231775" algn="l"/>
              </a:tabLst>
            </a:pPr>
            <a:r>
              <a:rPr lang="en-US" sz="1400" smtClean="0">
                <a:solidFill>
                  <a:srgbClr val="A31515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	text-transform</a:t>
            </a:r>
            <a:r>
              <a:rPr lang="en-US" sz="1400" b="1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: </a:t>
            </a:r>
            <a:r>
              <a:rPr lang="en-US" sz="1400" b="1">
                <a:solidFill>
                  <a:srgbClr val="A31515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capitalize</a:t>
            </a:r>
            <a:r>
              <a:rPr lang="en-US" sz="1400" b="1" smtClean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;</a:t>
            </a:r>
            <a:endParaRPr lang="en-US" sz="1400" b="1">
              <a:solidFill>
                <a:srgbClr val="000000"/>
              </a:solidFill>
              <a:highlight>
                <a:srgbClr val="FFFFFF"/>
              </a:highlight>
              <a:latin typeface="Courier New" panose="02070309020205020404" pitchFamily="49" charset="0"/>
            </a:endParaRPr>
          </a:p>
          <a:p>
            <a:pPr>
              <a:tabLst>
                <a:tab pos="231775" algn="l"/>
              </a:tabLst>
            </a:pPr>
            <a:r>
              <a:rPr lang="en-US" sz="1400" smtClean="0">
                <a:solidFill>
                  <a:srgbClr val="A31515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	float</a:t>
            </a:r>
            <a:r>
              <a:rPr lang="en-US" sz="1400" b="1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: </a:t>
            </a:r>
            <a:r>
              <a:rPr lang="en-US" sz="1400" b="1">
                <a:solidFill>
                  <a:srgbClr val="A31515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left</a:t>
            </a:r>
            <a:r>
              <a:rPr lang="en-US" sz="1400" b="1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; </a:t>
            </a:r>
          </a:p>
          <a:p>
            <a:pPr>
              <a:tabLst>
                <a:tab pos="231775" algn="l"/>
              </a:tabLst>
            </a:pPr>
            <a:r>
              <a:rPr lang="en-US" sz="1400" b="1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} </a:t>
            </a:r>
          </a:p>
          <a:p>
            <a:pPr>
              <a:tabLst>
                <a:tab pos="231775" algn="l"/>
              </a:tabLst>
            </a:pPr>
            <a:r>
              <a:rPr lang="en-US" sz="140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.normal</a:t>
            </a:r>
            <a:r>
              <a:rPr lang="en-US" sz="140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</a:t>
            </a:r>
            <a:r>
              <a:rPr lang="en-US" sz="1400" b="1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{  </a:t>
            </a:r>
          </a:p>
          <a:p>
            <a:pPr>
              <a:tabLst>
                <a:tab pos="231775" algn="l"/>
              </a:tabLst>
            </a:pPr>
            <a:r>
              <a:rPr lang="en-US" sz="1400" smtClean="0">
                <a:solidFill>
                  <a:srgbClr val="A31515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	font-size</a:t>
            </a:r>
            <a:r>
              <a:rPr lang="en-US" sz="1400" b="1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: </a:t>
            </a:r>
            <a:r>
              <a:rPr lang="en-US" sz="1400" b="1">
                <a:solidFill>
                  <a:srgbClr val="A31515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medium</a:t>
            </a:r>
            <a:r>
              <a:rPr lang="en-US" sz="1400" b="1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;  </a:t>
            </a:r>
          </a:p>
          <a:p>
            <a:pPr>
              <a:tabLst>
                <a:tab pos="231775" algn="l"/>
              </a:tabLst>
            </a:pPr>
            <a:r>
              <a:rPr lang="en-US" sz="1400" smtClean="0">
                <a:solidFill>
                  <a:srgbClr val="A31515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	color</a:t>
            </a:r>
            <a:r>
              <a:rPr lang="en-US" sz="1400" b="1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: </a:t>
            </a:r>
            <a:r>
              <a:rPr lang="en-US" sz="1400" b="1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blue</a:t>
            </a:r>
            <a:r>
              <a:rPr lang="en-US" sz="1400" b="1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;</a:t>
            </a:r>
          </a:p>
          <a:p>
            <a:pPr>
              <a:tabLst>
                <a:tab pos="231775" algn="l"/>
              </a:tabLst>
            </a:pPr>
            <a:r>
              <a:rPr lang="en-US" sz="1400" b="1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}</a:t>
            </a:r>
            <a:endParaRPr lang="en-US" sz="1400"/>
          </a:p>
        </p:txBody>
      </p:sp>
      <p:sp>
        <p:nvSpPr>
          <p:cNvPr id="6" name="Rectangle 5"/>
          <p:cNvSpPr/>
          <p:nvPr/>
        </p:nvSpPr>
        <p:spPr>
          <a:xfrm>
            <a:off x="7038705" y="1319857"/>
            <a:ext cx="1997791" cy="369332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n-US" smtClean="0">
                <a:latin typeface="Calibri" panose="020F0502020204030204" pitchFamily="34" charset="0"/>
              </a:rPr>
              <a:t>latihanKelas_3e.css</a:t>
            </a:r>
            <a:endParaRPr 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7103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Referensi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Augury, et. al</a:t>
            </a:r>
            <a:r>
              <a:rPr lang="en-US"/>
              <a:t>, </a:t>
            </a:r>
            <a:r>
              <a:rPr lang="en-US" smtClean="0"/>
              <a:t>“Cara </a:t>
            </a:r>
            <a:r>
              <a:rPr lang="en-US"/>
              <a:t>mudah membuat web dengan penguasaan CSS </a:t>
            </a:r>
            <a:r>
              <a:rPr lang="en-US"/>
              <a:t>dan </a:t>
            </a:r>
            <a:r>
              <a:rPr lang="en-US" smtClean="0"/>
              <a:t>HTML”, Andi Publishing, 2009.</a:t>
            </a:r>
            <a:endParaRPr lang="en-US" smtClean="0"/>
          </a:p>
          <a:p>
            <a:r>
              <a:rPr lang="en-US" smtClean="0"/>
              <a:t>Mukund Chaudary and Ankur Kumar, “Practical jQuery, Apress, 2013.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590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That’s All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Thank’s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1878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DOM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Contoh object model pada dokumen HTML</a:t>
            </a:r>
            <a:endParaRPr lang="en-US"/>
          </a:p>
        </p:txBody>
      </p:sp>
      <p:pic>
        <p:nvPicPr>
          <p:cNvPr id="2054" name="Picture 6" descr="DOM HTML tre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2586838"/>
            <a:ext cx="6726182" cy="36814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41770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DOM dan Javascript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Property dan Method pada Object Document:</a:t>
            </a:r>
          </a:p>
          <a:p>
            <a:pPr lvl="1"/>
            <a:r>
              <a:rPr lang="en-US" smtClean="0"/>
              <a:t>Method document.createElement</a:t>
            </a:r>
            <a:r>
              <a:rPr lang="en-US"/>
              <a:t>()</a:t>
            </a:r>
          </a:p>
          <a:p>
            <a:pPr lvl="1"/>
            <a:r>
              <a:rPr lang="en-US" smtClean="0"/>
              <a:t>Method </a:t>
            </a:r>
            <a:r>
              <a:rPr lang="en-US"/>
              <a:t>document.</a:t>
            </a:r>
            <a:r>
              <a:rPr lang="en-US" smtClean="0"/>
              <a:t>getElementById()</a:t>
            </a:r>
            <a:endParaRPr lang="en-US"/>
          </a:p>
          <a:p>
            <a:pPr lvl="1"/>
            <a:r>
              <a:rPr lang="en-US" smtClean="0"/>
              <a:t>Method </a:t>
            </a:r>
            <a:r>
              <a:rPr lang="en-US"/>
              <a:t>document.getElementsByClassName()</a:t>
            </a:r>
          </a:p>
          <a:p>
            <a:pPr lvl="1"/>
            <a:r>
              <a:rPr lang="en-US" smtClean="0"/>
              <a:t>Method </a:t>
            </a:r>
            <a:r>
              <a:rPr lang="en-US"/>
              <a:t>document.getElementsByTagName()</a:t>
            </a:r>
          </a:p>
          <a:p>
            <a:pPr lvl="1"/>
            <a:r>
              <a:rPr lang="en-US" smtClean="0"/>
              <a:t>Method </a:t>
            </a:r>
            <a:r>
              <a:rPr lang="en-US"/>
              <a:t>document.write</a:t>
            </a:r>
            <a:r>
              <a:rPr lang="en-US" smtClean="0"/>
              <a:t>()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4605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DOM dan Javascript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Property dan Method pada Object Document:</a:t>
            </a:r>
          </a:p>
          <a:p>
            <a:pPr lvl="1"/>
            <a:r>
              <a:rPr lang="en-US" smtClean="0"/>
              <a:t>Method document.createElement()</a:t>
            </a:r>
          </a:p>
          <a:p>
            <a:pPr marL="685800" lvl="1" indent="0">
              <a:buNone/>
            </a:pPr>
            <a:r>
              <a:rPr lang="en-US" smtClean="0"/>
              <a:t>Contoh:</a:t>
            </a:r>
          </a:p>
          <a:p>
            <a:pPr marL="411480" lvl="1" indent="0">
              <a:buNone/>
            </a:pPr>
            <a:endParaRPr lang="en-US" smtClean="0"/>
          </a:p>
          <a:p>
            <a:pPr marL="685800" lvl="1" indent="0">
              <a:buNone/>
            </a:pPr>
            <a:r>
              <a:rPr lang="en-US" sz="180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&lt;script&gt;</a:t>
            </a:r>
          </a:p>
          <a:p>
            <a:pPr marL="1028700" lvl="1" indent="0">
              <a:buNone/>
            </a:pPr>
            <a:r>
              <a:rPr lang="en-US" sz="180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var divTambahan = document.createElement('div');</a:t>
            </a:r>
          </a:p>
          <a:p>
            <a:pPr marL="1028700" lvl="1" indent="0">
              <a:buNone/>
            </a:pPr>
            <a:endParaRPr lang="en-US" sz="1800">
              <a:solidFill>
                <a:schemeClr val="tx2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1028700" lvl="1" indent="0">
              <a:buNone/>
            </a:pPr>
            <a:r>
              <a:rPr lang="en-US" sz="180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divTambahan.id="idDivBaru";</a:t>
            </a:r>
          </a:p>
          <a:p>
            <a:pPr marL="1028700" lvl="1" indent="0">
              <a:buNone/>
            </a:pPr>
            <a:r>
              <a:rPr lang="en-US" sz="180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divTambahan.innerText = "ini DIV tambahan";</a:t>
            </a:r>
          </a:p>
          <a:p>
            <a:pPr marL="1028700" lvl="1" indent="0">
              <a:buNone/>
            </a:pPr>
            <a:r>
              <a:rPr lang="en-US" sz="180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document.body.appendChild(divTambahan);</a:t>
            </a:r>
          </a:p>
          <a:p>
            <a:pPr marL="685800" lvl="1" indent="0">
              <a:buNone/>
            </a:pPr>
            <a:r>
              <a:rPr lang="en-US" sz="180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&lt;/script&gt;</a:t>
            </a:r>
          </a:p>
        </p:txBody>
      </p:sp>
    </p:spTree>
    <p:extLst>
      <p:ext uri="{BB962C8B-B14F-4D97-AF65-F5344CB8AC3E}">
        <p14:creationId xmlns:p14="http://schemas.microsoft.com/office/powerpoint/2010/main" val="1252568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836712"/>
            <a:ext cx="8507288" cy="1066800"/>
          </a:xfrm>
        </p:spPr>
        <p:txBody>
          <a:bodyPr/>
          <a:lstStyle/>
          <a:p>
            <a:r>
              <a:rPr lang="en-US" smtClean="0"/>
              <a:t>DOM dan Javascript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943136"/>
            <a:ext cx="8964488" cy="4325112"/>
          </a:xfrm>
        </p:spPr>
        <p:txBody>
          <a:bodyPr>
            <a:normAutofit fontScale="92500" lnSpcReduction="10000"/>
          </a:bodyPr>
          <a:lstStyle/>
          <a:p>
            <a:r>
              <a:rPr lang="en-US" smtClean="0"/>
              <a:t>Property dan Method pada Object Document:</a:t>
            </a:r>
          </a:p>
          <a:p>
            <a:pPr lvl="1"/>
            <a:r>
              <a:rPr lang="en-US"/>
              <a:t>Method document.getElementById()</a:t>
            </a:r>
          </a:p>
          <a:p>
            <a:pPr marL="685800" lvl="1" indent="0">
              <a:buNone/>
            </a:pPr>
            <a:r>
              <a:rPr lang="en-US" smtClean="0"/>
              <a:t>Contoh:</a:t>
            </a:r>
          </a:p>
          <a:p>
            <a:pPr marL="411480" lvl="1" indent="0">
              <a:buNone/>
            </a:pPr>
            <a:endParaRPr lang="en-US" smtClean="0"/>
          </a:p>
          <a:p>
            <a:pPr marL="685800" lvl="1" indent="0">
              <a:buNone/>
            </a:pPr>
            <a:r>
              <a:rPr lang="en-US" sz="180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&lt;script</a:t>
            </a:r>
            <a:r>
              <a:rPr lang="en-US" sz="1800" smtClean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 marL="1028700" lvl="1" indent="0">
              <a:buNone/>
            </a:pPr>
            <a:r>
              <a:rPr lang="en-US" sz="1800" smtClean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function ubah() {</a:t>
            </a:r>
          </a:p>
          <a:p>
            <a:pPr marL="1028700" lvl="1" indent="0">
              <a:buNone/>
              <a:tabLst>
                <a:tab pos="1371600" algn="l"/>
              </a:tabLst>
            </a:pPr>
            <a:r>
              <a:rPr lang="en-US" sz="180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800" smtClean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document.getElementById("noSatu").</a:t>
            </a:r>
            <a:r>
              <a:rPr lang="en-US" sz="180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innerText='Teks </a:t>
            </a:r>
            <a:r>
              <a:rPr lang="en-US" sz="1800" smtClean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Baru';</a:t>
            </a:r>
          </a:p>
          <a:p>
            <a:pPr marL="1028700" lvl="1" indent="0">
              <a:buNone/>
            </a:pPr>
            <a:r>
              <a:rPr lang="en-US" sz="1800" smtClean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sz="1800">
              <a:solidFill>
                <a:schemeClr val="tx2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685800" lvl="1" indent="0">
              <a:buNone/>
            </a:pPr>
            <a:r>
              <a:rPr lang="en-US" sz="1800" smtClean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&lt;/script&gt;</a:t>
            </a:r>
          </a:p>
          <a:p>
            <a:pPr marL="685800" lvl="1" indent="0">
              <a:buNone/>
            </a:pPr>
            <a:endParaRPr lang="en-US" sz="1800">
              <a:solidFill>
                <a:schemeClr val="tx2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685800" lvl="1" indent="0">
              <a:buNone/>
            </a:pPr>
            <a:r>
              <a:rPr lang="en-US" sz="1800" smtClean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&lt;body&gt;</a:t>
            </a:r>
            <a:endParaRPr lang="en-US" sz="1800">
              <a:solidFill>
                <a:schemeClr val="tx2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1028700" lvl="1" indent="0">
              <a:buNone/>
            </a:pPr>
            <a:r>
              <a:rPr lang="en-US" sz="1800" smtClean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&lt;div id=“noSatu"&gt;Teks Awal&lt;/div&gt;</a:t>
            </a:r>
            <a:endParaRPr lang="en-US" sz="1800">
              <a:solidFill>
                <a:schemeClr val="tx2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1028700" lvl="1" indent="0">
              <a:buNone/>
            </a:pPr>
            <a:r>
              <a:rPr lang="en-US" sz="180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&lt;button onclick</a:t>
            </a:r>
            <a:r>
              <a:rPr lang="en-US" sz="1800" smtClean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=“ubah();"&gt;</a:t>
            </a:r>
            <a:r>
              <a:rPr lang="en-US" sz="180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Click </a:t>
            </a:r>
            <a:r>
              <a:rPr lang="en-US" sz="1800" smtClean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Me</a:t>
            </a:r>
            <a:r>
              <a:rPr lang="en-US" sz="180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&lt;/button</a:t>
            </a:r>
            <a:r>
              <a:rPr lang="en-US" sz="1800" smtClean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 marL="685800" lvl="1" indent="0">
              <a:buNone/>
            </a:pPr>
            <a:r>
              <a:rPr lang="en-US" sz="1800" smtClean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&lt;/body&gt;</a:t>
            </a:r>
          </a:p>
        </p:txBody>
      </p:sp>
    </p:spTree>
    <p:extLst>
      <p:ext uri="{BB962C8B-B14F-4D97-AF65-F5344CB8AC3E}">
        <p14:creationId xmlns:p14="http://schemas.microsoft.com/office/powerpoint/2010/main" val="210427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836712"/>
            <a:ext cx="8507288" cy="1066800"/>
          </a:xfrm>
        </p:spPr>
        <p:txBody>
          <a:bodyPr/>
          <a:lstStyle/>
          <a:p>
            <a:r>
              <a:rPr lang="en-US" smtClean="0"/>
              <a:t>DOM dan Javascript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943136"/>
            <a:ext cx="8964488" cy="4325112"/>
          </a:xfrm>
        </p:spPr>
        <p:txBody>
          <a:bodyPr>
            <a:normAutofit fontScale="92500" lnSpcReduction="20000"/>
          </a:bodyPr>
          <a:lstStyle/>
          <a:p>
            <a:r>
              <a:rPr lang="en-US" smtClean="0"/>
              <a:t>Property dan Method pada Object Document:</a:t>
            </a:r>
          </a:p>
          <a:p>
            <a:pPr lvl="1"/>
            <a:r>
              <a:rPr lang="en-US"/>
              <a:t>Method </a:t>
            </a:r>
            <a:r>
              <a:rPr lang="en-US" smtClean="0"/>
              <a:t>document.getElementsClassName()</a:t>
            </a:r>
            <a:endParaRPr lang="en-US"/>
          </a:p>
          <a:p>
            <a:pPr marL="685800" lvl="1" indent="0">
              <a:buNone/>
            </a:pPr>
            <a:r>
              <a:rPr lang="en-US" smtClean="0"/>
              <a:t>Contoh:</a:t>
            </a:r>
          </a:p>
          <a:p>
            <a:pPr marL="411480" lvl="1" indent="0">
              <a:buNone/>
            </a:pPr>
            <a:endParaRPr lang="en-US" smtClean="0"/>
          </a:p>
          <a:p>
            <a:pPr marL="685800" lvl="1" indent="0">
              <a:buNone/>
            </a:pPr>
            <a:r>
              <a:rPr lang="en-US" sz="180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&lt;script</a:t>
            </a:r>
            <a:r>
              <a:rPr lang="en-US" sz="1800" smtClean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 marL="1028700" lvl="1" indent="0">
              <a:buNone/>
            </a:pPr>
            <a:r>
              <a:rPr lang="en-US" sz="1800" smtClean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function ubah() {</a:t>
            </a:r>
          </a:p>
          <a:p>
            <a:pPr marL="1028700" lvl="1" indent="0">
              <a:buNone/>
              <a:tabLst>
                <a:tab pos="1371600" algn="l"/>
              </a:tabLst>
            </a:pPr>
            <a:r>
              <a:rPr lang="en-US" sz="180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document.getElementsByClassName</a:t>
            </a:r>
            <a:r>
              <a:rPr lang="en-US" sz="1800" smtClean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("awal")[0].innerText</a:t>
            </a:r>
            <a:r>
              <a:rPr lang="en-US" sz="180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='Teks </a:t>
            </a:r>
            <a:r>
              <a:rPr lang="en-US" sz="1800" smtClean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Baru';</a:t>
            </a:r>
          </a:p>
          <a:p>
            <a:pPr marL="1028700" lvl="1" indent="0">
              <a:buNone/>
            </a:pPr>
            <a:r>
              <a:rPr lang="en-US" sz="1800" smtClean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sz="1800">
              <a:solidFill>
                <a:schemeClr val="tx2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685800" lvl="1" indent="0">
              <a:buNone/>
            </a:pPr>
            <a:r>
              <a:rPr lang="en-US" sz="1800" smtClean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&lt;/script&gt;</a:t>
            </a:r>
          </a:p>
          <a:p>
            <a:pPr marL="685800" lvl="1" indent="0">
              <a:buNone/>
            </a:pPr>
            <a:endParaRPr lang="en-US" sz="1800">
              <a:solidFill>
                <a:schemeClr val="tx2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685800" lvl="1" indent="0">
              <a:buNone/>
            </a:pPr>
            <a:r>
              <a:rPr lang="en-US" sz="1800" smtClean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&lt;body&gt;</a:t>
            </a:r>
            <a:endParaRPr lang="en-US" sz="1800">
              <a:solidFill>
                <a:schemeClr val="tx2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1028700" lvl="1" indent="0">
              <a:buNone/>
            </a:pPr>
            <a:r>
              <a:rPr lang="en-US" sz="1800" smtClean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&lt;div id</a:t>
            </a:r>
            <a:r>
              <a:rPr lang="en-US" sz="180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</a:t>
            </a:r>
            <a:r>
              <a:rPr lang="en-US" sz="1800" smtClean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noSatu</a:t>
            </a:r>
            <a:r>
              <a:rPr lang="en-US" sz="180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sz="1800" smtClean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class</a:t>
            </a:r>
            <a:r>
              <a:rPr lang="en-US" sz="1800" smtClean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lang="en-US" sz="180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sz="1800" smtClean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awal</a:t>
            </a:r>
            <a:r>
              <a:rPr lang="en-US" sz="180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sz="1800" smtClean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r>
              <a:rPr lang="en-US" sz="180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Teks </a:t>
            </a:r>
            <a:r>
              <a:rPr lang="en-US" sz="1800" smtClean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Awal&lt;/div&gt;</a:t>
            </a:r>
            <a:endParaRPr lang="en-US" sz="1800">
              <a:solidFill>
                <a:schemeClr val="tx2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1028700" lvl="1" indent="0">
              <a:buNone/>
            </a:pPr>
            <a:r>
              <a:rPr lang="en-US" sz="180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&lt;button onclick="ubah</a:t>
            </a:r>
            <a:r>
              <a:rPr lang="en-US" sz="1800" smtClean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();"&gt;</a:t>
            </a:r>
            <a:r>
              <a:rPr lang="en-US" sz="180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Click </a:t>
            </a:r>
            <a:r>
              <a:rPr lang="en-US" sz="1800" smtClean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Me</a:t>
            </a:r>
            <a:r>
              <a:rPr lang="en-US" sz="180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&lt;/button</a:t>
            </a:r>
            <a:r>
              <a:rPr lang="en-US" sz="1800" smtClean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 marL="685800" lvl="1" indent="0">
              <a:buNone/>
            </a:pPr>
            <a:r>
              <a:rPr lang="en-US" sz="1800" smtClean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&lt;/body&gt;</a:t>
            </a:r>
          </a:p>
        </p:txBody>
      </p:sp>
    </p:spTree>
    <p:extLst>
      <p:ext uri="{BB962C8B-B14F-4D97-AF65-F5344CB8AC3E}">
        <p14:creationId xmlns:p14="http://schemas.microsoft.com/office/powerpoint/2010/main" val="2646347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836712"/>
            <a:ext cx="8507288" cy="1066800"/>
          </a:xfrm>
        </p:spPr>
        <p:txBody>
          <a:bodyPr/>
          <a:lstStyle/>
          <a:p>
            <a:r>
              <a:rPr lang="en-US" smtClean="0"/>
              <a:t>DOM dan Javascript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943136"/>
            <a:ext cx="8964488" cy="4325112"/>
          </a:xfrm>
        </p:spPr>
        <p:txBody>
          <a:bodyPr>
            <a:normAutofit fontScale="92500" lnSpcReduction="20000"/>
          </a:bodyPr>
          <a:lstStyle/>
          <a:p>
            <a:r>
              <a:rPr lang="en-US" smtClean="0"/>
              <a:t>Property dan Method pada Object Document:</a:t>
            </a:r>
          </a:p>
          <a:p>
            <a:pPr lvl="1"/>
            <a:r>
              <a:rPr lang="en-US"/>
              <a:t>Method </a:t>
            </a:r>
            <a:r>
              <a:rPr lang="en-US" smtClean="0"/>
              <a:t>document.getElementsTagName()</a:t>
            </a:r>
            <a:endParaRPr lang="en-US"/>
          </a:p>
          <a:p>
            <a:pPr marL="685800" lvl="1" indent="0">
              <a:buNone/>
            </a:pPr>
            <a:r>
              <a:rPr lang="en-US" smtClean="0"/>
              <a:t>Contoh:</a:t>
            </a:r>
          </a:p>
          <a:p>
            <a:pPr marL="411480" lvl="1" indent="0">
              <a:buNone/>
            </a:pPr>
            <a:endParaRPr lang="en-US" smtClean="0"/>
          </a:p>
          <a:p>
            <a:pPr marL="685800" lvl="1" indent="0">
              <a:buNone/>
            </a:pPr>
            <a:r>
              <a:rPr lang="en-US" sz="180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&lt;script</a:t>
            </a:r>
            <a:r>
              <a:rPr lang="en-US" sz="1800" smtClean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 marL="1028700" lvl="1" indent="0">
              <a:buNone/>
            </a:pPr>
            <a:r>
              <a:rPr lang="en-US" sz="1800" smtClean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function ubah() {</a:t>
            </a:r>
          </a:p>
          <a:p>
            <a:pPr marL="1028700" lvl="1" indent="0">
              <a:buNone/>
              <a:tabLst>
                <a:tab pos="1371600" algn="l"/>
              </a:tabLst>
            </a:pPr>
            <a:r>
              <a:rPr lang="en-US" sz="180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800" smtClean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document.getElementsByTagName(“div")[0].innerText</a:t>
            </a:r>
            <a:r>
              <a:rPr lang="en-US" sz="180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='Teks </a:t>
            </a:r>
            <a:r>
              <a:rPr lang="en-US" sz="1800" smtClean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Baru';</a:t>
            </a:r>
          </a:p>
          <a:p>
            <a:pPr marL="1028700" lvl="1" indent="0">
              <a:buNone/>
            </a:pPr>
            <a:r>
              <a:rPr lang="en-US" sz="1800" smtClean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sz="1800">
              <a:solidFill>
                <a:schemeClr val="tx2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685800" lvl="1" indent="0">
              <a:buNone/>
            </a:pPr>
            <a:r>
              <a:rPr lang="en-US" sz="1800" smtClean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&lt;/script&gt;</a:t>
            </a:r>
          </a:p>
          <a:p>
            <a:pPr marL="685800" lvl="1" indent="0">
              <a:buNone/>
            </a:pPr>
            <a:endParaRPr lang="en-US" sz="1800">
              <a:solidFill>
                <a:schemeClr val="tx2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685800" lvl="1" indent="0">
              <a:buNone/>
            </a:pPr>
            <a:r>
              <a:rPr lang="en-US" sz="1800" smtClean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&lt;body&gt;</a:t>
            </a:r>
            <a:endParaRPr lang="en-US" sz="1800">
              <a:solidFill>
                <a:schemeClr val="tx2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1028700" lvl="1" indent="0">
              <a:buNone/>
            </a:pPr>
            <a:r>
              <a:rPr lang="en-US" sz="1800" smtClean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&lt;div id</a:t>
            </a:r>
            <a:r>
              <a:rPr lang="en-US" sz="180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</a:t>
            </a:r>
            <a:r>
              <a:rPr lang="en-US" sz="1800" smtClean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noSatu</a:t>
            </a:r>
            <a:r>
              <a:rPr lang="en-US" sz="180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sz="1800" smtClean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class</a:t>
            </a:r>
            <a:r>
              <a:rPr lang="en-US" sz="1800" smtClean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lang="en-US" sz="180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sz="1800" smtClean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awal</a:t>
            </a:r>
            <a:r>
              <a:rPr lang="en-US" sz="180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sz="1800" smtClean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r>
              <a:rPr lang="en-US" sz="180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Teks </a:t>
            </a:r>
            <a:r>
              <a:rPr lang="en-US" sz="1800" smtClean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Awal&lt;/div&gt;</a:t>
            </a:r>
            <a:endParaRPr lang="en-US" sz="1800">
              <a:solidFill>
                <a:schemeClr val="tx2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1028700" lvl="1" indent="0">
              <a:buNone/>
            </a:pPr>
            <a:r>
              <a:rPr lang="en-US" sz="180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&lt;button onclick="ubah</a:t>
            </a:r>
            <a:r>
              <a:rPr lang="en-US" sz="1800" smtClean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();"&gt;</a:t>
            </a:r>
            <a:r>
              <a:rPr lang="en-US" sz="180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Click </a:t>
            </a:r>
            <a:r>
              <a:rPr lang="en-US" sz="1800" smtClean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Me</a:t>
            </a:r>
            <a:r>
              <a:rPr lang="en-US" sz="180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&lt;/button</a:t>
            </a:r>
            <a:r>
              <a:rPr lang="en-US" sz="1800" smtClean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 marL="685800" lvl="1" indent="0">
              <a:buNone/>
            </a:pPr>
            <a:r>
              <a:rPr lang="en-US" sz="1800" smtClean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&lt;/body&gt;</a:t>
            </a:r>
          </a:p>
        </p:txBody>
      </p:sp>
    </p:spTree>
    <p:extLst>
      <p:ext uri="{BB962C8B-B14F-4D97-AF65-F5344CB8AC3E}">
        <p14:creationId xmlns:p14="http://schemas.microsoft.com/office/powerpoint/2010/main" val="2505112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836712"/>
            <a:ext cx="8507288" cy="1066800"/>
          </a:xfrm>
        </p:spPr>
        <p:txBody>
          <a:bodyPr/>
          <a:lstStyle/>
          <a:p>
            <a:r>
              <a:rPr lang="en-US" smtClean="0"/>
              <a:t>DOM dan Javascript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943136"/>
            <a:ext cx="8964488" cy="4325112"/>
          </a:xfrm>
        </p:spPr>
        <p:txBody>
          <a:bodyPr>
            <a:normAutofit fontScale="85000" lnSpcReduction="20000"/>
          </a:bodyPr>
          <a:lstStyle/>
          <a:p>
            <a:r>
              <a:rPr lang="en-US" smtClean="0"/>
              <a:t>Property dan Method pada Object Document:</a:t>
            </a:r>
          </a:p>
          <a:p>
            <a:pPr lvl="1"/>
            <a:r>
              <a:rPr lang="en-US"/>
              <a:t>Method </a:t>
            </a:r>
            <a:r>
              <a:rPr lang="en-US" smtClean="0"/>
              <a:t>document.write()</a:t>
            </a:r>
            <a:endParaRPr lang="en-US"/>
          </a:p>
          <a:p>
            <a:pPr marL="685800" lvl="1" indent="0">
              <a:buNone/>
            </a:pPr>
            <a:r>
              <a:rPr lang="en-US" smtClean="0"/>
              <a:t>Contoh:</a:t>
            </a:r>
          </a:p>
          <a:p>
            <a:pPr marL="411480" lvl="1" indent="0">
              <a:buNone/>
            </a:pPr>
            <a:endParaRPr lang="en-US" smtClean="0"/>
          </a:p>
          <a:p>
            <a:pPr marL="685800" lvl="1" indent="0">
              <a:buNone/>
            </a:pPr>
            <a:r>
              <a:rPr lang="en-US" sz="180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&lt;script</a:t>
            </a:r>
            <a:r>
              <a:rPr lang="en-US" sz="1800" smtClean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 marL="1028700" lvl="1" indent="0">
              <a:buNone/>
            </a:pPr>
            <a:r>
              <a:rPr lang="en-US" sz="1800" smtClean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function ubah() {</a:t>
            </a:r>
          </a:p>
          <a:p>
            <a:pPr marL="1028700" lvl="1" indent="0">
              <a:buNone/>
              <a:tabLst>
                <a:tab pos="1371600" algn="l"/>
              </a:tabLst>
            </a:pPr>
            <a:r>
              <a:rPr lang="en-US" sz="180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document.write("What is JavaScript?"); </a:t>
            </a:r>
            <a:r>
              <a:rPr lang="en-US" sz="1800" smtClean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document.write</a:t>
            </a:r>
            <a:r>
              <a:rPr lang="en-US" sz="180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("&lt;p&gt;&lt;br/&gt;How to work with JavaScript</a:t>
            </a:r>
            <a:r>
              <a:rPr lang="en-US" sz="1800" smtClean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?",</a:t>
            </a:r>
          </a:p>
          <a:p>
            <a:pPr marL="1028700" lvl="1" indent="0">
              <a:buNone/>
              <a:tabLst>
                <a:tab pos="3143250" algn="l"/>
              </a:tabLst>
            </a:pPr>
            <a:r>
              <a:rPr lang="en-US" sz="1800" smtClean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"&lt;</a:t>
            </a:r>
            <a:r>
              <a:rPr lang="en-US" sz="180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br/&gt;What is jQuery?&lt;/p&gt;"); </a:t>
            </a:r>
            <a:endParaRPr lang="en-US" sz="1800" smtClean="0">
              <a:solidFill>
                <a:schemeClr val="tx2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1028700" lvl="1" indent="0">
              <a:buNone/>
              <a:tabLst>
                <a:tab pos="1371600" algn="l"/>
              </a:tabLst>
            </a:pPr>
            <a:r>
              <a:rPr lang="en-US" sz="180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800" smtClean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document.write</a:t>
            </a:r>
            <a:r>
              <a:rPr lang="en-US" sz="180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("&lt;div&gt;Hello Madhav&lt;/div&gt;")</a:t>
            </a:r>
            <a:endParaRPr lang="en-US" sz="1800" smtClean="0">
              <a:solidFill>
                <a:schemeClr val="tx2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1028700" lvl="1" indent="0">
              <a:buNone/>
            </a:pPr>
            <a:r>
              <a:rPr lang="en-US" sz="1800" smtClean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sz="1800">
              <a:solidFill>
                <a:schemeClr val="tx2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685800" lvl="1" indent="0">
              <a:buNone/>
            </a:pPr>
            <a:r>
              <a:rPr lang="en-US" sz="1800" smtClean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&lt;/script&gt;</a:t>
            </a:r>
          </a:p>
          <a:p>
            <a:pPr marL="685800" lvl="1" indent="0">
              <a:buNone/>
            </a:pPr>
            <a:endParaRPr lang="en-US" sz="1800">
              <a:solidFill>
                <a:schemeClr val="tx2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685800" lvl="1" indent="0">
              <a:buNone/>
            </a:pPr>
            <a:r>
              <a:rPr lang="en-US" sz="1800" smtClean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&lt;body&gt;</a:t>
            </a:r>
            <a:endParaRPr lang="en-US" sz="1800">
              <a:solidFill>
                <a:schemeClr val="tx2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1028700" lvl="1" indent="0">
              <a:buNone/>
            </a:pPr>
            <a:r>
              <a:rPr lang="en-US" sz="1800" smtClean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&lt;div id</a:t>
            </a:r>
            <a:r>
              <a:rPr lang="en-US" sz="180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</a:t>
            </a:r>
            <a:r>
              <a:rPr lang="en-US" sz="1800" smtClean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noSatu</a:t>
            </a:r>
            <a:r>
              <a:rPr lang="en-US" sz="180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sz="1800" smtClean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class</a:t>
            </a:r>
            <a:r>
              <a:rPr lang="en-US" sz="1800" smtClean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lang="en-US" sz="180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sz="1800" smtClean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awal</a:t>
            </a:r>
            <a:r>
              <a:rPr lang="en-US" sz="180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sz="1800" smtClean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r>
              <a:rPr lang="en-US" sz="180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Teks </a:t>
            </a:r>
            <a:r>
              <a:rPr lang="en-US" sz="1800" smtClean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Awal&lt;/div&gt;</a:t>
            </a:r>
            <a:endParaRPr lang="en-US" sz="1800">
              <a:solidFill>
                <a:schemeClr val="tx2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1028700" lvl="1" indent="0">
              <a:buNone/>
            </a:pPr>
            <a:r>
              <a:rPr lang="en-US" sz="180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&lt;button onclick="ubah</a:t>
            </a:r>
            <a:r>
              <a:rPr lang="en-US" sz="1800" smtClean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();"&gt;</a:t>
            </a:r>
            <a:r>
              <a:rPr lang="en-US" sz="180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Click </a:t>
            </a:r>
            <a:r>
              <a:rPr lang="en-US" sz="1800" smtClean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Me</a:t>
            </a:r>
            <a:r>
              <a:rPr lang="en-US" sz="180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&lt;/button</a:t>
            </a:r>
            <a:r>
              <a:rPr lang="en-US" sz="1800" smtClean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 marL="685800" lvl="1" indent="0">
              <a:buNone/>
            </a:pPr>
            <a:r>
              <a:rPr lang="en-US" sz="1800" smtClean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&lt;/body&gt;</a:t>
            </a:r>
          </a:p>
        </p:txBody>
      </p:sp>
    </p:spTree>
    <p:extLst>
      <p:ext uri="{BB962C8B-B14F-4D97-AF65-F5344CB8AC3E}">
        <p14:creationId xmlns:p14="http://schemas.microsoft.com/office/powerpoint/2010/main" val="1380701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4470</TotalTime>
  <Words>580</Words>
  <Application>Microsoft Office PowerPoint</Application>
  <PresentationFormat>On-screen Show (4:3)</PresentationFormat>
  <Paragraphs>345</Paragraphs>
  <Slides>24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3" baseType="lpstr">
      <vt:lpstr>Arial</vt:lpstr>
      <vt:lpstr>Calibri</vt:lpstr>
      <vt:lpstr>Courier New</vt:lpstr>
      <vt:lpstr>Georgia</vt:lpstr>
      <vt:lpstr>Times New Roman</vt:lpstr>
      <vt:lpstr>Trebuchet MS</vt:lpstr>
      <vt:lpstr>Wingdings</vt:lpstr>
      <vt:lpstr>Wingdings 2</vt:lpstr>
      <vt:lpstr>Urban</vt:lpstr>
      <vt:lpstr>Pengolahan Informasi Berbasis Bahasa Pemrograman Script</vt:lpstr>
      <vt:lpstr>DOM</vt:lpstr>
      <vt:lpstr>DOM</vt:lpstr>
      <vt:lpstr>DOM dan Javascript</vt:lpstr>
      <vt:lpstr>DOM dan Javascript</vt:lpstr>
      <vt:lpstr>DOM dan Javascript</vt:lpstr>
      <vt:lpstr>DOM dan Javascript</vt:lpstr>
      <vt:lpstr>DOM dan Javascript</vt:lpstr>
      <vt:lpstr>DOM dan Javascript</vt:lpstr>
      <vt:lpstr>DOM</vt:lpstr>
      <vt:lpstr>DOM dan Javascript</vt:lpstr>
      <vt:lpstr>DOM dan Javascript</vt:lpstr>
      <vt:lpstr>CSS</vt:lpstr>
      <vt:lpstr>CSS</vt:lpstr>
      <vt:lpstr>CSS – Inline Style Sheet</vt:lpstr>
      <vt:lpstr>CSS – Embedded Style Sheet</vt:lpstr>
      <vt:lpstr>CSS – Linked Style Sheet</vt:lpstr>
      <vt:lpstr>CSS – Syntax</vt:lpstr>
      <vt:lpstr>CSS –Selector</vt:lpstr>
      <vt:lpstr>CSS – Contoh Class Selector</vt:lpstr>
      <vt:lpstr>CSS – Contoh: Membuat HighLight</vt:lpstr>
      <vt:lpstr>CSS – Contoh: Membuat Dropcap</vt:lpstr>
      <vt:lpstr>Referensi</vt:lpstr>
      <vt:lpstr>That’s All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Pengantar Sistem Informasi</dc:title>
  <dc:creator>Marcello Singadji</dc:creator>
  <cp:lastModifiedBy>Augury El Rayeb</cp:lastModifiedBy>
  <cp:revision>410</cp:revision>
  <dcterms:created xsi:type="dcterms:W3CDTF">2011-09-16T02:11:44Z</dcterms:created>
  <dcterms:modified xsi:type="dcterms:W3CDTF">2016-09-21T17:29:09Z</dcterms:modified>
</cp:coreProperties>
</file>