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E8FB6B3-1705-4FAA-B81A-441863EB2E2A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  <p14:section name="function" id="{57C1951D-2340-4345-97F7-BA80648ECAC3}">
          <p14:sldIdLst>
            <p14:sldId id="262"/>
            <p14:sldId id="263"/>
            <p14:sldId id="264"/>
            <p14:sldId id="266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7" d="100"/>
          <a:sy n="67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Bandingkan dengan variable biasa seperti ini:</a:t>
            </a:r>
          </a:p>
          <a:p>
            <a:r>
              <a:rPr lang="en-US" smtClean="0"/>
              <a:t>var carWheelCount = 4; </a:t>
            </a:r>
          </a:p>
          <a:p>
            <a:r>
              <a:rPr lang="en-US" smtClean="0"/>
              <a:t>var carColour = "red"; </a:t>
            </a:r>
          </a:p>
          <a:p>
            <a:r>
              <a:rPr lang="en-US" smtClean="0"/>
              <a:t>var carSeatCount = 5; </a:t>
            </a:r>
          </a:p>
          <a:p>
            <a:r>
              <a:rPr lang="en-US" smtClean="0"/>
              <a:t>var carMaximumSpeed = 99;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6510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 smtClean="0">
                <a:solidFill>
                  <a:schemeClr val="bg1"/>
                </a:solidFill>
              </a:rPr>
              <a:t> | IST103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07/09/2016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 Informasi Berbasis Bahasa Pemrograman Script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Intro Dasar Javascript dan JQuery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704"/>
            <a:ext cx="8229600" cy="1066800"/>
          </a:xfrm>
        </p:spPr>
        <p:txBody>
          <a:bodyPr/>
          <a:lstStyle/>
          <a:p>
            <a:r>
              <a:rPr lang="en-US" smtClean="0"/>
              <a:t>Function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128"/>
            <a:ext cx="8229600" cy="4325112"/>
          </a:xfrm>
        </p:spPr>
        <p:txBody>
          <a:bodyPr/>
          <a:lstStyle/>
          <a:p>
            <a:r>
              <a:rPr lang="en-US" smtClean="0"/>
              <a:t>return: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5760" y="1916832"/>
            <a:ext cx="8892480" cy="47705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228600">
              <a:buNone/>
              <a:tabLst>
                <a:tab pos="4572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marL="800100" lvl="1"/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&lt;script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800100" lvl="2"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 pesan(isiPesan) {</a:t>
            </a:r>
          </a:p>
          <a:p>
            <a:pPr marL="800100" lvl="2">
              <a:tabLst>
                <a:tab pos="742950" algn="l"/>
                <a:tab pos="16002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isiPesan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00100" lvl="2"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}	</a:t>
            </a:r>
          </a:p>
          <a:p>
            <a:pPr marL="800100" lvl="1"/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228600">
              <a:buNone/>
              <a:tabLst>
                <a:tab pos="4572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&lt;/head&gt;</a:t>
            </a:r>
          </a:p>
          <a:p>
            <a:pPr marL="228600">
              <a:buNone/>
              <a:tabLst>
                <a:tab pos="4572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marL="800100">
              <a:buNone/>
              <a:tabLst>
                <a:tab pos="4572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</a:p>
          <a:p>
            <a:pPr marL="800100">
              <a:buNone/>
              <a:tabLst>
                <a:tab pos="12001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function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tulisPesan() {</a:t>
            </a:r>
          </a:p>
          <a:p>
            <a:pPr marL="742950">
              <a:buNone/>
              <a:tabLst>
                <a:tab pos="16002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prompt("Masukkan pesan anda : ", "ketik di sini");</a:t>
            </a:r>
          </a:p>
          <a:p>
            <a:pPr marL="800100">
              <a:buNone/>
              <a:tabLst>
                <a:tab pos="12001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</a:p>
          <a:p>
            <a:pPr marL="800100">
              <a:buNone/>
            </a:pPr>
            <a:endParaRPr 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button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teks=tulisPesan(); pesan(teks);"&gt; Panggilan 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button&gt;</a:t>
            </a:r>
          </a:p>
          <a:p>
            <a:pPr marL="228600">
              <a:buNone/>
              <a:tabLst>
                <a:tab pos="4572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  <a:endParaRPr 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40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That’s All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Thank’s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Script tag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Embeded Script:</a:t>
            </a:r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r>
              <a:rPr lang="en-US" smtClean="0"/>
              <a:t>Linked Script:</a:t>
            </a:r>
          </a:p>
          <a:p>
            <a:endParaRPr 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1043608" y="2580378"/>
            <a:ext cx="4464496" cy="8617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>
              <a:buNone/>
              <a:tabLst>
                <a:tab pos="914400" algn="l"/>
              </a:tabLst>
            </a:pP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it-IT" sz="1600">
                <a:latin typeface="Courier New" panose="02070309020205020404" pitchFamily="49" charset="0"/>
                <a:cs typeface="Courier New" panose="02070309020205020404" pitchFamily="49" charset="0"/>
              </a:rPr>
              <a:t>tulis script anda di sini</a:t>
            </a:r>
          </a:p>
          <a:p>
            <a:pPr marL="4572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4371034"/>
            <a:ext cx="4968552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path/to/your/file.js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4572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901208" y="683558"/>
            <a:ext cx="3888432" cy="1578199"/>
          </a:xfrm>
          <a:prstGeom prst="wedgeRoundRectCallout">
            <a:avLst>
              <a:gd name="adj1" fmla="val -47656"/>
              <a:gd name="adj2" fmla="val 76984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1400" smtClean="0">
                <a:cs typeface="Courier New" panose="02070309020205020404" pitchFamily="49" charset="0"/>
              </a:rPr>
              <a:t>Untuk HTML sebelum HTML 5, tambahkan attribut type seperti berikut:</a:t>
            </a:r>
          </a:p>
          <a:p>
            <a:pPr>
              <a:buNone/>
            </a:pPr>
            <a:endParaRPr lang="en-US" sz="1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script type="text/javascript"&gt;</a:t>
            </a:r>
          </a:p>
          <a:p>
            <a:pPr>
              <a:buNone/>
              <a:tabLst>
                <a:tab pos="457200" algn="l"/>
              </a:tabLst>
            </a:pPr>
            <a:r>
              <a:rPr lang="it-IT" sz="1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//</a:t>
            </a:r>
            <a:r>
              <a:rPr lang="it-IT" sz="1400" b="1">
                <a:latin typeface="Courier New" panose="02070309020205020404" pitchFamily="49" charset="0"/>
                <a:cs typeface="Courier New" panose="02070309020205020404" pitchFamily="49" charset="0"/>
              </a:rPr>
              <a:t>tulis script anda di sini</a:t>
            </a:r>
          </a:p>
          <a:p>
            <a:pPr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id-ID" sz="1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187624" y="5349720"/>
            <a:ext cx="7020767" cy="1159303"/>
          </a:xfrm>
          <a:prstGeom prst="wedgeRoundRectCallout">
            <a:avLst>
              <a:gd name="adj1" fmla="val -42772"/>
              <a:gd name="adj2" fmla="val -85695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1400" smtClean="0">
                <a:cs typeface="Courier New" panose="02070309020205020404" pitchFamily="49" charset="0"/>
              </a:rPr>
              <a:t>Untuk HTML sebelum HTML 5, tambahkan attribut type seperti berikut:</a:t>
            </a:r>
          </a:p>
          <a:p>
            <a:pPr>
              <a:buNone/>
            </a:pPr>
            <a:endParaRPr lang="en-US" sz="1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&lt;script type="text/javascript" src="path/to/your/file.js"&gt;</a:t>
            </a:r>
          </a:p>
          <a:p>
            <a:pPr marL="45720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sz="1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id-ID" sz="1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Inline comments:</a:t>
            </a:r>
          </a:p>
          <a:p>
            <a:endParaRPr lang="en-US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Blocked comments:</a:t>
            </a:r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43608" y="2492896"/>
            <a:ext cx="5616624" cy="8309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>
              <a:buNone/>
              <a:tabLst>
                <a:tab pos="914400" algn="l"/>
              </a:tabLst>
            </a:pP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457200">
              <a:buNone/>
              <a:tabLst>
                <a:tab pos="914400" algn="l"/>
              </a:tabLst>
            </a:pP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//</a:t>
            </a:r>
            <a:r>
              <a:rPr lang="it-IT" sz="1600">
                <a:latin typeface="Courier New" panose="02070309020205020404" pitchFamily="49" charset="0"/>
                <a:cs typeface="Courier New" panose="02070309020205020404" pitchFamily="49" charset="0"/>
              </a:rPr>
              <a:t>tulis </a:t>
            </a: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comment </a:t>
            </a:r>
            <a:r>
              <a:rPr lang="it-IT" sz="1600">
                <a:latin typeface="Courier New" panose="02070309020205020404" pitchFamily="49" charset="0"/>
                <a:cs typeface="Courier New" panose="02070309020205020404" pitchFamily="49" charset="0"/>
              </a:rPr>
              <a:t>anda </a:t>
            </a: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di sini</a:t>
            </a:r>
          </a:p>
          <a:p>
            <a:pPr marL="457200">
              <a:buNone/>
              <a:tabLst>
                <a:tab pos="914400" algn="l"/>
              </a:tabLst>
            </a:pP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  <a:endParaRPr lang="it-IT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4365104"/>
            <a:ext cx="5616624" cy="10772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>
              <a:tabLst>
                <a:tab pos="914400" algn="l"/>
              </a:tabLst>
            </a:pP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457200">
              <a:buNone/>
              <a:tabLst>
                <a:tab pos="914400" algn="l"/>
              </a:tabLst>
            </a:pP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/* tulis comment Anda</a:t>
            </a:r>
          </a:p>
          <a:p>
            <a:pPr marL="457200">
              <a:buNone/>
              <a:tabLst>
                <a:tab pos="914400" algn="l"/>
              </a:tabLst>
            </a:pP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di sini anda </a:t>
            </a:r>
            <a:r>
              <a:rPr lang="it-IT" sz="1600">
                <a:latin typeface="Courier New" panose="02070309020205020404" pitchFamily="49" charset="0"/>
                <a:cs typeface="Courier New" panose="02070309020205020404" pitchFamily="49" charset="0"/>
              </a:rPr>
              <a:t>di </a:t>
            </a: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sini */</a:t>
            </a:r>
          </a:p>
          <a:p>
            <a:pPr marL="457200">
              <a:tabLst>
                <a:tab pos="914400" algn="l"/>
              </a:tabLst>
            </a:pPr>
            <a:r>
              <a:rPr lang="it-IT" sz="160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it-IT" sz="1600"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it-IT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it-IT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09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Variable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smtClean="0"/>
              <a:t>Pembuatan variable:</a:t>
            </a:r>
          </a:p>
          <a:p>
            <a:endParaRPr lang="en-US" sz="2000" smtClean="0"/>
          </a:p>
          <a:p>
            <a:pPr>
              <a:lnSpc>
                <a:spcPct val="150000"/>
              </a:lnSpc>
            </a:pPr>
            <a:endParaRPr lang="en-US" sz="2000"/>
          </a:p>
          <a:p>
            <a:r>
              <a:rPr lang="en-US" sz="2000" smtClean="0"/>
              <a:t>Tipe variable:</a:t>
            </a:r>
          </a:p>
          <a:p>
            <a:pPr marL="411480" lvl="1" indent="0" algn="just">
              <a:buNone/>
            </a:pPr>
            <a:r>
              <a:rPr lang="en-US" sz="1800" smtClean="0"/>
              <a:t>Pada javascript dikenal semua tipe variable yang umum digunakan pada bahasa pemrograman lain, seperti: number, string, boolean, …dsb</a:t>
            </a:r>
          </a:p>
          <a:p>
            <a:pPr marL="411480" lvl="1" indent="0">
              <a:buNone/>
            </a:pPr>
            <a:endParaRPr lang="en-US" sz="1800" smtClean="0"/>
          </a:p>
          <a:p>
            <a:pPr marL="411480" lvl="1" indent="0" algn="just">
              <a:buNone/>
            </a:pPr>
            <a:r>
              <a:rPr lang="en-US" sz="1800" smtClean="0"/>
              <a:t>Pada javascript, kita </a:t>
            </a:r>
            <a:r>
              <a:rPr lang="en-US" sz="1800" u="sng" smtClean="0"/>
              <a:t>tidak perlu khawatir tentang tipe suatu variable</a:t>
            </a:r>
            <a:r>
              <a:rPr lang="en-US" sz="1800" smtClean="0"/>
              <a:t>. Walaupun suatu variable awalnya diisi dengan nilai tipe integer, namun bisa diisi dengan nilai tipe string. Jadi tipe suatu variable adalah tergantung tipe dari nilai yang mengisinya terakhir kali.</a:t>
            </a:r>
            <a:endParaRPr lang="en-US" sz="1800"/>
          </a:p>
        </p:txBody>
      </p:sp>
      <p:sp>
        <p:nvSpPr>
          <p:cNvPr id="4" name="TextBox 3"/>
          <p:cNvSpPr txBox="1"/>
          <p:nvPr/>
        </p:nvSpPr>
        <p:spPr>
          <a:xfrm>
            <a:off x="3707904" y="1903512"/>
            <a:ext cx="3240360" cy="10772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4572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uts, uas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var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tugas=100;</a:t>
            </a:r>
          </a:p>
          <a:p>
            <a:pPr marL="4572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5589240"/>
            <a:ext cx="4464496" cy="10772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4572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var testVariable = 5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sz="16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testVariable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= "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Jack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 marL="4572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487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Variable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Array</a:t>
            </a:r>
          </a:p>
          <a:p>
            <a:pPr lvl="1"/>
            <a:r>
              <a:rPr lang="en-US" sz="1800" smtClean="0"/>
              <a:t>Array berisi daftar nilai. </a:t>
            </a:r>
          </a:p>
          <a:p>
            <a:pPr lvl="1"/>
            <a:r>
              <a:rPr lang="en-US" sz="1800" smtClean="0"/>
              <a:t>Array pada javascript dapat berisi nilai tipe apa saja, bahkan </a:t>
            </a:r>
            <a:r>
              <a:rPr lang="en-US" sz="1800"/>
              <a:t>satu array </a:t>
            </a:r>
            <a:r>
              <a:rPr lang="en-US" sz="1800" smtClean="0"/>
              <a:t>bisa memiliki beragam tipe nilai</a:t>
            </a:r>
          </a:p>
          <a:p>
            <a:pPr marL="411480" lvl="1" indent="0">
              <a:buNone/>
            </a:pPr>
            <a:endParaRPr lang="en-US" sz="1800" smtClean="0"/>
          </a:p>
        </p:txBody>
      </p:sp>
      <p:sp>
        <p:nvSpPr>
          <p:cNvPr id="4" name="TextBox 3"/>
          <p:cNvSpPr txBox="1"/>
          <p:nvPr/>
        </p:nvSpPr>
        <p:spPr>
          <a:xfrm>
            <a:off x="1187624" y="3567083"/>
            <a:ext cx="7272808" cy="18158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228600">
              <a:buNone/>
              <a:tabLst>
                <a:tab pos="7429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var squares = [1, 4, 9, 16, 25]; </a:t>
            </a:r>
          </a:p>
          <a:p>
            <a:pPr marL="228600">
              <a:buNone/>
              <a:tabLst>
                <a:tab pos="7429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var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mixed = [1, "Jack", 5, true, 6.5, "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Franklin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"];</a:t>
            </a:r>
          </a:p>
          <a:p>
            <a:pPr marL="228600">
              <a:buNone/>
              <a:tabLst>
                <a:tab pos="742950" algn="l"/>
              </a:tabLst>
            </a:pPr>
            <a:endParaRPr lang="en-US" sz="16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>
              <a:buNone/>
              <a:tabLst>
                <a:tab pos="7429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var isiSquares = squares[2];</a:t>
            </a:r>
          </a:p>
          <a:p>
            <a:pPr marL="228600">
              <a:buNone/>
              <a:tabLst>
                <a:tab pos="7429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var isiMixed = mixed[1];</a:t>
            </a:r>
          </a:p>
          <a:p>
            <a:pPr marL="2286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622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Variable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Object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38436" y="2582198"/>
            <a:ext cx="7067128" cy="30469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228600">
              <a:buNone/>
              <a:tabLst>
                <a:tab pos="742950" algn="l"/>
                <a:tab pos="13716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car = {  </a:t>
            </a:r>
          </a:p>
          <a:p>
            <a:pPr marL="0" lvl="1">
              <a:tabLst>
                <a:tab pos="742950" algn="l"/>
                <a:tab pos="12001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	wheelCount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: 4,  </a:t>
            </a:r>
          </a:p>
          <a:p>
            <a:pPr marL="0" lvl="1">
              <a:tabLst>
                <a:tab pos="742950" algn="l"/>
                <a:tab pos="12001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	colour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: "red",  </a:t>
            </a:r>
          </a:p>
          <a:p>
            <a:pPr marL="0" lvl="1">
              <a:tabLst>
                <a:tab pos="742950" algn="l"/>
                <a:tab pos="12001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	seatCount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: 5,  </a:t>
            </a:r>
          </a:p>
          <a:p>
            <a:pPr marL="0" lvl="1">
              <a:tabLst>
                <a:tab pos="742950" algn="l"/>
                <a:tab pos="12001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	carMaximumSpeed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: 99 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};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jumlahBan = car.wheelCount;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kecepatanMaks = car["carMaximumSpeed"];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car.colour = "black";</a:t>
            </a:r>
            <a:endParaRPr 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414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Contoh: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99592" y="2420888"/>
            <a:ext cx="6552728" cy="18158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 bahaya() {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alert("Ini peringatan bahaya");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endParaRPr lang="en-US" sz="16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bahaya();	</a:t>
            </a:r>
          </a:p>
          <a:p>
            <a:pPr marL="2286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4491990"/>
            <a:ext cx="6552728" cy="18158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 perhatian(nama) {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alert("Panggilan untuk saudara" + nama);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endParaRPr lang="en-US" sz="16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perhatian(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jack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);	</a:t>
            </a:r>
          </a:p>
          <a:p>
            <a:pPr marL="2286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764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Contoh: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99592" y="2420888"/>
            <a:ext cx="7632848" cy="18158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function panggilan(untuk, dari) {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	alert("Penggilan kepada" + untuk + oleh + "dari");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endParaRPr lang="en-US" sz="16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panggilan("Putra", "Wati");	</a:t>
            </a:r>
          </a:p>
          <a:p>
            <a:pPr marL="228600">
              <a:buNone/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4437112"/>
            <a:ext cx="7632848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function panggilan(untuk, dari) {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Penggilan kepada" + untuk + oleh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"dari");</a:t>
            </a:r>
            <a:endParaRPr 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var nama1 = "Putra";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var nama2 =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Wati";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panggilan(nama1, nama2);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286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375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Passing variable tipe object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20888"/>
            <a:ext cx="8435280" cy="42780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pesanan(mobil)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("jumlah roda: "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mobil.wheelCount + "\n");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alert("warna: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mobil.colour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"\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228600"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("jumlahKursi: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mobil.seatCount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+ "\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228600">
              <a:tabLst>
                <a:tab pos="742950" algn="l"/>
                <a:tab pos="120015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	alert("kecepatanMaks: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mobil.carMaximumSpeed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+ "\n");</a:t>
            </a:r>
          </a:p>
          <a:p>
            <a:pPr marL="228600">
              <a:buNone/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28600">
              <a:buNone/>
              <a:tabLst>
                <a:tab pos="742950" algn="l"/>
                <a:tab pos="13716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var car = {  </a:t>
            </a:r>
          </a:p>
          <a:p>
            <a:pPr marL="0" lvl="1"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wheelCount: 4,  </a:t>
            </a:r>
          </a:p>
          <a:p>
            <a:pPr marL="0" lvl="1"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colour: "red",  </a:t>
            </a:r>
          </a:p>
          <a:p>
            <a:pPr marL="0" lvl="1"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seatCount: 5,  </a:t>
            </a:r>
          </a:p>
          <a:p>
            <a:pPr marL="0" lvl="1">
              <a:tabLst>
                <a:tab pos="742950" algn="l"/>
                <a:tab pos="120015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carMaximumSpeed: 99 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buNone/>
              <a:tabLst>
                <a:tab pos="742950" algn="l"/>
                <a:tab pos="1371600" algn="l"/>
              </a:tabLst>
            </a:pPr>
            <a:endParaRPr 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  <a:tabLst>
                <a:tab pos="742950" algn="l"/>
                <a:tab pos="13716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pesanan(car);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22860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  <a:endParaRPr lang="id-ID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93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3307</TotalTime>
  <Words>265</Words>
  <Application>Microsoft Office PowerPoint</Application>
  <PresentationFormat>On-screen Show (4:3)</PresentationFormat>
  <Paragraphs>157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Courier New</vt:lpstr>
      <vt:lpstr>Georgia</vt:lpstr>
      <vt:lpstr>Trebuchet MS</vt:lpstr>
      <vt:lpstr>Wingdings 2</vt:lpstr>
      <vt:lpstr>Urban</vt:lpstr>
      <vt:lpstr>Pengolahan Informasi Berbasis Bahasa Pemrograman Script</vt:lpstr>
      <vt:lpstr>Script tag</vt:lpstr>
      <vt:lpstr>Comments</vt:lpstr>
      <vt:lpstr>Variable</vt:lpstr>
      <vt:lpstr>Variable</vt:lpstr>
      <vt:lpstr>Variable</vt:lpstr>
      <vt:lpstr>Function</vt:lpstr>
      <vt:lpstr>Function</vt:lpstr>
      <vt:lpstr>Function</vt:lpstr>
      <vt:lpstr>Function</vt:lpstr>
      <vt:lpstr>That’s All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330</cp:revision>
  <dcterms:created xsi:type="dcterms:W3CDTF">2011-09-16T02:11:44Z</dcterms:created>
  <dcterms:modified xsi:type="dcterms:W3CDTF">2016-09-07T17:18:19Z</dcterms:modified>
</cp:coreProperties>
</file>