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80" r:id="rId22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946" autoAdjust="0"/>
  </p:normalViewPr>
  <p:slideViewPr>
    <p:cSldViewPr>
      <p:cViewPr varScale="1">
        <p:scale>
          <a:sx n="77" d="100"/>
          <a:sy n="77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05/04/2018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Week </a:t>
            </a:r>
            <a:r>
              <a:rPr lang="en-US" dirty="0" smtClean="0">
                <a:cs typeface="Times New Roman" pitchFamily="18" charset="0"/>
              </a:rPr>
              <a:t>11</a:t>
            </a:r>
            <a:r>
              <a:rPr lang="en-US" dirty="0">
                <a:latin typeface="Arial" pitchFamily="34" charset="0"/>
                <a:cs typeface="Times New Roman" pitchFamily="18" charset="0"/>
              </a:rPr>
              <a:t/>
            </a:r>
            <a:br>
              <a:rPr lang="en-US" dirty="0">
                <a:latin typeface="Arial" pitchFamily="34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524000"/>
          </a:xfrm>
        </p:spPr>
        <p:txBody>
          <a:bodyPr/>
          <a:lstStyle/>
          <a:p>
            <a:r>
              <a:rPr lang="en-US" sz="2800" b="1" dirty="0">
                <a:cs typeface="Times New Roman" pitchFamily="18" charset="0"/>
              </a:rPr>
              <a:t>Knowledge Discovery </a:t>
            </a:r>
            <a:r>
              <a:rPr lang="en-US" sz="2800" b="1" dirty="0" smtClean="0">
                <a:cs typeface="Times New Roman" pitchFamily="18" charset="0"/>
              </a:rPr>
              <a:t>Systems &amp; Data Mining :</a:t>
            </a:r>
            <a:endParaRPr lang="en-US" sz="2800" b="1" dirty="0">
              <a:cs typeface="Times New Roman" pitchFamily="18" charset="0"/>
            </a:endParaRPr>
          </a:p>
          <a:p>
            <a:r>
              <a:rPr lang="en-US" sz="2800" b="1" dirty="0">
                <a:cs typeface="Times New Roman" pitchFamily="18" charset="0"/>
              </a:rPr>
              <a:t>Systems That Create Knowledge</a:t>
            </a:r>
          </a:p>
        </p:txBody>
      </p:sp>
    </p:spTree>
    <p:extLst>
      <p:ext uri="{BB962C8B-B14F-4D97-AF65-F5344CB8AC3E}">
        <p14:creationId xmlns:p14="http://schemas.microsoft.com/office/powerpoint/2010/main" val="61760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Data Understanding process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Data collection</a:t>
            </a:r>
            <a:r>
              <a:rPr lang="en-US" sz="2400"/>
              <a:t> – Defines the data sources for the study, including the use of external public data, and proprietary databases.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Data description</a:t>
            </a:r>
            <a:r>
              <a:rPr lang="en-US" sz="2000"/>
              <a:t> – </a:t>
            </a:r>
            <a:r>
              <a:rPr lang="en-US" sz="2400"/>
              <a:t>Describes the contents of each file or table.  Some of the important items in this report are: number of fields (columns) and percent of records missing.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Data quality and verification</a:t>
            </a:r>
            <a:r>
              <a:rPr lang="en-US" sz="2400"/>
              <a:t> – Define if any data can be eliminated because of irrelevance or lack of quality.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Exploratory Analysis of the Data</a:t>
            </a:r>
            <a:r>
              <a:rPr lang="en-US" sz="2400"/>
              <a:t> – Use to develop a hypothesis of the problem to be studied, and to identify the fields that are likely to be the best predictors. </a:t>
            </a:r>
            <a:r>
              <a:rPr lang="en-US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457200" indent="-457200"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9395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Data Preparation process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848600" cy="4114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Selection </a:t>
            </a:r>
            <a:r>
              <a:rPr lang="en-US" sz="2400"/>
              <a:t>– Requires the selection of the predictor variables and the sample set.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Construction and transformation of variables</a:t>
            </a:r>
            <a:r>
              <a:rPr lang="en-US" sz="2400"/>
              <a:t> – Often, new variables must be constructed to build effective models.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Data integration</a:t>
            </a:r>
            <a:r>
              <a:rPr lang="en-US" sz="2400"/>
              <a:t> – The dataset for the data mining study may reside on multiple databases, which would need to be consolidated into one database.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Formatting</a:t>
            </a:r>
            <a:r>
              <a:rPr lang="en-US" sz="2400"/>
              <a:t> – Involves the reordering and reformatting of the data fields, as required by the DM model</a:t>
            </a:r>
            <a:r>
              <a:rPr lang="en-US" sz="2000"/>
              <a:t>. </a:t>
            </a: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457200" indent="-457200">
              <a:lnSpc>
                <a:spcPct val="90000"/>
              </a:lnSpc>
            </a:pPr>
            <a:endParaRPr lang="en-US" sz="2000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64282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4. Model building and Validation process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lphaLcPeriod"/>
            </a:pPr>
            <a:r>
              <a:rPr lang="en-US" sz="2400" b="1"/>
              <a:t>Generate Test Design </a:t>
            </a:r>
            <a:r>
              <a:rPr lang="en-US" sz="2400"/>
              <a:t>– Building an accurate model is a trial and error process. The data mining specialist iteratively try several options, until the best model emerges. </a:t>
            </a:r>
          </a:p>
          <a:p>
            <a:pPr marL="457200" indent="-457200">
              <a:buFontTx/>
              <a:buAutoNum type="alphaLcPeriod"/>
            </a:pPr>
            <a:r>
              <a:rPr lang="en-US" sz="2400" b="1"/>
              <a:t>Build Model</a:t>
            </a:r>
            <a:r>
              <a:rPr lang="en-US" sz="2400"/>
              <a:t> – Different algorithms could be tried with the same dataset. Results are compared to see which model yields the best results.   </a:t>
            </a:r>
          </a:p>
          <a:p>
            <a:pPr marL="457200" indent="-457200">
              <a:buFontTx/>
              <a:buAutoNum type="alphaLcPeriod"/>
            </a:pPr>
            <a:r>
              <a:rPr lang="en-US" sz="2400" b="1"/>
              <a:t>Model Evaluation</a:t>
            </a:r>
            <a:r>
              <a:rPr lang="en-US" sz="2400"/>
              <a:t> – In constructing a model, a subset of the data is usually set-aside for validation purposes.  The validation data set is used to calculate the accuracy of predictive qualities of the model. </a:t>
            </a:r>
            <a:r>
              <a:rPr lang="en-US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457200" indent="-457200"/>
            <a:endParaRPr lang="en-US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84251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5. Evaluation and Interpretation process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lphaLcPeriod"/>
            </a:pPr>
            <a:r>
              <a:rPr lang="en-US" b="1"/>
              <a:t>Evaluate Results </a:t>
            </a:r>
            <a:r>
              <a:rPr lang="en-US"/>
              <a:t>– Once the model is determined, the predicted results are compared with the actual results in the validation dataset. </a:t>
            </a:r>
          </a:p>
          <a:p>
            <a:pPr marL="533400" indent="-533400">
              <a:buFontTx/>
              <a:buAutoNum type="alphaLcPeriod"/>
            </a:pPr>
            <a:r>
              <a:rPr lang="en-US" b="1"/>
              <a:t>Review Process</a:t>
            </a:r>
            <a:r>
              <a:rPr lang="en-US"/>
              <a:t> – Verify the accuracy of the process. </a:t>
            </a:r>
          </a:p>
          <a:p>
            <a:pPr marL="533400" indent="-533400">
              <a:buFontTx/>
              <a:buAutoNum type="alphaLcPeriod"/>
            </a:pPr>
            <a:r>
              <a:rPr lang="en-US" b="1"/>
              <a:t>Determine Next Steps</a:t>
            </a:r>
            <a:r>
              <a:rPr lang="en-US"/>
              <a:t> – List of possible actions decision</a:t>
            </a:r>
            <a:r>
              <a:rPr lang="en-US" sz="2400"/>
              <a:t>. </a:t>
            </a:r>
            <a:r>
              <a:rPr lang="en-US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533400" indent="-533400"/>
            <a:endParaRPr lang="en-US" sz="2400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426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6. Deployment process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b="1"/>
              <a:t>Plan Deployment </a:t>
            </a:r>
            <a:r>
              <a:rPr lang="en-US"/>
              <a:t>– This step involves implementing the ‘live’ model within an organization to aid the decision making process..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b="1"/>
              <a:t>Produce Final Report</a:t>
            </a:r>
            <a:r>
              <a:rPr lang="en-US"/>
              <a:t> – Write a final report.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b="1"/>
              <a:t>Plan Monitoring and Maintenance</a:t>
            </a:r>
            <a:r>
              <a:rPr lang="en-US"/>
              <a:t> – Monitor how well the model predicts the outcomes, and the benefits that this brings to the organization.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b="1"/>
              <a:t>Review Project</a:t>
            </a:r>
            <a:r>
              <a:rPr lang="en-US"/>
              <a:t> – Experience, and documentation. </a:t>
            </a: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457200" indent="-457200">
              <a:lnSpc>
                <a:spcPct val="90000"/>
              </a:lnSpc>
            </a:pPr>
            <a:endParaRPr lang="en-US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13164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185988" y="1200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0"/>
            <a:ext cx="5562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676400" y="58674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Iterative Nature of the KDD process</a:t>
            </a:r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38533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r>
              <a:rPr lang="en-US" dirty="0"/>
              <a:t>Data Mining Techniques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87680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b="1"/>
              <a:t>Predictive Techniques </a:t>
            </a:r>
          </a:p>
          <a:p>
            <a:pPr marL="1120775" lvl="1" indent="-381000">
              <a:lnSpc>
                <a:spcPct val="90000"/>
              </a:lnSpc>
            </a:pPr>
            <a:r>
              <a:rPr lang="en-US" b="1"/>
              <a:t>Classification:</a:t>
            </a:r>
            <a:r>
              <a:rPr lang="en-US"/>
              <a:t>  Data mining techniques in this category serve to classify the discrete outcome variable.</a:t>
            </a:r>
          </a:p>
          <a:p>
            <a:pPr marL="1120775" lvl="1" indent="-381000">
              <a:lnSpc>
                <a:spcPct val="90000"/>
              </a:lnSpc>
            </a:pPr>
            <a:r>
              <a:rPr lang="en-US" b="1"/>
              <a:t>Prediction or Estimation:</a:t>
            </a:r>
            <a:r>
              <a:rPr lang="en-US"/>
              <a:t> DM techniques in this category predict a continuous outcome (as opposed to classification techniques that predict discrete outcomes).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b="1"/>
              <a:t>Descriptive Techniques</a:t>
            </a:r>
            <a:r>
              <a:rPr lang="en-US" sz="2400"/>
              <a:t> </a:t>
            </a:r>
          </a:p>
          <a:p>
            <a:pPr marL="1120775" lvl="1" indent="-381000">
              <a:lnSpc>
                <a:spcPct val="90000"/>
              </a:lnSpc>
            </a:pPr>
            <a:r>
              <a:rPr lang="en-US" b="1"/>
              <a:t>Affinity or association:</a:t>
            </a:r>
            <a:r>
              <a:rPr lang="en-US"/>
              <a:t>  Data mining techniques in this category serve to find items closely associated in the data set. </a:t>
            </a:r>
          </a:p>
          <a:p>
            <a:pPr marL="1120775" lvl="1" indent="-381000">
              <a:lnSpc>
                <a:spcPct val="90000"/>
              </a:lnSpc>
            </a:pPr>
            <a:r>
              <a:rPr lang="en-US" b="1"/>
              <a:t>Clustering:</a:t>
            </a:r>
            <a:r>
              <a:rPr lang="en-US"/>
              <a:t> DM techniques in this category aim to create clusters of input objects, rather than an outcome variable. </a:t>
            </a: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  <a:endParaRPr lang="en-US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95569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69776"/>
            <a:ext cx="7010400" cy="1143000"/>
          </a:xfrm>
        </p:spPr>
        <p:txBody>
          <a:bodyPr/>
          <a:lstStyle/>
          <a:p>
            <a:r>
              <a:rPr lang="en-US" dirty="0"/>
              <a:t>Web Data Mining - Types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91600" cy="45720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b="1"/>
              <a:t>Web structure mining – </a:t>
            </a:r>
            <a:r>
              <a:rPr lang="en-US" sz="2400"/>
              <a:t>Examines how the Web documents are structured, and attempts to discover the model underlying the link structures of the Web.  </a:t>
            </a:r>
          </a:p>
          <a:p>
            <a:pPr marL="1120775" lvl="1" indent="-381000">
              <a:lnSpc>
                <a:spcPct val="90000"/>
              </a:lnSpc>
            </a:pPr>
            <a:r>
              <a:rPr lang="en-US" b="1" i="1"/>
              <a:t>Intra-page structure mining</a:t>
            </a:r>
            <a:r>
              <a:rPr lang="en-US"/>
              <a:t> evaluates the arrangement of the various HTML or XML tags within a page</a:t>
            </a:r>
          </a:p>
          <a:p>
            <a:pPr marL="1120775" lvl="1" indent="-381000">
              <a:lnSpc>
                <a:spcPct val="90000"/>
              </a:lnSpc>
            </a:pPr>
            <a:r>
              <a:rPr lang="en-US" b="1" i="1"/>
              <a:t>Inter-page structure</a:t>
            </a:r>
            <a:r>
              <a:rPr lang="en-US"/>
              <a:t> refers to hyper-links connecting one page to another.</a:t>
            </a:r>
            <a:r>
              <a:rPr lang="en-US" b="1"/>
              <a:t> </a:t>
            </a:r>
            <a:endParaRPr lang="en-US"/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b="1"/>
              <a:t>Web usage mining</a:t>
            </a:r>
            <a:r>
              <a:rPr lang="en-US" sz="2400" i="1"/>
              <a:t> (</a:t>
            </a:r>
            <a:r>
              <a:rPr lang="en-US" sz="2400" b="1" i="1"/>
              <a:t>Clickstream Analysis)</a:t>
            </a:r>
            <a:r>
              <a:rPr lang="en-US" sz="2400"/>
              <a:t> </a:t>
            </a:r>
            <a:r>
              <a:rPr lang="en-US" sz="2400" b="1"/>
              <a:t>–</a:t>
            </a:r>
            <a:r>
              <a:rPr lang="en-US" sz="2400" i="1"/>
              <a:t> </a:t>
            </a:r>
            <a:r>
              <a:rPr lang="en-US" sz="2400"/>
              <a:t>Involves the identification of patterns in user navigation through Web pages in a domain.</a:t>
            </a:r>
          </a:p>
          <a:p>
            <a:pPr marL="1120775" lvl="1" indent="-381000">
              <a:lnSpc>
                <a:spcPct val="90000"/>
              </a:lnSpc>
            </a:pPr>
            <a:r>
              <a:rPr lang="en-US"/>
              <a:t>Processing, Pattern analysis, and Pattern discovery</a:t>
            </a:r>
            <a:r>
              <a:rPr lang="en-US" i="1"/>
              <a:t>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b="1"/>
              <a:t>Web content mining –</a:t>
            </a:r>
            <a:r>
              <a:rPr lang="en-US" sz="2400">
                <a:solidFill>
                  <a:srgbClr val="000000"/>
                </a:solidFill>
              </a:rPr>
              <a:t> Used to discover what a Web page is about and how to uncover new knowledge from it.</a:t>
            </a:r>
            <a:endParaRPr lang="en-US" sz="2000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13906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Data Mining and Customer Relationship Management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r>
              <a:rPr lang="en-US"/>
              <a:t>CRM is the mechanisms and technologies used to manage the interactions between a company and its customers. </a:t>
            </a:r>
          </a:p>
          <a:p>
            <a:r>
              <a:rPr lang="en-US"/>
              <a:t>The data mining prediction model is used to calculate a </a:t>
            </a:r>
            <a:r>
              <a:rPr lang="en-US" b="1" i="1"/>
              <a:t>score</a:t>
            </a:r>
            <a:r>
              <a:rPr lang="en-US"/>
              <a:t>:</a:t>
            </a:r>
            <a:r>
              <a:rPr lang="en-US" i="1"/>
              <a:t> </a:t>
            </a:r>
            <a:r>
              <a:rPr lang="en-US"/>
              <a:t>a numeric value assigned to each record in the database to indicate the probability that the customer represented by that record will behave in a specific manner. </a:t>
            </a:r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endParaRPr lang="en-US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65057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Barriers to the use of DM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r>
              <a:rPr lang="en-US"/>
              <a:t>Two of the most significant barriers that prevented the earlier deployment of knowledge discovery in the business relate to:</a:t>
            </a:r>
          </a:p>
          <a:p>
            <a:pPr lvl="1" indent="-3175"/>
            <a:r>
              <a:rPr lang="en-US"/>
              <a:t>Lack of data to support the analysis</a:t>
            </a:r>
          </a:p>
          <a:p>
            <a:pPr lvl="1" indent="-3175"/>
            <a:r>
              <a:rPr lang="en-US"/>
              <a:t>Limited computing power to perform the mathematical calculations required by the DM algorithms. </a:t>
            </a:r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endParaRPr lang="en-US" sz="2400"/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smtClean="0"/>
              <a:t>Becerra-Fernandez, et al. -- Knowledge Management 1/e  --  </a:t>
            </a:r>
            <a:r>
              <a:rPr lang="en-US" sz="1100" smtClean="0">
                <a:latin typeface="Times New Roman"/>
                <a:cs typeface="Arial" pitchFamily="34" charset="0"/>
              </a:rPr>
              <a:t>©</a:t>
            </a:r>
            <a:r>
              <a:rPr lang="en-US" sz="1100" smtClean="0">
                <a:cs typeface="Arial" pitchFamily="34" charset="0"/>
              </a:rPr>
              <a:t> 2004 Prentice Hall</a:t>
            </a:r>
            <a:endParaRPr 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Objectives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419600"/>
          </a:xfrm>
        </p:spPr>
        <p:txBody>
          <a:bodyPr/>
          <a:lstStyle/>
          <a:p>
            <a:pPr>
              <a:buFont typeface="times" pitchFamily="18" charset="0"/>
              <a:buNone/>
            </a:pPr>
            <a:r>
              <a:rPr lang="en-US">
                <a:latin typeface="Symbol" pitchFamily="18" charset="2"/>
                <a:cs typeface="Arial" pitchFamily="34" charset="0"/>
              </a:rPr>
              <a:t>·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>
                <a:cs typeface="Arial" pitchFamily="34" charset="0"/>
              </a:rPr>
              <a:t>To explain how knowledge is discovered</a:t>
            </a:r>
            <a:endParaRPr lang="en-US">
              <a:cs typeface="Times New Roman" pitchFamily="18" charset="0"/>
            </a:endParaRPr>
          </a:p>
          <a:p>
            <a:pPr>
              <a:buFont typeface="times" pitchFamily="18" charset="0"/>
              <a:buNone/>
            </a:pPr>
            <a:r>
              <a:rPr lang="en-US">
                <a:latin typeface="Symbol" pitchFamily="18" charset="2"/>
                <a:cs typeface="Arial" pitchFamily="34" charset="0"/>
              </a:rPr>
              <a:t>·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>
                <a:cs typeface="Arial" pitchFamily="34" charset="0"/>
              </a:rPr>
              <a:t>To describe knowledge discovery systems, including design considerations, and how they rely on mechanisms and technologies </a:t>
            </a:r>
            <a:endParaRPr lang="en-US">
              <a:cs typeface="Times New Roman" pitchFamily="18" charset="0"/>
            </a:endParaRPr>
          </a:p>
          <a:p>
            <a:pPr>
              <a:buFont typeface="times" pitchFamily="18" charset="0"/>
              <a:buNone/>
            </a:pPr>
            <a:r>
              <a:rPr lang="en-US">
                <a:latin typeface="Symbol" pitchFamily="18" charset="2"/>
                <a:cs typeface="Arial" pitchFamily="34" charset="0"/>
              </a:rPr>
              <a:t>·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>
                <a:cs typeface="Arial" pitchFamily="34" charset="0"/>
              </a:rPr>
              <a:t>To explain data mining (DM) technologies </a:t>
            </a:r>
            <a:endParaRPr lang="en-US">
              <a:cs typeface="Times New Roman" pitchFamily="18" charset="0"/>
            </a:endParaRPr>
          </a:p>
          <a:p>
            <a:pPr>
              <a:buFont typeface="times" pitchFamily="18" charset="0"/>
              <a:buNone/>
            </a:pPr>
            <a:r>
              <a:rPr lang="en-US">
                <a:latin typeface="Symbol" pitchFamily="18" charset="2"/>
                <a:cs typeface="Arial" pitchFamily="34" charset="0"/>
              </a:rPr>
              <a:t>·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>
                <a:cs typeface="Arial" pitchFamily="34" charset="0"/>
              </a:rPr>
              <a:t>To discuss the role of DM in customer relationship management</a:t>
            </a:r>
            <a:endParaRPr lang="en-US"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61412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Font typeface="times" pitchFamily="18" charset="0"/>
              <a:buNone/>
            </a:pPr>
            <a:r>
              <a:rPr lang="en-US" sz="2400"/>
              <a:t>In this Chapter we:</a:t>
            </a:r>
          </a:p>
          <a:p>
            <a:pPr marL="533400" indent="-533400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D</a:t>
            </a:r>
            <a:r>
              <a:rPr lang="en-US" sz="2400">
                <a:cs typeface="Arial" pitchFamily="34" charset="0"/>
              </a:rPr>
              <a:t>escribed knowledge discovery systems, including design considerations, and how they rely on mechanisms and technologies</a:t>
            </a:r>
            <a:endParaRPr lang="en-US" sz="2400"/>
          </a:p>
          <a:p>
            <a:pPr marL="533400" indent="-533400">
              <a:lnSpc>
                <a:spcPct val="90000"/>
              </a:lnSpc>
            </a:pPr>
            <a:r>
              <a:rPr lang="en-US" sz="2400"/>
              <a:t>Learned how knowledge is discovered:</a:t>
            </a:r>
          </a:p>
          <a:p>
            <a:pPr marL="914400" lvl="1" indent="-457200"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Through through socialization with other knowledgeable persons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Trough DM </a:t>
            </a:r>
            <a:r>
              <a:rPr lang="en-US">
                <a:cs typeface="Times New Roman" pitchFamily="18" charset="0"/>
              </a:rPr>
              <a:t>by finding interesting patterns in observations, typically embodied in explicit data</a:t>
            </a:r>
          </a:p>
          <a:p>
            <a:pPr marL="533400" indent="-533400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E</a:t>
            </a:r>
            <a:r>
              <a:rPr lang="en-US" sz="2400">
                <a:cs typeface="Arial" pitchFamily="34" charset="0"/>
              </a:rPr>
              <a:t>xplained data mining (DM) technologies</a:t>
            </a:r>
          </a:p>
          <a:p>
            <a:pPr marL="533400" indent="-533400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Discussed the role of DM in customer relationship management</a:t>
            </a:r>
            <a:r>
              <a:rPr lang="en-US" sz="2400"/>
              <a:t> </a:t>
            </a:r>
          </a:p>
          <a:p>
            <a:pPr marL="533400" indent="-533400">
              <a:lnSpc>
                <a:spcPct val="90000"/>
              </a:lnSpc>
            </a:pPr>
            <a:endParaRPr lang="en-US" sz="2400"/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smtClean="0"/>
              <a:t>Becerra-Fernandez, et al. -- Knowledge Management 1/e  --  </a:t>
            </a:r>
            <a:r>
              <a:rPr lang="en-US" sz="1100" smtClean="0">
                <a:latin typeface="Times New Roman"/>
                <a:cs typeface="Arial" pitchFamily="34" charset="0"/>
              </a:rPr>
              <a:t>©</a:t>
            </a:r>
            <a:r>
              <a:rPr lang="en-US" sz="1100" smtClean="0">
                <a:cs typeface="Arial" pitchFamily="34" charset="0"/>
              </a:rPr>
              <a:t> 2004 Prentice Hall</a:t>
            </a:r>
            <a:endParaRPr 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4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Week 11</a:t>
            </a:r>
            <a:r>
              <a:rPr lang="en-US" dirty="0">
                <a:latin typeface="Arial" pitchFamily="34" charset="0"/>
                <a:cs typeface="Times New Roman" pitchFamily="18" charset="0"/>
              </a:rPr>
              <a:t/>
            </a:r>
            <a:br>
              <a:rPr lang="en-US" dirty="0">
                <a:latin typeface="Arial" pitchFamily="34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524000"/>
          </a:xfrm>
        </p:spPr>
        <p:txBody>
          <a:bodyPr/>
          <a:lstStyle/>
          <a:p>
            <a:r>
              <a:rPr lang="en-US" sz="2800" b="1">
                <a:cs typeface="Times New Roman" pitchFamily="18" charset="0"/>
              </a:rPr>
              <a:t>Knowledge Discovery Systems:</a:t>
            </a:r>
          </a:p>
          <a:p>
            <a:r>
              <a:rPr lang="en-US" sz="2800" b="1">
                <a:cs typeface="Times New Roman" pitchFamily="18" charset="0"/>
              </a:rPr>
              <a:t>Systems That Create Knowledge</a:t>
            </a:r>
          </a:p>
        </p:txBody>
      </p:sp>
    </p:spTree>
    <p:extLst>
      <p:ext uri="{BB962C8B-B14F-4D97-AF65-F5344CB8AC3E}">
        <p14:creationId xmlns:p14="http://schemas.microsoft.com/office/powerpoint/2010/main" val="48628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Knowledge Synthesis through Socialization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/>
              <a:t>To discover tacit knowledge</a:t>
            </a:r>
            <a:endParaRPr lang="en-US">
              <a:ea typeface="MS Mincho" pitchFamily="49" charset="-128"/>
            </a:endParaRPr>
          </a:p>
          <a:p>
            <a:r>
              <a:rPr lang="en-US">
                <a:ea typeface="MS Mincho" pitchFamily="49" charset="-128"/>
              </a:rPr>
              <a:t>Socialization enables the discovery of tacit knowledge through joint activities </a:t>
            </a:r>
          </a:p>
          <a:p>
            <a:pPr lvl="1" indent="-3175"/>
            <a:r>
              <a:rPr lang="en-US">
                <a:ea typeface="MS Mincho" pitchFamily="49" charset="-128"/>
              </a:rPr>
              <a:t>between masters and apprentices</a:t>
            </a:r>
          </a:p>
          <a:p>
            <a:pPr lvl="1" indent="-3175"/>
            <a:r>
              <a:rPr lang="en-US">
                <a:ea typeface="MS Mincho" pitchFamily="49" charset="-128"/>
              </a:rPr>
              <a:t>between researchers at an academic conference</a:t>
            </a:r>
            <a:r>
              <a:rPr lang="en-US" sz="2000"/>
              <a:t>  </a:t>
            </a:r>
            <a:endParaRPr lang="en-US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endParaRPr lang="en-US" sz="2400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62762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Knowledge Discovery from Data – Data Mining 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Another name for Knowledge Discovery in Databases is data mining (DM).  </a:t>
            </a:r>
          </a:p>
          <a:p>
            <a:r>
              <a:rPr lang="en-US"/>
              <a:t>Data mining systems have made a significant contribution in scientific fields for years.</a:t>
            </a:r>
          </a:p>
          <a:p>
            <a:r>
              <a:rPr lang="en-US"/>
              <a:t>The recent proliferation of e-commerce applications, providing reams of hard data ready for analysis, presents us with an excellent opportunity to make profitable use of data mining. </a:t>
            </a: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smtClean="0"/>
              <a:t>Becerra-Fernandez, et al. -- Knowledge Management 1/e  --  </a:t>
            </a:r>
            <a:r>
              <a:rPr lang="en-US" sz="1100" smtClean="0">
                <a:latin typeface="Times New Roman"/>
                <a:cs typeface="Arial" pitchFamily="34" charset="0"/>
              </a:rPr>
              <a:t>©</a:t>
            </a:r>
            <a:r>
              <a:rPr lang="en-US" sz="1100" smtClean="0">
                <a:cs typeface="Arial" pitchFamily="34" charset="0"/>
              </a:rPr>
              <a:t> 2004 Prentice Hall</a:t>
            </a:r>
            <a:endParaRPr 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57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Data Mining Techniques Applications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Marketing</a:t>
            </a:r>
            <a:r>
              <a:rPr lang="en-US" sz="2400"/>
              <a:t> – Predictive DM techniques, like artificial neural networks (ANN), have been used for </a:t>
            </a:r>
            <a:r>
              <a:rPr lang="en-US" sz="2400" b="1" i="1"/>
              <a:t>target marketing</a:t>
            </a:r>
            <a:r>
              <a:rPr lang="en-US" sz="2400"/>
              <a:t> including market segmentation.  </a:t>
            </a:r>
          </a:p>
          <a:p>
            <a:r>
              <a:rPr lang="en-US" sz="2400" b="1"/>
              <a:t>Direct marketing</a:t>
            </a:r>
            <a:r>
              <a:rPr lang="en-US" sz="2400"/>
              <a:t> – customers are likely to respond to new products based on their previous consumer behavior. </a:t>
            </a:r>
          </a:p>
          <a:p>
            <a:r>
              <a:rPr lang="en-US" sz="2400" b="1"/>
              <a:t>Retail</a:t>
            </a:r>
            <a:r>
              <a:rPr lang="en-US" sz="2400"/>
              <a:t> – DM methods have likewise been used for </a:t>
            </a:r>
            <a:r>
              <a:rPr lang="en-US" sz="2400" b="1" i="1"/>
              <a:t>sales forecasting</a:t>
            </a:r>
            <a:r>
              <a:rPr lang="en-US" sz="2400" i="1"/>
              <a:t>.  </a:t>
            </a:r>
            <a:endParaRPr lang="en-US" sz="2400"/>
          </a:p>
          <a:p>
            <a:r>
              <a:rPr lang="en-US" sz="2400" b="1"/>
              <a:t>Market basket analysis</a:t>
            </a:r>
            <a:r>
              <a:rPr lang="en-US" sz="2400"/>
              <a:t> – uncover which products are likely to be purchased together. </a:t>
            </a:r>
          </a:p>
          <a:p>
            <a:pPr>
              <a:buFont typeface="times" pitchFamily="18" charset="0"/>
              <a:buNone/>
            </a:pPr>
            <a:endParaRPr lang="en-US" sz="2400"/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smtClean="0"/>
              <a:t>Becerra-Fernandez, et al. -- Knowledge Management 1/e  --  </a:t>
            </a:r>
            <a:r>
              <a:rPr lang="en-US" sz="1100" smtClean="0">
                <a:latin typeface="Times New Roman"/>
                <a:cs typeface="Arial" pitchFamily="34" charset="0"/>
              </a:rPr>
              <a:t>©</a:t>
            </a:r>
            <a:r>
              <a:rPr lang="en-US" sz="1100" smtClean="0">
                <a:cs typeface="Arial" pitchFamily="34" charset="0"/>
              </a:rPr>
              <a:t> 2004 Prentice Hall</a:t>
            </a:r>
            <a:endParaRPr 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Data Mining Techniques Applications 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Banking</a:t>
            </a:r>
            <a:r>
              <a:rPr lang="en-US" sz="2400"/>
              <a:t> – </a:t>
            </a:r>
            <a:r>
              <a:rPr lang="en-US" sz="2400" b="1" i="1"/>
              <a:t>Trading</a:t>
            </a:r>
            <a:r>
              <a:rPr lang="en-US" sz="2400" b="1"/>
              <a:t> </a:t>
            </a:r>
            <a:r>
              <a:rPr lang="en-US" sz="2400"/>
              <a:t>and </a:t>
            </a:r>
            <a:r>
              <a:rPr lang="en-US" sz="2400" b="1" i="1"/>
              <a:t>financial forecasting</a:t>
            </a:r>
            <a:r>
              <a:rPr lang="en-US" sz="2400"/>
              <a:t> are used to determine derivative securities pricing, futures price forecasting, and stock performance. </a:t>
            </a:r>
          </a:p>
          <a:p>
            <a:pPr>
              <a:lnSpc>
                <a:spcPct val="90000"/>
              </a:lnSpc>
            </a:pPr>
            <a:r>
              <a:rPr lang="en-US" sz="2400" b="1"/>
              <a:t>Insurance</a:t>
            </a:r>
            <a:r>
              <a:rPr lang="en-US" sz="2400"/>
              <a:t> – DM techniques have been used for segmenting customer groups to determine </a:t>
            </a:r>
            <a:r>
              <a:rPr lang="en-US" sz="2400" b="1" i="1"/>
              <a:t>premium pricing</a:t>
            </a:r>
            <a:r>
              <a:rPr lang="en-US" sz="2400"/>
              <a:t> and predict </a:t>
            </a:r>
            <a:r>
              <a:rPr lang="en-US" sz="2400" b="1" i="1"/>
              <a:t>claim</a:t>
            </a:r>
            <a:r>
              <a:rPr lang="en-US" sz="2400"/>
              <a:t> frequencies.</a:t>
            </a:r>
            <a:r>
              <a:rPr lang="en-US"/>
              <a:t> </a:t>
            </a:r>
          </a:p>
          <a:p>
            <a:pPr>
              <a:lnSpc>
                <a:spcPct val="90000"/>
              </a:lnSpc>
            </a:pPr>
            <a:r>
              <a:rPr lang="en-US" sz="2400" b="1"/>
              <a:t>Telecommunications</a:t>
            </a:r>
            <a:r>
              <a:rPr lang="en-US" sz="2400"/>
              <a:t> – Predictive DM techniques have been used to attempt to reduce churn, and to predict when customers will attrition to a competitor. </a:t>
            </a:r>
          </a:p>
          <a:p>
            <a:pPr>
              <a:lnSpc>
                <a:spcPct val="90000"/>
              </a:lnSpc>
            </a:pPr>
            <a:r>
              <a:rPr lang="en-US" sz="2400" b="1"/>
              <a:t>Operations management</a:t>
            </a:r>
            <a:r>
              <a:rPr lang="en-US" sz="2400"/>
              <a:t> – Neural network techniques have been used for planning and scheduling, project management, and quality control.</a:t>
            </a:r>
            <a:endParaRPr lang="en-US"/>
          </a:p>
          <a:p>
            <a:pPr>
              <a:lnSpc>
                <a:spcPct val="90000"/>
              </a:lnSpc>
              <a:buFont typeface="times" pitchFamily="18" charset="0"/>
              <a:buNone/>
            </a:pPr>
            <a:endParaRPr lang="en-US"/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smtClean="0"/>
              <a:t>Becerra-Fernandez, et al. -- Knowledge Management 1/e  --  </a:t>
            </a:r>
            <a:r>
              <a:rPr lang="en-US" sz="1100" smtClean="0">
                <a:latin typeface="Times New Roman"/>
                <a:cs typeface="Arial" pitchFamily="34" charset="0"/>
              </a:rPr>
              <a:t>©</a:t>
            </a:r>
            <a:r>
              <a:rPr lang="en-US" sz="1100" smtClean="0">
                <a:cs typeface="Arial" pitchFamily="34" charset="0"/>
              </a:rPr>
              <a:t> 2004 Prentice Hall</a:t>
            </a:r>
            <a:endParaRPr 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57200"/>
            <a:ext cx="7315200" cy="1371600"/>
          </a:xfrm>
        </p:spPr>
        <p:txBody>
          <a:bodyPr/>
          <a:lstStyle/>
          <a:p>
            <a:r>
              <a:rPr lang="en-US" sz="3200" dirty="0"/>
              <a:t>Designing the Knowledge Discovery System – CRISP DM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49580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200" b="1"/>
              <a:t>Business Understanding</a:t>
            </a:r>
            <a:r>
              <a:rPr lang="en-US" sz="2200"/>
              <a:t> – To obtain the highest benefit from data mining, there must be a clear statement of the business objectives.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200" b="1"/>
              <a:t>Data Understanding</a:t>
            </a:r>
            <a:r>
              <a:rPr lang="en-US" sz="2200"/>
              <a:t> – Knowing the data well can permit the designer to tailor the algorithm or tools used for data mining to his/her specific problem. 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200" b="1"/>
              <a:t>Data Preparation – </a:t>
            </a:r>
            <a:r>
              <a:rPr lang="en-US" sz="2200"/>
              <a:t>Data selection, variable construction and transformation, integration, and formatting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200" b="1"/>
              <a:t>Model building and validation</a:t>
            </a:r>
            <a:r>
              <a:rPr lang="en-US" sz="2200"/>
              <a:t> – Building an accurate model is a trial and error process.  The process often requires the data mining specialist to iteratively try several options, until the best model emerges.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200" b="1"/>
              <a:t>Evaluation and interpretation</a:t>
            </a:r>
            <a:r>
              <a:rPr lang="en-US" sz="2200"/>
              <a:t> – Once the model is determined, the validation dataset is fed through the model.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200" b="1"/>
              <a:t>Deployment </a:t>
            </a:r>
            <a:r>
              <a:rPr lang="en-US" sz="2200"/>
              <a:t>– Involves implementing the ‘live’ model within an organization to aid the decision making process. </a:t>
            </a:r>
          </a:p>
          <a:p>
            <a:pPr marL="457200" indent="-457200">
              <a:lnSpc>
                <a:spcPct val="90000"/>
              </a:lnSpc>
              <a:buFont typeface="times" pitchFamily="18" charset="0"/>
              <a:buNone/>
            </a:pPr>
            <a:endParaRPr lang="en-US" sz="2200"/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smtClean="0"/>
              <a:t>Becerra-Fernandez, et al. -- Knowledge Management 1/e  --  </a:t>
            </a:r>
            <a:r>
              <a:rPr lang="en-US" sz="1100" smtClean="0">
                <a:latin typeface="Times New Roman"/>
                <a:cs typeface="Arial" pitchFamily="34" charset="0"/>
              </a:rPr>
              <a:t>©</a:t>
            </a:r>
            <a:r>
              <a:rPr lang="en-US" sz="1100" smtClean="0">
                <a:cs typeface="Arial" pitchFamily="34" charset="0"/>
              </a:rPr>
              <a:t> 2004 Prentice Hall</a:t>
            </a:r>
            <a:endParaRPr 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3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25513"/>
            <a:ext cx="8077200" cy="47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752600" y="5791200"/>
            <a:ext cx="654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Arial" pitchFamily="34" charset="0"/>
                <a:cs typeface="Times New Roman" pitchFamily="18" charset="0"/>
              </a:rPr>
              <a:t> </a:t>
            </a:r>
            <a:r>
              <a:rPr lang="en-US">
                <a:latin typeface="Arial" pitchFamily="34" charset="0"/>
                <a:cs typeface="Times New Roman" pitchFamily="18" charset="0"/>
              </a:rPr>
              <a:t>CRISP-DM Data Mining Process Methodology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smtClean="0"/>
              <a:t>Becerra-Fernandez, et al. -- Knowledge Management 1/e  --  </a:t>
            </a:r>
            <a:r>
              <a:rPr lang="en-US" sz="1100" smtClean="0">
                <a:latin typeface="Times New Roman"/>
                <a:cs typeface="Arial" pitchFamily="34" charset="0"/>
              </a:rPr>
              <a:t>©</a:t>
            </a:r>
            <a:r>
              <a:rPr lang="en-US" sz="1100" smtClean="0">
                <a:cs typeface="Arial" pitchFamily="34" charset="0"/>
              </a:rPr>
              <a:t> 2004 Prentice Hall</a:t>
            </a:r>
            <a:endParaRPr 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83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Business Understanding process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Determine Business objectives</a:t>
            </a:r>
            <a:r>
              <a:rPr lang="en-US" sz="2400"/>
              <a:t> – To obtain the highest benefit from data mining, there must be a clear statement of the business objectives .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Situation Assessment</a:t>
            </a:r>
            <a:r>
              <a:rPr lang="en-US" sz="2000"/>
              <a:t> – T</a:t>
            </a:r>
            <a:r>
              <a:rPr lang="en-US" sz="2400"/>
              <a:t>he majority of the people in a marketing campaign who receive a target mail, do not purchase the product 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Determine Data Mining Goal</a:t>
            </a:r>
            <a:r>
              <a:rPr lang="en-US" sz="2400"/>
              <a:t> – Identifying the most likely prospective buyers from the sample, and targeting the direct mail to those customers, could save the organization significant costs. </a:t>
            </a:r>
          </a:p>
          <a:p>
            <a:pPr marL="457200" indent="-457200">
              <a:lnSpc>
                <a:spcPct val="90000"/>
              </a:lnSpc>
              <a:buFontTx/>
              <a:buAutoNum type="alphaLcPeriod"/>
            </a:pPr>
            <a:r>
              <a:rPr lang="en-US" sz="2400" b="1"/>
              <a:t>Produce Project Plan</a:t>
            </a:r>
            <a:r>
              <a:rPr lang="en-US" sz="2400"/>
              <a:t> – This step also includes the specification of a project plan for the DM study . </a:t>
            </a:r>
            <a:r>
              <a:rPr lang="en-US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457200" indent="-457200">
              <a:lnSpc>
                <a:spcPct val="90000"/>
              </a:lnSpc>
            </a:pPr>
            <a:endParaRPr lang="en-US" sz="2400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669360"/>
            <a:ext cx="5652120" cy="188640"/>
          </a:xfrm>
          <a:prstGeom prst="rect">
            <a:avLst/>
          </a:prstGeom>
        </p:spPr>
        <p:txBody>
          <a:bodyPr/>
          <a:lstStyle/>
          <a:p>
            <a:r>
              <a:rPr lang="en-US" sz="1100" dirty="0"/>
              <a:t>Becerra-Fernandez, et al. -- Knowledge Management 1/e  --  </a:t>
            </a:r>
            <a:r>
              <a:rPr lang="en-US" sz="1100" dirty="0">
                <a:latin typeface="Times New Roman"/>
                <a:cs typeface="Arial" pitchFamily="34" charset="0"/>
              </a:rPr>
              <a:t>©</a:t>
            </a:r>
            <a:r>
              <a:rPr lang="en-US" sz="1100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08070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8400</TotalTime>
  <Words>1597</Words>
  <Application>Microsoft Office PowerPoint</Application>
  <PresentationFormat>On-screen Show 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 Unicode MS</vt:lpstr>
      <vt:lpstr>MS Mincho</vt:lpstr>
      <vt:lpstr>Arial</vt:lpstr>
      <vt:lpstr>Calibri</vt:lpstr>
      <vt:lpstr>Georgia</vt:lpstr>
      <vt:lpstr>Symbol</vt:lpstr>
      <vt:lpstr>times</vt:lpstr>
      <vt:lpstr>Times New Roman</vt:lpstr>
      <vt:lpstr>Trebuchet MS</vt:lpstr>
      <vt:lpstr>Wingdings 2</vt:lpstr>
      <vt:lpstr>Urban</vt:lpstr>
      <vt:lpstr>Week 11 </vt:lpstr>
      <vt:lpstr>Chapter Objectives</vt:lpstr>
      <vt:lpstr>Knowledge Synthesis through Socialization</vt:lpstr>
      <vt:lpstr>Knowledge Discovery from Data – Data Mining </vt:lpstr>
      <vt:lpstr>Data Mining Techniques Applications </vt:lpstr>
      <vt:lpstr>Data Mining Techniques Applications </vt:lpstr>
      <vt:lpstr>Designing the Knowledge Discovery System – CRISP DM</vt:lpstr>
      <vt:lpstr>PowerPoint Presentation</vt:lpstr>
      <vt:lpstr>1. Business Understanding process </vt:lpstr>
      <vt:lpstr>2. Data Understanding process </vt:lpstr>
      <vt:lpstr>3. Data Preparation process </vt:lpstr>
      <vt:lpstr>4. Model building and Validation process</vt:lpstr>
      <vt:lpstr>5. Evaluation and Interpretation process</vt:lpstr>
      <vt:lpstr>6. Deployment process</vt:lpstr>
      <vt:lpstr>PowerPoint Presentation</vt:lpstr>
      <vt:lpstr>Data Mining Techniques </vt:lpstr>
      <vt:lpstr>Web Data Mining - Types</vt:lpstr>
      <vt:lpstr>Data Mining and Customer Relationship Management </vt:lpstr>
      <vt:lpstr>Barriers to the use of DM</vt:lpstr>
      <vt:lpstr>Conclusions</vt:lpstr>
      <vt:lpstr>Week 11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576</cp:revision>
  <dcterms:created xsi:type="dcterms:W3CDTF">2011-09-16T02:11:44Z</dcterms:created>
  <dcterms:modified xsi:type="dcterms:W3CDTF">2018-04-05T03:22:16Z</dcterms:modified>
</cp:coreProperties>
</file>