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4"/>
  </p:notesMasterIdLst>
  <p:sldIdLst>
    <p:sldId id="329" r:id="rId2"/>
    <p:sldId id="35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52" r:id="rId22"/>
    <p:sldId id="350" r:id="rId23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78391" autoAdjust="0"/>
  </p:normalViewPr>
  <p:slideViewPr>
    <p:cSldViewPr>
      <p:cViewPr>
        <p:scale>
          <a:sx n="50" d="100"/>
          <a:sy n="50" d="100"/>
        </p:scale>
        <p:origin x="1992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0F9B79-B04D-4330-8335-81971669875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62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masing2 </a:t>
            </a:r>
            <a:r>
              <a:rPr lang="en-US" dirty="0" err="1" smtClean="0"/>
              <a:t>metode</a:t>
            </a:r>
            <a:r>
              <a:rPr lang="en-US" baseline="0" dirty="0" smtClean="0"/>
              <a:t> assessment.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pPr/>
              <a:t>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6017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84D51B6-FC52-4A48-A9C1-EB08EE4AE184}" type="slidenum">
              <a:rPr lang="en-US" altLang="id-ID" sz="1200"/>
              <a:pPr/>
              <a:t>22</a:t>
            </a:fld>
            <a:endParaRPr lang="en-US" altLang="id-ID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185268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Chapter </a:t>
            </a:r>
            <a:r>
              <a:rPr lang="id-ID" altLang="en-US" sz="4000" dirty="0" smtClean="0"/>
              <a:t>6</a:t>
            </a:r>
            <a:endParaRPr lang="en-US" altLang="en-US" sz="40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id-ID" sz="2800" b="1" dirty="0"/>
              <a:t>Knowledge Management Assessment of an Organization</a:t>
            </a:r>
          </a:p>
        </p:txBody>
      </p:sp>
    </p:spTree>
    <p:extLst>
      <p:ext uri="{BB962C8B-B14F-4D97-AF65-F5344CB8AC3E}">
        <p14:creationId xmlns:p14="http://schemas.microsoft.com/office/powerpoint/2010/main" val="61518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0"/>
          <p:cNvSpPr>
            <a:spLocks noChangeArrowheads="1"/>
          </p:cNvSpPr>
          <p:nvPr/>
        </p:nvSpPr>
        <p:spPr bwMode="auto">
          <a:xfrm>
            <a:off x="2895600" y="1828800"/>
            <a:ext cx="3048000" cy="3048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id-ID" altLang="id-ID"/>
          </a:p>
        </p:txBody>
      </p:sp>
      <p:sp>
        <p:nvSpPr>
          <p:cNvPr id="14340" name="Line 33"/>
          <p:cNvSpPr>
            <a:spLocks noChangeShapeType="1"/>
          </p:cNvSpPr>
          <p:nvPr/>
        </p:nvSpPr>
        <p:spPr bwMode="auto">
          <a:xfrm>
            <a:off x="2895600" y="4267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341" name="Line 36"/>
          <p:cNvSpPr>
            <a:spLocks noChangeShapeType="1"/>
          </p:cNvSpPr>
          <p:nvPr/>
        </p:nvSpPr>
        <p:spPr bwMode="auto">
          <a:xfrm>
            <a:off x="2895600" y="24384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581400" y="5334000"/>
            <a:ext cx="1860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 b="1">
                <a:latin typeface="Arial" panose="020B0604020202020204" pitchFamily="34" charset="0"/>
              </a:rPr>
              <a:t>Target Performance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 rot="-5400000">
            <a:off x="1279525" y="3368675"/>
            <a:ext cx="1860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 b="1">
                <a:latin typeface="Arial" panose="020B0604020202020204" pitchFamily="34" charset="0"/>
              </a:rPr>
              <a:t>Actual Performance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2971800" y="4953000"/>
            <a:ext cx="2841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>
                <a:latin typeface="Arial" panose="020B0604020202020204" pitchFamily="34" charset="0"/>
              </a:rPr>
              <a:t> 1            2          3           4          5</a:t>
            </a:r>
          </a:p>
        </p:txBody>
      </p:sp>
      <p:sp>
        <p:nvSpPr>
          <p:cNvPr id="14345" name="Text Box 6"/>
          <p:cNvSpPr txBox="1">
            <a:spLocks noChangeArrowheads="1"/>
          </p:cNvSpPr>
          <p:nvPr/>
        </p:nvSpPr>
        <p:spPr bwMode="auto">
          <a:xfrm rot="-5400000">
            <a:off x="1244600" y="3248026"/>
            <a:ext cx="2841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>
                <a:latin typeface="Arial" panose="020B0604020202020204" pitchFamily="34" charset="0"/>
              </a:rPr>
              <a:t> 1           2          3           4          5 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 rot="10800000">
            <a:off x="4722813" y="1827213"/>
            <a:ext cx="6096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id-ID" altLang="id-ID"/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 rot="10800000">
            <a:off x="4113213" y="1827213"/>
            <a:ext cx="6096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id-ID" altLang="id-ID"/>
          </a:p>
        </p:txBody>
      </p:sp>
      <p:sp>
        <p:nvSpPr>
          <p:cNvPr id="14348" name="Line 14"/>
          <p:cNvSpPr>
            <a:spLocks noChangeShapeType="1"/>
          </p:cNvSpPr>
          <p:nvPr/>
        </p:nvSpPr>
        <p:spPr bwMode="auto">
          <a:xfrm rot="10800000" flipH="1">
            <a:off x="4722813" y="365601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4349" name="Line 15"/>
          <p:cNvSpPr>
            <a:spLocks noChangeShapeType="1"/>
          </p:cNvSpPr>
          <p:nvPr/>
        </p:nvSpPr>
        <p:spPr bwMode="auto">
          <a:xfrm rot="10800000" flipH="1">
            <a:off x="5332413" y="426561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4350" name="Rectangle 20"/>
          <p:cNvSpPr>
            <a:spLocks noChangeArrowheads="1"/>
          </p:cNvSpPr>
          <p:nvPr/>
        </p:nvSpPr>
        <p:spPr bwMode="auto">
          <a:xfrm>
            <a:off x="4724400" y="3657600"/>
            <a:ext cx="609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id-ID" altLang="id-ID"/>
          </a:p>
        </p:txBody>
      </p:sp>
      <p:sp>
        <p:nvSpPr>
          <p:cNvPr id="14351" name="Line 22"/>
          <p:cNvSpPr>
            <a:spLocks noChangeShapeType="1"/>
          </p:cNvSpPr>
          <p:nvPr/>
        </p:nvSpPr>
        <p:spPr bwMode="auto">
          <a:xfrm>
            <a:off x="28956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4352" name="Rectangle 25"/>
          <p:cNvSpPr>
            <a:spLocks noChangeArrowheads="1"/>
          </p:cNvSpPr>
          <p:nvPr/>
        </p:nvSpPr>
        <p:spPr bwMode="auto">
          <a:xfrm>
            <a:off x="5354638" y="1981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>
                <a:latin typeface="Arial" panose="020B0604020202020204" pitchFamily="34" charset="0"/>
              </a:rPr>
              <a:t>SU-1</a:t>
            </a:r>
          </a:p>
        </p:txBody>
      </p:sp>
      <p:sp>
        <p:nvSpPr>
          <p:cNvPr id="14353" name="Rectangle 26"/>
          <p:cNvSpPr>
            <a:spLocks noChangeArrowheads="1"/>
          </p:cNvSpPr>
          <p:nvPr/>
        </p:nvSpPr>
        <p:spPr bwMode="auto">
          <a:xfrm>
            <a:off x="5334000" y="3810000"/>
            <a:ext cx="588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>
                <a:latin typeface="Arial" panose="020B0604020202020204" pitchFamily="34" charset="0"/>
              </a:rPr>
              <a:t>SU-2</a:t>
            </a:r>
          </a:p>
        </p:txBody>
      </p:sp>
      <p:sp>
        <p:nvSpPr>
          <p:cNvPr id="14354" name="Rectangle 27"/>
          <p:cNvSpPr>
            <a:spLocks noChangeArrowheads="1"/>
          </p:cNvSpPr>
          <p:nvPr/>
        </p:nvSpPr>
        <p:spPr bwMode="auto">
          <a:xfrm>
            <a:off x="3505200" y="3810000"/>
            <a:ext cx="588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>
                <a:latin typeface="Arial" panose="020B0604020202020204" pitchFamily="34" charset="0"/>
              </a:rPr>
              <a:t>SU-3</a:t>
            </a:r>
          </a:p>
        </p:txBody>
      </p:sp>
      <p:sp>
        <p:nvSpPr>
          <p:cNvPr id="14355" name="Rectangle 28"/>
          <p:cNvSpPr>
            <a:spLocks noGrp="1" noChangeArrowheads="1"/>
          </p:cNvSpPr>
          <p:nvPr>
            <p:ph type="title"/>
          </p:nvPr>
        </p:nvSpPr>
        <p:spPr>
          <a:xfrm>
            <a:off x="277812" y="374048"/>
            <a:ext cx="8229600" cy="106984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Mengidentifikasi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kesempatan</a:t>
            </a:r>
            <a:r>
              <a:rPr lang="en-US" altLang="id-ID" dirty="0" smtClean="0"/>
              <a:t> Knowledge Sharing</a:t>
            </a:r>
          </a:p>
        </p:txBody>
      </p:sp>
      <p:sp>
        <p:nvSpPr>
          <p:cNvPr id="14356" name="Line 35"/>
          <p:cNvSpPr>
            <a:spLocks noChangeShapeType="1"/>
          </p:cNvSpPr>
          <p:nvPr/>
        </p:nvSpPr>
        <p:spPr bwMode="auto">
          <a:xfrm>
            <a:off x="2895600" y="30480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357" name="Line 37"/>
          <p:cNvSpPr>
            <a:spLocks noChangeShapeType="1"/>
          </p:cNvSpPr>
          <p:nvPr/>
        </p:nvSpPr>
        <p:spPr bwMode="auto">
          <a:xfrm>
            <a:off x="3505200" y="18288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358" name="Line 38"/>
          <p:cNvSpPr>
            <a:spLocks noChangeShapeType="1"/>
          </p:cNvSpPr>
          <p:nvPr/>
        </p:nvSpPr>
        <p:spPr bwMode="auto">
          <a:xfrm>
            <a:off x="4114800" y="18288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4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46298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Assessment of Knowledge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d-ID" dirty="0" err="1" smtClean="0"/>
              <a:t>Identifikasi</a:t>
            </a:r>
            <a:r>
              <a:rPr lang="en-US" altLang="id-ID" dirty="0" smtClean="0"/>
              <a:t> area yang </a:t>
            </a:r>
            <a:r>
              <a:rPr lang="en-US" altLang="id-ID" dirty="0" err="1" smtClean="0"/>
              <a:t>relevan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dari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suatu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pengetahuan</a:t>
            </a:r>
            <a:endParaRPr lang="en-US" altLang="id-ID" dirty="0" smtClean="0"/>
          </a:p>
          <a:p>
            <a:r>
              <a:rPr lang="en-US" altLang="id-ID" dirty="0" err="1" smtClean="0"/>
              <a:t>Evaluasi</a:t>
            </a:r>
            <a:r>
              <a:rPr lang="en-US" altLang="id-ID" dirty="0" smtClean="0"/>
              <a:t> </a:t>
            </a:r>
            <a:r>
              <a:rPr lang="id-ID" dirty="0" smtClean="0"/>
              <a:t>sejauh </a:t>
            </a:r>
            <a:r>
              <a:rPr lang="id-ID" dirty="0"/>
              <a:t>mana </a:t>
            </a:r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id-ID" dirty="0" smtClean="0"/>
              <a:t>pengetahuan </a:t>
            </a:r>
            <a:r>
              <a:rPr lang="id-ID" dirty="0"/>
              <a:t>di masing-masing bidang </a:t>
            </a:r>
            <a:r>
              <a:rPr lang="en-US" dirty="0" smtClean="0"/>
              <a:t>/ </a:t>
            </a:r>
            <a:r>
              <a:rPr lang="en-US" dirty="0" err="1" smtClean="0"/>
              <a:t>departemen</a:t>
            </a:r>
            <a:r>
              <a:rPr lang="en-US" dirty="0" smtClean="0"/>
              <a:t> / unit </a:t>
            </a:r>
            <a:r>
              <a:rPr lang="id-ID" dirty="0" smtClean="0"/>
              <a:t>tersedia</a:t>
            </a:r>
            <a:r>
              <a:rPr lang="en-US" dirty="0" smtClean="0"/>
              <a:t>.</a:t>
            </a:r>
            <a:endParaRPr lang="en-US" altLang="id-ID" dirty="0" smtClean="0"/>
          </a:p>
          <a:p>
            <a:r>
              <a:rPr lang="id-ID" dirty="0" smtClean="0"/>
              <a:t>Nilai </a:t>
            </a:r>
            <a:r>
              <a:rPr lang="id-ID" dirty="0"/>
              <a:t>setiap bidang pengetahuan berkontribusi terhadap </a:t>
            </a:r>
            <a:r>
              <a:rPr lang="id-ID" dirty="0" smtClean="0"/>
              <a:t>organisasi</a:t>
            </a:r>
            <a:r>
              <a:rPr lang="en-US" dirty="0" smtClean="0"/>
              <a:t> 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186845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Assessment of Impacts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d-ID" dirty="0" smtClean="0"/>
              <a:t>KM solutions and knowledge </a:t>
            </a:r>
            <a:r>
              <a:rPr lang="en-US" altLang="id-ID" dirty="0" err="1" smtClean="0"/>
              <a:t>dapat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memberi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kinerja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organisasi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oleh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sebab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itu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penting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untuk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mengukur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dampaknya</a:t>
            </a:r>
            <a:r>
              <a:rPr lang="en-US" altLang="id-ID" dirty="0"/>
              <a:t> </a:t>
            </a:r>
            <a:r>
              <a:rPr lang="en-US" altLang="id-ID" dirty="0" smtClean="0"/>
              <a:t>:</a:t>
            </a:r>
          </a:p>
          <a:p>
            <a:pPr eaLnBrk="1" hangingPunct="1"/>
            <a:endParaRPr lang="en-US" altLang="id-ID" dirty="0" smtClean="0"/>
          </a:p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</a:t>
            </a:r>
            <a:r>
              <a:rPr lang="en-US" altLang="id-ID" dirty="0" err="1" smtClean="0"/>
              <a:t>aryawan</a:t>
            </a:r>
            <a:endParaRPr lang="en-US" altLang="id-ID" dirty="0" smtClean="0"/>
          </a:p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Proses </a:t>
            </a:r>
          </a:p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Produk</a:t>
            </a:r>
            <a:endParaRPr lang="en-US" altLang="id-ID" dirty="0" smtClean="0"/>
          </a:p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Kinerja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51587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07182"/>
            <a:ext cx="7924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Ilustrasi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pengukuran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Orang (</a:t>
            </a:r>
            <a:r>
              <a:rPr lang="en-US" altLang="id-ID" dirty="0" err="1" smtClean="0"/>
              <a:t>karyawan</a:t>
            </a:r>
            <a:r>
              <a:rPr lang="en-US" altLang="id-ID" dirty="0" smtClean="0"/>
              <a:t>)</a:t>
            </a:r>
            <a:endParaRPr lang="en-US" altLang="id-ID" dirty="0" smtClean="0"/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91569829"/>
              </p:ext>
            </p:extLst>
          </p:nvPr>
        </p:nvGraphicFramePr>
        <p:xfrm>
          <a:off x="2267744" y="1196752"/>
          <a:ext cx="6423273" cy="5026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Document" r:id="rId3" imgW="5647314" imgH="4418510" progId="Word.Document.8">
                  <p:embed/>
                </p:oleObj>
              </mc:Choice>
              <mc:Fallback>
                <p:oleObj name="Document" r:id="rId3" imgW="5647314" imgH="44185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196752"/>
                        <a:ext cx="6423273" cy="50261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90977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990600" y="1752600"/>
          <a:ext cx="7696200" cy="454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3" imgW="5647314" imgH="3189423" progId="Word.Document.8">
                  <p:embed/>
                </p:oleObj>
              </mc:Choice>
              <mc:Fallback>
                <p:oleObj name="Document" r:id="rId3" imgW="5647314" imgH="31894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52600"/>
                        <a:ext cx="7696200" cy="454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6"/>
          <p:cNvSpPr>
            <a:spLocks noGrp="1" noChangeArrowheads="1"/>
          </p:cNvSpPr>
          <p:nvPr>
            <p:ph type="title"/>
          </p:nvPr>
        </p:nvSpPr>
        <p:spPr>
          <a:xfrm>
            <a:off x="467544" y="980728"/>
            <a:ext cx="7924800" cy="381000"/>
          </a:xfrm>
        </p:spPr>
        <p:txBody>
          <a:bodyPr>
            <a:normAutofit fontScale="90000"/>
          </a:bodyPr>
          <a:lstStyle/>
          <a:p>
            <a:r>
              <a:rPr lang="en-US" altLang="id-ID" sz="2800" dirty="0" err="1"/>
              <a:t>Ilustrasi</a:t>
            </a:r>
            <a:r>
              <a:rPr lang="en-US" altLang="id-ID" sz="2800" dirty="0"/>
              <a:t> </a:t>
            </a:r>
            <a:r>
              <a:rPr lang="en-US" altLang="id-ID" sz="2800" dirty="0" err="1"/>
              <a:t>pengukuran</a:t>
            </a:r>
            <a:r>
              <a:rPr lang="en-US" altLang="id-ID" sz="2800" dirty="0"/>
              <a:t> </a:t>
            </a:r>
            <a:r>
              <a:rPr lang="en-US" altLang="id-ID" sz="2800" dirty="0" err="1"/>
              <a:t>dampak</a:t>
            </a:r>
            <a:r>
              <a:rPr lang="en-US" altLang="id-ID" sz="2800" dirty="0"/>
              <a:t> </a:t>
            </a:r>
            <a:r>
              <a:rPr lang="en-US" altLang="id-ID" sz="2800" dirty="0" err="1"/>
              <a:t>terhadap</a:t>
            </a:r>
            <a:r>
              <a:rPr lang="en-US" altLang="id-ID" sz="2800" dirty="0"/>
              <a:t> </a:t>
            </a:r>
            <a:r>
              <a:rPr lang="en-US" altLang="id-ID" sz="2800" dirty="0" smtClean="0"/>
              <a:t>Proses </a:t>
            </a:r>
            <a:r>
              <a:rPr lang="en-US" altLang="id-ID" sz="2800" dirty="0" err="1" smtClean="0"/>
              <a:t>Organisasi</a:t>
            </a:r>
            <a:endParaRPr lang="en-US" altLang="id-ID" sz="3200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96593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219200" y="1981200"/>
          <a:ext cx="7239000" cy="402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Document" r:id="rId3" imgW="5647314" imgH="1959974" progId="Word.Document.8">
                  <p:embed/>
                </p:oleObj>
              </mc:Choice>
              <mc:Fallback>
                <p:oleObj name="Document" r:id="rId3" imgW="5647314" imgH="19599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81200"/>
                        <a:ext cx="7239000" cy="402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id-ID" sz="2800" dirty="0" err="1"/>
              <a:t>Ilustrasi</a:t>
            </a:r>
            <a:r>
              <a:rPr lang="en-US" altLang="id-ID" sz="2800" dirty="0"/>
              <a:t> </a:t>
            </a:r>
            <a:r>
              <a:rPr lang="en-US" altLang="id-ID" sz="2800" dirty="0" err="1"/>
              <a:t>pengukuran</a:t>
            </a:r>
            <a:r>
              <a:rPr lang="en-US" altLang="id-ID" sz="2800" dirty="0"/>
              <a:t> </a:t>
            </a:r>
            <a:r>
              <a:rPr lang="en-US" altLang="id-ID" sz="2800" dirty="0" err="1"/>
              <a:t>dampak</a:t>
            </a:r>
            <a:r>
              <a:rPr lang="en-US" altLang="id-ID" sz="2800" dirty="0"/>
              <a:t> </a:t>
            </a:r>
            <a:r>
              <a:rPr lang="en-US" altLang="id-ID" sz="2800" dirty="0" err="1"/>
              <a:t>terhadap</a:t>
            </a:r>
            <a:r>
              <a:rPr lang="en-US" altLang="id-ID" sz="2800" dirty="0"/>
              <a:t> </a:t>
            </a:r>
            <a:r>
              <a:rPr lang="en-US" altLang="id-ID" sz="2800" dirty="0" err="1" smtClean="0"/>
              <a:t>Produk</a:t>
            </a:r>
            <a:r>
              <a:rPr lang="en-US" altLang="id-ID" sz="3200" dirty="0" smtClean="0"/>
              <a:t/>
            </a:r>
            <a:br>
              <a:rPr lang="en-US" altLang="id-ID" sz="3200" dirty="0" smtClean="0"/>
            </a:br>
            <a:endParaRPr lang="en-US" altLang="id-ID" sz="3200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88757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634861"/>
            <a:ext cx="7924800" cy="1066800"/>
          </a:xfrm>
        </p:spPr>
        <p:txBody>
          <a:bodyPr>
            <a:normAutofit fontScale="90000"/>
          </a:bodyPr>
          <a:lstStyle/>
          <a:p>
            <a:r>
              <a:rPr lang="en-US" altLang="id-ID" sz="2800" dirty="0" err="1"/>
              <a:t>Ilustrasi</a:t>
            </a:r>
            <a:r>
              <a:rPr lang="en-US" altLang="id-ID" sz="2800" dirty="0"/>
              <a:t> </a:t>
            </a:r>
            <a:r>
              <a:rPr lang="en-US" altLang="id-ID" sz="2800" dirty="0" err="1"/>
              <a:t>pengukuran</a:t>
            </a:r>
            <a:r>
              <a:rPr lang="en-US" altLang="id-ID" sz="2800" dirty="0"/>
              <a:t> </a:t>
            </a:r>
            <a:r>
              <a:rPr lang="en-US" altLang="id-ID" sz="2800" dirty="0" err="1"/>
              <a:t>dampak</a:t>
            </a:r>
            <a:r>
              <a:rPr lang="en-US" altLang="id-ID" sz="2800" dirty="0"/>
              <a:t> </a:t>
            </a:r>
            <a:r>
              <a:rPr lang="en-US" altLang="id-ID" sz="2800" dirty="0" err="1"/>
              <a:t>terhadap</a:t>
            </a:r>
            <a:r>
              <a:rPr lang="en-US" altLang="id-ID" sz="2800" dirty="0"/>
              <a:t> </a:t>
            </a:r>
            <a:r>
              <a:rPr lang="en-US" altLang="id-ID" sz="2800" dirty="0" err="1" smtClean="0"/>
              <a:t>Kinerja</a:t>
            </a:r>
            <a:r>
              <a:rPr lang="en-US" altLang="id-ID" sz="2800" dirty="0" smtClean="0"/>
              <a:t>  </a:t>
            </a:r>
            <a:r>
              <a:rPr lang="en-US" altLang="id-ID" sz="2800" dirty="0" err="1" smtClean="0"/>
              <a:t>Organisasi</a:t>
            </a:r>
            <a:r>
              <a:rPr lang="en-US" altLang="id-ID" sz="3200" dirty="0" smtClean="0"/>
              <a:t/>
            </a:r>
            <a:br>
              <a:rPr lang="en-US" altLang="id-ID" sz="3200" dirty="0" smtClean="0"/>
            </a:br>
            <a:endParaRPr lang="en-US" altLang="id-ID" sz="3200" dirty="0" smtClean="0"/>
          </a:p>
        </p:txBody>
      </p:sp>
      <p:pic>
        <p:nvPicPr>
          <p:cNvPr id="1741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76400"/>
            <a:ext cx="5105400" cy="472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59178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id-ID" dirty="0" smtClean="0"/>
              <a:t>Hal </a:t>
            </a:r>
            <a:r>
              <a:rPr lang="en-US" altLang="id-ID" dirty="0" err="1" smtClean="0"/>
              <a:t>apa</a:t>
            </a:r>
            <a:r>
              <a:rPr lang="en-US" altLang="id-ID" dirty="0" smtClean="0"/>
              <a:t> </a:t>
            </a:r>
            <a:r>
              <a:rPr lang="en-US" altLang="id-ID" dirty="0" smtClean="0"/>
              <a:t>yang </a:t>
            </a:r>
            <a:r>
              <a:rPr lang="en-US" altLang="id-ID" dirty="0" err="1" smtClean="0"/>
              <a:t>termasuk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dalam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Penilaian</a:t>
            </a:r>
            <a:r>
              <a:rPr lang="en-US" altLang="id-ID" dirty="0" smtClean="0"/>
              <a:t> KM </a:t>
            </a:r>
            <a:r>
              <a:rPr lang="en-US" altLang="id-ID" dirty="0" smtClean="0"/>
              <a:t>(KM </a:t>
            </a:r>
            <a:r>
              <a:rPr lang="en-US" altLang="id-ID" dirty="0" smtClean="0"/>
              <a:t>Assessment </a:t>
            </a:r>
            <a:r>
              <a:rPr lang="en-US" altLang="id-ID" dirty="0" smtClean="0"/>
              <a:t>) ?</a:t>
            </a:r>
            <a:endParaRPr lang="en-US" altLang="id-ID" dirty="0" smtClean="0"/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sz="3200" dirty="0"/>
              <a:t>Review kinerja </a:t>
            </a:r>
            <a:r>
              <a:rPr lang="id-ID" sz="3200" dirty="0" smtClean="0"/>
              <a:t>internal</a:t>
            </a:r>
            <a:endParaRPr lang="en-US" sz="3200" dirty="0" smtClean="0"/>
          </a:p>
          <a:p>
            <a:r>
              <a:rPr lang="id-ID" sz="3200" dirty="0" smtClean="0"/>
              <a:t>Penilaian eksternal</a:t>
            </a:r>
            <a:endParaRPr lang="en-US" sz="3200" dirty="0" smtClean="0"/>
          </a:p>
          <a:p>
            <a:r>
              <a:rPr lang="id-ID" sz="3200" dirty="0" smtClean="0"/>
              <a:t>Evaluasi </a:t>
            </a:r>
            <a:r>
              <a:rPr lang="id-ID" sz="3200" dirty="0"/>
              <a:t>bisnis efektifitas, efisiensi dan </a:t>
            </a:r>
            <a:r>
              <a:rPr lang="id-ID" sz="3200" dirty="0" smtClean="0"/>
              <a:t>inovasi</a:t>
            </a:r>
            <a:endParaRPr lang="en-US" sz="3200" dirty="0" smtClean="0"/>
          </a:p>
          <a:p>
            <a:r>
              <a:rPr lang="id-ID" sz="3200" dirty="0" smtClean="0"/>
              <a:t>Evaluasi </a:t>
            </a:r>
            <a:r>
              <a:rPr lang="id-ID" sz="3200" dirty="0"/>
              <a:t>aset pengetahuan yang tercipta</a:t>
            </a:r>
            <a:endParaRPr lang="en-US" altLang="id-ID" sz="3200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55417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Pendekatan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Penilaian</a:t>
            </a:r>
            <a:r>
              <a:rPr lang="en-US" altLang="id-ID" dirty="0" smtClean="0"/>
              <a:t> (</a:t>
            </a:r>
            <a:r>
              <a:rPr lang="en-US" altLang="id-ID" i="1" dirty="0" err="1" smtClean="0"/>
              <a:t>Assesment</a:t>
            </a:r>
            <a:r>
              <a:rPr lang="en-US" altLang="id-ID" dirty="0" smtClean="0"/>
              <a:t>) KM</a:t>
            </a:r>
            <a:endParaRPr lang="en-US" altLang="id-ID" dirty="0" smtClean="0"/>
          </a:p>
        </p:txBody>
      </p:sp>
      <p:sp>
        <p:nvSpPr>
          <p:cNvPr id="1946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d-ID" dirty="0" smtClean="0"/>
              <a:t>Benchmarking</a:t>
            </a:r>
          </a:p>
          <a:p>
            <a:pPr eaLnBrk="1" hangingPunct="1"/>
            <a:r>
              <a:rPr lang="en-US" altLang="id-ID" dirty="0" smtClean="0"/>
              <a:t>Balanced Scorecard method</a:t>
            </a:r>
          </a:p>
          <a:p>
            <a:pPr eaLnBrk="1" hangingPunct="1"/>
            <a:r>
              <a:rPr lang="en-US" altLang="id-ID" dirty="0" smtClean="0"/>
              <a:t>Intangible assets monitor framework</a:t>
            </a:r>
          </a:p>
          <a:p>
            <a:pPr eaLnBrk="1" hangingPunct="1"/>
            <a:r>
              <a:rPr lang="en-US" altLang="id-ID" dirty="0" smtClean="0"/>
              <a:t>Skandia Method</a:t>
            </a:r>
          </a:p>
          <a:p>
            <a:pPr eaLnBrk="1" hangingPunct="1"/>
            <a:r>
              <a:rPr lang="en-US" altLang="id-ID" dirty="0" smtClean="0"/>
              <a:t>Real options approach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80890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id-ID" dirty="0" err="1" smtClean="0"/>
              <a:t>Rekomendasi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untuk</a:t>
            </a:r>
            <a:r>
              <a:rPr lang="en-US" altLang="id-ID" dirty="0" smtClean="0"/>
              <a:t> KM </a:t>
            </a:r>
            <a:r>
              <a:rPr lang="en-US" altLang="id-ID" dirty="0" smtClean="0"/>
              <a:t>Assessment</a:t>
            </a:r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Why do KM?</a:t>
            </a:r>
          </a:p>
          <a:p>
            <a:pPr eaLnBrk="1" hangingPunct="1"/>
            <a:r>
              <a:rPr lang="en-US" altLang="id-ID" smtClean="0"/>
              <a:t>Establish a baseline</a:t>
            </a:r>
          </a:p>
          <a:p>
            <a:pPr eaLnBrk="1" hangingPunct="1"/>
            <a:r>
              <a:rPr lang="en-US" altLang="id-ID" smtClean="0"/>
              <a:t>Qualitative methods</a:t>
            </a:r>
          </a:p>
          <a:p>
            <a:pPr eaLnBrk="1" hangingPunct="1"/>
            <a:r>
              <a:rPr lang="en-US" altLang="id-ID" smtClean="0"/>
              <a:t>Simple</a:t>
            </a:r>
          </a:p>
          <a:p>
            <a:pPr eaLnBrk="1" hangingPunct="1"/>
            <a:r>
              <a:rPr lang="en-US" altLang="id-ID" smtClean="0"/>
              <a:t>Avoid KM metrics that are hard to control</a:t>
            </a:r>
          </a:p>
          <a:p>
            <a:pPr eaLnBrk="1" hangingPunct="1"/>
            <a:r>
              <a:rPr lang="en-US" altLang="id-ID" smtClean="0"/>
              <a:t>Measure at the appropriate level</a:t>
            </a:r>
          </a:p>
          <a:p>
            <a:pPr eaLnBrk="1" hangingPunct="1"/>
            <a:r>
              <a:rPr lang="en-US" altLang="id-ID" smtClean="0"/>
              <a:t>Rewards</a:t>
            </a:r>
          </a:p>
          <a:p>
            <a:pPr eaLnBrk="1" hangingPunct="1"/>
            <a:r>
              <a:rPr lang="en-US" altLang="id-ID" smtClean="0"/>
              <a:t>Be conservative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48757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Pengumpulan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r>
              <a:rPr lang="en-US" dirty="0" smtClean="0"/>
              <a:t> Paper </a:t>
            </a:r>
            <a:r>
              <a:rPr lang="en-US" dirty="0" err="1" smtClean="0"/>
              <a:t>Ke</a:t>
            </a:r>
            <a:r>
              <a:rPr lang="en-US" dirty="0" smtClean="0"/>
              <a:t> – 2 (Paper Bahasa </a:t>
            </a:r>
            <a:r>
              <a:rPr lang="en-US" dirty="0" err="1" smtClean="0"/>
              <a:t>Inggris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Harap</a:t>
            </a:r>
            <a:r>
              <a:rPr lang="en-US" sz="3600" dirty="0" smtClean="0"/>
              <a:t> </a:t>
            </a:r>
            <a:r>
              <a:rPr lang="en-US" sz="3600" dirty="0" err="1" smtClean="0"/>
              <a:t>dikumpulkan</a:t>
            </a:r>
            <a:r>
              <a:rPr lang="en-US" sz="3600" dirty="0" smtClean="0"/>
              <a:t> </a:t>
            </a:r>
            <a:r>
              <a:rPr lang="en-US" sz="3600" dirty="0" err="1" smtClean="0"/>
              <a:t>Kritik</a:t>
            </a:r>
            <a:r>
              <a:rPr lang="en-US" sz="3600" dirty="0" smtClean="0"/>
              <a:t> Paper </a:t>
            </a:r>
            <a:r>
              <a:rPr lang="en-US" sz="3600" dirty="0" err="1" smtClean="0"/>
              <a:t>kedua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2752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dirty="0" smtClean="0"/>
              <a:t>Review</a:t>
            </a:r>
            <a:endParaRPr lang="en-US" altLang="id-ID" dirty="0" smtClean="0"/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id-ID" dirty="0" err="1" smtClean="0"/>
              <a:t>Penjelasan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tentang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penilaian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dari</a:t>
            </a:r>
            <a:r>
              <a:rPr lang="en-US" altLang="id-ID" dirty="0" smtClean="0"/>
              <a:t>  </a:t>
            </a:r>
            <a:r>
              <a:rPr lang="en-US" altLang="id-ID" i="1" dirty="0" smtClean="0"/>
              <a:t>KM </a:t>
            </a:r>
            <a:r>
              <a:rPr lang="en-US" altLang="id-ID" i="1" dirty="0" smtClean="0"/>
              <a:t>systems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smtClean="0"/>
              <a:t>KM</a:t>
            </a:r>
            <a:endParaRPr lang="en-US" altLang="id-ID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id-ID" dirty="0" err="1" smtClean="0"/>
              <a:t>Identifikasi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alasan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dari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penilaian</a:t>
            </a:r>
            <a:r>
              <a:rPr lang="en-US" altLang="id-ID" dirty="0" smtClean="0"/>
              <a:t> (assessing) KM</a:t>
            </a:r>
            <a:endParaRPr lang="en-US" altLang="id-ID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id-ID" dirty="0" err="1" smtClean="0"/>
              <a:t>Penjelasan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kapan</a:t>
            </a:r>
            <a:r>
              <a:rPr lang="en-US" altLang="id-ID" dirty="0" smtClean="0"/>
              <a:t> </a:t>
            </a:r>
            <a:r>
              <a:rPr lang="en-US" altLang="id-ID" dirty="0" smtClean="0"/>
              <a:t>KM </a:t>
            </a:r>
            <a:r>
              <a:rPr lang="en-US" altLang="id-ID" dirty="0" err="1" smtClean="0"/>
              <a:t>dibutuhkan</a:t>
            </a:r>
            <a:endParaRPr lang="en-US" altLang="id-ID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id-ID" dirty="0" err="1" smtClean="0"/>
              <a:t>Penjelasan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tentang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beberapa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tipe</a:t>
            </a:r>
            <a:r>
              <a:rPr lang="en-US" altLang="id-ID" dirty="0" smtClean="0"/>
              <a:t> KM </a:t>
            </a:r>
            <a:r>
              <a:rPr lang="en-US" altLang="id-ID" dirty="0" smtClean="0"/>
              <a:t>assessments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id-ID" dirty="0" err="1" smtClean="0"/>
              <a:t>Penjelasan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tentang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berbagai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pendekatan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KM </a:t>
            </a:r>
            <a:r>
              <a:rPr lang="en-US" altLang="id-ID" dirty="0" smtClean="0"/>
              <a:t>assessment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id-ID" dirty="0" err="1" smtClean="0"/>
              <a:t>Memberikan</a:t>
            </a:r>
            <a:r>
              <a:rPr lang="en-US" altLang="id-ID" dirty="0" smtClean="0"/>
              <a:t> saran-saran </a:t>
            </a:r>
            <a:r>
              <a:rPr lang="en-US" altLang="id-ID" dirty="0" err="1" smtClean="0"/>
              <a:t>untuk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membuat</a:t>
            </a:r>
            <a:r>
              <a:rPr lang="en-US" altLang="id-ID" dirty="0" smtClean="0"/>
              <a:t> </a:t>
            </a:r>
            <a:r>
              <a:rPr lang="en-US" altLang="id-ID" i="1" dirty="0" smtClean="0"/>
              <a:t>KM </a:t>
            </a:r>
            <a:r>
              <a:rPr lang="en-US" altLang="id-ID" i="1" dirty="0" smtClean="0"/>
              <a:t>assessment </a:t>
            </a:r>
            <a:r>
              <a:rPr lang="en-US" altLang="id-ID" i="1" dirty="0" smtClean="0"/>
              <a:t> </a:t>
            </a:r>
            <a:r>
              <a:rPr lang="en-US" altLang="id-ID" dirty="0" smtClean="0"/>
              <a:t>yang </a:t>
            </a:r>
            <a:r>
              <a:rPr lang="en-US" altLang="id-ID" dirty="0" err="1" smtClean="0"/>
              <a:t>lebih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baik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153484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Pekan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PPT </a:t>
            </a:r>
            <a:r>
              <a:rPr lang="en-US" dirty="0" err="1" smtClean="0"/>
              <a:t>kritik</a:t>
            </a:r>
            <a:r>
              <a:rPr lang="en-US" dirty="0" smtClean="0"/>
              <a:t> paper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 paper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endParaRPr lang="en-US" dirty="0" smtClean="0"/>
          </a:p>
          <a:p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</a:p>
          <a:p>
            <a:pPr marL="109693" indent="0">
              <a:buNone/>
            </a:pP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Judul</a:t>
            </a:r>
            <a:r>
              <a:rPr lang="en-US" dirty="0" smtClean="0"/>
              <a:t> paper yang </a:t>
            </a:r>
            <a:r>
              <a:rPr lang="en-US" dirty="0" err="1" smtClean="0"/>
              <a:t>dikritik</a:t>
            </a:r>
            <a:r>
              <a:rPr lang="en-US" dirty="0" smtClean="0"/>
              <a:t>, </a:t>
            </a:r>
            <a:r>
              <a:rPr lang="en-US" dirty="0" err="1" smtClean="0"/>
              <a:t>pengarang</a:t>
            </a:r>
            <a:r>
              <a:rPr lang="en-US" dirty="0" smtClean="0"/>
              <a:t>, </a:t>
            </a:r>
            <a:r>
              <a:rPr lang="en-US" dirty="0" err="1" smtClean="0"/>
              <a:t>diterbitkan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Isi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Paper </a:t>
            </a:r>
          </a:p>
          <a:p>
            <a:pPr>
              <a:buFontTx/>
              <a:buChar char="-"/>
            </a:pP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Paper</a:t>
            </a:r>
          </a:p>
          <a:p>
            <a:pPr>
              <a:buFontTx/>
              <a:buChar char="-"/>
            </a:pPr>
            <a:r>
              <a:rPr lang="en-US" dirty="0" smtClean="0"/>
              <a:t>Saran-saran agar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lanjutan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55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pitchFamily="34" charset="0"/>
              </a:rPr>
              <a:t>©</a:t>
            </a:r>
            <a:r>
              <a:rPr lang="en-US">
                <a:cs typeface="Arial" pitchFamily="34" charset="0"/>
              </a:rPr>
              <a:t> 2004 Prentice Hall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id-ID" sz="4000" smtClean="0"/>
              <a:t>Chapter 6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id-ID" sz="2800" b="1" dirty="0" smtClean="0"/>
              <a:t>Knowledge Management Assessment of an Organization</a:t>
            </a:r>
          </a:p>
        </p:txBody>
      </p:sp>
    </p:spTree>
    <p:extLst>
      <p:ext uri="{BB962C8B-B14F-4D97-AF65-F5344CB8AC3E}">
        <p14:creationId xmlns:p14="http://schemas.microsoft.com/office/powerpoint/2010/main" val="408441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Chapter Objectives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d-ID" dirty="0" err="1" smtClean="0"/>
              <a:t>Menjelaskan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mengapa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kita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perlu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untuk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menguji</a:t>
            </a:r>
            <a:r>
              <a:rPr lang="en-US" altLang="id-ID" dirty="0" smtClean="0"/>
              <a:t> (</a:t>
            </a:r>
            <a:r>
              <a:rPr lang="en-US" altLang="id-ID" dirty="0" err="1" smtClean="0"/>
              <a:t>assement</a:t>
            </a:r>
            <a:r>
              <a:rPr lang="en-US" altLang="id-ID" dirty="0" smtClean="0"/>
              <a:t>) knowledge management </a:t>
            </a:r>
            <a:r>
              <a:rPr lang="en-US" altLang="id-ID" dirty="0" err="1" smtClean="0"/>
              <a:t>dalam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suatu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organisasi</a:t>
            </a:r>
            <a:endParaRPr lang="en-US" altLang="id-ID" dirty="0" smtClean="0"/>
          </a:p>
          <a:p>
            <a:pPr eaLnBrk="1" hangingPunct="1"/>
            <a:r>
              <a:rPr lang="en-US" altLang="id-ID" dirty="0" err="1" smtClean="0"/>
              <a:t>Menjelaskan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pendekatan</a:t>
            </a:r>
            <a:r>
              <a:rPr lang="en-US" altLang="id-ID" dirty="0" smtClean="0"/>
              <a:t> alternative </a:t>
            </a:r>
            <a:r>
              <a:rPr lang="en-US" altLang="id-ID" dirty="0" err="1" smtClean="0"/>
              <a:t>dalam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assement</a:t>
            </a:r>
            <a:r>
              <a:rPr lang="en-US" altLang="id-ID" dirty="0" smtClean="0"/>
              <a:t>  knowledge management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suatu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organisasi</a:t>
            </a:r>
            <a:endParaRPr lang="en-US" altLang="id-ID" dirty="0" smtClean="0"/>
          </a:p>
          <a:p>
            <a:pPr eaLnBrk="1" hangingPunct="1"/>
            <a:endParaRPr lang="en-US" altLang="id-ID" dirty="0" smtClean="0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2959100" y="42481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id-ID" altLang="id-ID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169155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Mengapa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kita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melakukan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Assesment</a:t>
            </a:r>
            <a:r>
              <a:rPr lang="en-US" altLang="id-ID" dirty="0" smtClean="0"/>
              <a:t> Knowledge Management?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33400" indent="-533400" eaLnBrk="1" hangingPunct="1">
              <a:buFont typeface="Times" panose="02020603050405020304" pitchFamily="18" charset="0"/>
              <a:buAutoNum type="arabicPeriod"/>
            </a:pPr>
            <a:r>
              <a:rPr lang="en-US" altLang="id-ID" dirty="0" err="1" smtClean="0"/>
              <a:t>Untuk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melihat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kemungkinan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bagian</a:t>
            </a:r>
            <a:r>
              <a:rPr lang="en-US" altLang="id-ID" dirty="0" smtClean="0"/>
              <a:t> mana </a:t>
            </a:r>
            <a:r>
              <a:rPr lang="en-US" altLang="id-ID" dirty="0" err="1" smtClean="0"/>
              <a:t>saja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diperlukan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untuk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peningkatan</a:t>
            </a:r>
            <a:r>
              <a:rPr lang="en-US" altLang="id-ID" dirty="0" smtClean="0"/>
              <a:t>.</a:t>
            </a:r>
          </a:p>
          <a:p>
            <a:pPr marL="533400" indent="-533400">
              <a:buFont typeface="Times" panose="02020603050405020304" pitchFamily="18" charset="0"/>
              <a:buAutoNum type="arabicPeriod"/>
            </a:pPr>
            <a:r>
              <a:rPr lang="en-US" altLang="id-ID" dirty="0" err="1" smtClean="0"/>
              <a:t>Membantu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membangun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id-ID" dirty="0" smtClean="0"/>
              <a:t>menetapkan </a:t>
            </a:r>
            <a:r>
              <a:rPr lang="id-ID" dirty="0"/>
              <a:t>dasar untuk implementasi </a:t>
            </a:r>
            <a:r>
              <a:rPr lang="en-US" dirty="0" err="1" smtClean="0"/>
              <a:t>solusi</a:t>
            </a:r>
            <a:r>
              <a:rPr lang="en-US" dirty="0" smtClean="0"/>
              <a:t> KM .</a:t>
            </a:r>
            <a:endParaRPr lang="en-US" altLang="id-ID" dirty="0" smtClean="0"/>
          </a:p>
          <a:p>
            <a:pPr marL="533400" indent="-533400" eaLnBrk="1" hangingPunct="1">
              <a:buFont typeface="Times" panose="02020603050405020304" pitchFamily="18" charset="0"/>
              <a:buAutoNum type="arabicPeriod"/>
            </a:pPr>
            <a:r>
              <a:rPr lang="en-US" altLang="id-ID" dirty="0" err="1" smtClean="0"/>
              <a:t>Membantu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untuk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mengerti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apakah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biaya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dari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upaya</a:t>
            </a:r>
            <a:r>
              <a:rPr lang="en-US" altLang="id-ID" dirty="0" smtClean="0"/>
              <a:t> KM </a:t>
            </a:r>
            <a:r>
              <a:rPr lang="en-US" altLang="id-ID" dirty="0" err="1" smtClean="0"/>
              <a:t>dapat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dibenarkan</a:t>
            </a:r>
            <a:endParaRPr lang="en-US" altLang="id-ID" dirty="0" smtClean="0"/>
          </a:p>
          <a:p>
            <a:pPr marL="533400" indent="-533400" eaLnBrk="1" hangingPunct="1">
              <a:buFont typeface="Times" panose="02020603050405020304" pitchFamily="18" charset="0"/>
              <a:buAutoNum type="arabicPeriod"/>
            </a:pPr>
            <a:r>
              <a:rPr lang="en-US" altLang="id-ID" dirty="0" err="1" smtClean="0"/>
              <a:t>Membantu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mengidentifikasi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jarak</a:t>
            </a:r>
            <a:r>
              <a:rPr lang="en-US" altLang="id-ID" dirty="0" smtClean="0"/>
              <a:t> (</a:t>
            </a:r>
            <a:r>
              <a:rPr lang="en-US" altLang="id-ID" i="1" dirty="0" smtClean="0"/>
              <a:t>gap</a:t>
            </a:r>
            <a:r>
              <a:rPr lang="en-US" altLang="id-ID" dirty="0" smtClean="0"/>
              <a:t>)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upaya</a:t>
            </a:r>
            <a:r>
              <a:rPr lang="en-US" altLang="id-ID" dirty="0" smtClean="0"/>
              <a:t>  KM</a:t>
            </a:r>
          </a:p>
          <a:p>
            <a:pPr marL="533400" indent="-533400" eaLnBrk="1" hangingPunct="1">
              <a:buFont typeface="Times" panose="02020603050405020304" pitchFamily="18" charset="0"/>
              <a:buAutoNum type="arabicPeriod"/>
            </a:pPr>
            <a:r>
              <a:rPr lang="en-US" altLang="id-ID" dirty="0" err="1" smtClean="0"/>
              <a:t>Membantu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menemukan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kasus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untuk</a:t>
            </a:r>
            <a:r>
              <a:rPr lang="en-US" altLang="id-ID" dirty="0" smtClean="0"/>
              <a:t>  </a:t>
            </a:r>
            <a:r>
              <a:rPr lang="en-US" altLang="id-ID" dirty="0" err="1" smtClean="0"/>
              <a:t>keperluan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penambahan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investasi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KM.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49315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id-ID" dirty="0" smtClean="0"/>
              <a:t>Kapan </a:t>
            </a:r>
            <a:r>
              <a:rPr lang="en-US" altLang="id-ID" dirty="0" err="1" smtClean="0"/>
              <a:t>Assesment</a:t>
            </a:r>
            <a:r>
              <a:rPr lang="en-US" altLang="id-ID" dirty="0" smtClean="0"/>
              <a:t> KM </a:t>
            </a:r>
            <a:r>
              <a:rPr lang="en-US" altLang="id-ID" dirty="0" err="1" smtClean="0"/>
              <a:t>dibutuhkan</a:t>
            </a:r>
            <a:r>
              <a:rPr lang="en-US" altLang="id-ID" dirty="0" smtClean="0"/>
              <a:t> ?</a:t>
            </a:r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d-ID" dirty="0" err="1" smtClean="0"/>
              <a:t>Secara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rutin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berkala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untuk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keseluruhan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organisasi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atau</a:t>
            </a:r>
            <a:r>
              <a:rPr lang="en-US" altLang="id-ID" dirty="0" smtClean="0"/>
              <a:t> sub unit.</a:t>
            </a:r>
          </a:p>
          <a:p>
            <a:pPr eaLnBrk="1" hangingPunct="1"/>
            <a:r>
              <a:rPr lang="en-US" altLang="id-ID" dirty="0" err="1" smtClean="0"/>
              <a:t>Diawal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proyek</a:t>
            </a:r>
            <a:r>
              <a:rPr lang="en-US" altLang="id-ID" dirty="0" smtClean="0"/>
              <a:t> KM</a:t>
            </a:r>
          </a:p>
          <a:p>
            <a:pPr eaLnBrk="1" hangingPunct="1"/>
            <a:r>
              <a:rPr lang="en-US" altLang="id-ID" dirty="0" err="1" smtClean="0"/>
              <a:t>Diakhir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proyek</a:t>
            </a:r>
            <a:r>
              <a:rPr lang="en-US" altLang="id-ID" dirty="0" smtClean="0"/>
              <a:t> KM</a:t>
            </a:r>
          </a:p>
          <a:p>
            <a:pPr eaLnBrk="1" hangingPunct="1"/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73421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Penilaian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Kualitatif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 </a:t>
            </a:r>
            <a:r>
              <a:rPr lang="en-US" altLang="id-ID" dirty="0" err="1" smtClean="0"/>
              <a:t>Kuantitatif</a:t>
            </a:r>
            <a:r>
              <a:rPr lang="en-US" altLang="id-ID" dirty="0" smtClean="0"/>
              <a:t> KM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d-ID" dirty="0" err="1" smtClean="0"/>
              <a:t>Penilaian</a:t>
            </a:r>
            <a:r>
              <a:rPr lang="en-US" altLang="id-ID" dirty="0" smtClean="0"/>
              <a:t> (</a:t>
            </a:r>
            <a:r>
              <a:rPr lang="en-US" altLang="id-ID" dirty="0" err="1" smtClean="0"/>
              <a:t>Assesment</a:t>
            </a:r>
            <a:r>
              <a:rPr lang="en-US" altLang="id-ID" dirty="0" smtClean="0"/>
              <a:t>) KM </a:t>
            </a:r>
            <a:r>
              <a:rPr lang="en-US" altLang="id-ID" dirty="0" err="1" smtClean="0"/>
              <a:t>secara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kualitatif</a:t>
            </a:r>
            <a:r>
              <a:rPr lang="en-US" altLang="id-ID" dirty="0" smtClean="0"/>
              <a:t> </a:t>
            </a:r>
            <a:r>
              <a:rPr lang="id-ID" dirty="0" smtClean="0"/>
              <a:t>bertujuan </a:t>
            </a:r>
            <a:r>
              <a:rPr lang="id-ID" dirty="0"/>
              <a:t>untuk mengembangkan pemahaman dasar apakah upaya KM sedang berjalan</a:t>
            </a:r>
            <a:r>
              <a:rPr lang="en-US" altLang="id-ID" dirty="0" smtClean="0"/>
              <a:t> </a:t>
            </a:r>
          </a:p>
          <a:p>
            <a:r>
              <a:rPr lang="en-US" altLang="id-ID" dirty="0" err="1" smtClean="0"/>
              <a:t>Penilaian</a:t>
            </a:r>
            <a:r>
              <a:rPr lang="en-US" altLang="id-ID" dirty="0" smtClean="0"/>
              <a:t> (</a:t>
            </a:r>
            <a:r>
              <a:rPr lang="en-US" altLang="id-ID" dirty="0" err="1" smtClean="0"/>
              <a:t>Assesment</a:t>
            </a:r>
            <a:r>
              <a:rPr lang="en-US" altLang="id-ID" dirty="0" smtClean="0"/>
              <a:t>) KM </a:t>
            </a:r>
            <a:r>
              <a:rPr lang="en-US" altLang="id-ID" dirty="0" err="1" smtClean="0"/>
              <a:t>secara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kuantitatif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menghasilkan</a:t>
            </a:r>
            <a:r>
              <a:rPr lang="en-US" altLang="id-ID" dirty="0" smtClean="0"/>
              <a:t>  </a:t>
            </a:r>
            <a:r>
              <a:rPr lang="en-US" altLang="id-ID" dirty="0" err="1" smtClean="0"/>
              <a:t>angka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numerik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mengindikasi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seberapa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baik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suatu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organisasi</a:t>
            </a:r>
            <a:r>
              <a:rPr lang="en-US" altLang="id-ID" dirty="0" smtClean="0"/>
              <a:t>, sub unit </a:t>
            </a:r>
            <a:r>
              <a:rPr lang="en-US" altLang="id-ID" dirty="0" err="1" smtClean="0"/>
              <a:t>suatu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organisasi</a:t>
            </a:r>
            <a:r>
              <a:rPr lang="en-US" altLang="id-ID" dirty="0" smtClean="0"/>
              <a:t>, </a:t>
            </a:r>
            <a:r>
              <a:rPr lang="en-US" altLang="id-ID" dirty="0" err="1" smtClean="0"/>
              <a:t>atau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performa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individu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sehubungan</a:t>
            </a:r>
            <a:r>
              <a:rPr lang="en-US" altLang="id-ID" dirty="0" smtClean="0"/>
              <a:t>  </a:t>
            </a:r>
            <a:r>
              <a:rPr lang="en-US" altLang="id-ID" dirty="0" err="1" smtClean="0"/>
              <a:t>dengan</a:t>
            </a:r>
            <a:r>
              <a:rPr lang="en-US" altLang="id-ID" dirty="0" smtClean="0"/>
              <a:t> KM 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32206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1752600" y="5029200"/>
            <a:ext cx="6172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V="1">
            <a:off x="1752600" y="2057400"/>
            <a:ext cx="0" cy="297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 rot="-5400000">
            <a:off x="-464344" y="3205957"/>
            <a:ext cx="2573337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altLang="id-ID" sz="1400" b="1">
                <a:latin typeface="Arial" panose="020B0604020202020204" pitchFamily="34" charset="0"/>
              </a:rPr>
              <a:t>Level of Use of </a:t>
            </a:r>
          </a:p>
          <a:p>
            <a:pPr algn="ctr" eaLnBrk="1" hangingPunct="1"/>
            <a:r>
              <a:rPr lang="en-US" altLang="id-ID" sz="1400" b="1">
                <a:latin typeface="Arial" panose="020B0604020202020204" pitchFamily="34" charset="0"/>
              </a:rPr>
              <a:t>Qualitative and Quantitative </a:t>
            </a:r>
          </a:p>
          <a:p>
            <a:pPr algn="ctr" eaLnBrk="1" hangingPunct="1"/>
            <a:r>
              <a:rPr lang="en-US" altLang="id-ID" sz="1400" b="1">
                <a:latin typeface="Arial" panose="020B0604020202020204" pitchFamily="34" charset="0"/>
              </a:rPr>
              <a:t>Measures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182688" y="4648200"/>
            <a:ext cx="509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>
                <a:latin typeface="Arial" panose="020B0604020202020204" pitchFamily="34" charset="0"/>
              </a:rPr>
              <a:t>Low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727200" y="5105400"/>
            <a:ext cx="5095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>
                <a:latin typeface="Arial" panose="020B0604020202020204" pitchFamily="34" charset="0"/>
              </a:rPr>
              <a:t>Low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391400" y="5105400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>
                <a:latin typeface="Arial" panose="020B0604020202020204" pitchFamily="34" charset="0"/>
              </a:rPr>
              <a:t>High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143000" y="2133600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>
                <a:latin typeface="Arial" panose="020B0604020202020204" pitchFamily="34" charset="0"/>
              </a:rPr>
              <a:t>High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768600" y="5410200"/>
            <a:ext cx="43767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 b="1">
                <a:latin typeface="Arial" panose="020B0604020202020204" pitchFamily="34" charset="0"/>
              </a:rPr>
              <a:t>Level of Experience with Knowledge Management</a:t>
            </a:r>
          </a:p>
        </p:txBody>
      </p:sp>
      <p:sp>
        <p:nvSpPr>
          <p:cNvPr id="12299" name="Arc 11"/>
          <p:cNvSpPr>
            <a:spLocks/>
          </p:cNvSpPr>
          <p:nvPr/>
        </p:nvSpPr>
        <p:spPr bwMode="auto">
          <a:xfrm rot="10800000">
            <a:off x="1752600" y="1143000"/>
            <a:ext cx="6172200" cy="3425825"/>
          </a:xfrm>
          <a:custGeom>
            <a:avLst/>
            <a:gdLst>
              <a:gd name="T0" fmla="*/ 0 w 19438"/>
              <a:gd name="T1" fmla="*/ 3974433 h 21600"/>
              <a:gd name="T2" fmla="*/ 1959874981 w 19438"/>
              <a:gd name="T3" fmla="*/ 202648023 h 21600"/>
              <a:gd name="T4" fmla="*/ 263359981 w 19438"/>
              <a:gd name="T5" fmla="*/ 543345958 h 21600"/>
              <a:gd name="T6" fmla="*/ 0 60000 65536"/>
              <a:gd name="T7" fmla="*/ 0 60000 65536"/>
              <a:gd name="T8" fmla="*/ 0 60000 65536"/>
              <a:gd name="T9" fmla="*/ 0 w 19438"/>
              <a:gd name="T10" fmla="*/ 0 h 21600"/>
              <a:gd name="T11" fmla="*/ 19438 w 194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438" h="21600" fill="none" extrusionOk="0">
                <a:moveTo>
                  <a:pt x="0" y="158"/>
                </a:moveTo>
                <a:cubicBezTo>
                  <a:pt x="866" y="52"/>
                  <a:pt x="1738" y="-1"/>
                  <a:pt x="2612" y="0"/>
                </a:cubicBezTo>
                <a:cubicBezTo>
                  <a:pt x="9150" y="0"/>
                  <a:pt x="15337" y="2962"/>
                  <a:pt x="19438" y="8055"/>
                </a:cubicBezTo>
              </a:path>
              <a:path w="19438" h="21600" stroke="0" extrusionOk="0">
                <a:moveTo>
                  <a:pt x="0" y="158"/>
                </a:moveTo>
                <a:cubicBezTo>
                  <a:pt x="866" y="52"/>
                  <a:pt x="1738" y="-1"/>
                  <a:pt x="2612" y="0"/>
                </a:cubicBezTo>
                <a:cubicBezTo>
                  <a:pt x="9150" y="0"/>
                  <a:pt x="15337" y="2962"/>
                  <a:pt x="19438" y="8055"/>
                </a:cubicBezTo>
                <a:lnTo>
                  <a:pt x="2612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2300" name="Arc 12"/>
          <p:cNvSpPr>
            <a:spLocks/>
          </p:cNvSpPr>
          <p:nvPr/>
        </p:nvSpPr>
        <p:spPr bwMode="auto">
          <a:xfrm rot="5400000">
            <a:off x="3617913" y="266700"/>
            <a:ext cx="2439988" cy="6173787"/>
          </a:xfrm>
          <a:custGeom>
            <a:avLst/>
            <a:gdLst>
              <a:gd name="T0" fmla="*/ 132938914 w 21600"/>
              <a:gd name="T1" fmla="*/ 0 h 18921"/>
              <a:gd name="T2" fmla="*/ 275626932 w 21600"/>
              <a:gd name="T3" fmla="*/ 2003176885 h 18921"/>
              <a:gd name="T4" fmla="*/ 0 w 21600"/>
              <a:gd name="T5" fmla="*/ 2014461393 h 18921"/>
              <a:gd name="T6" fmla="*/ 0 60000 65536"/>
              <a:gd name="T7" fmla="*/ 0 60000 65536"/>
              <a:gd name="T8" fmla="*/ 0 60000 65536"/>
              <a:gd name="T9" fmla="*/ 0 w 21600"/>
              <a:gd name="T10" fmla="*/ 0 h 18921"/>
              <a:gd name="T11" fmla="*/ 21600 w 21600"/>
              <a:gd name="T12" fmla="*/ 18921 h 189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921" fill="none" extrusionOk="0">
                <a:moveTo>
                  <a:pt x="10418" y="-1"/>
                </a:moveTo>
                <a:cubicBezTo>
                  <a:pt x="17282" y="3778"/>
                  <a:pt x="21561" y="10979"/>
                  <a:pt x="21599" y="18815"/>
                </a:cubicBezTo>
              </a:path>
              <a:path w="21600" h="18921" stroke="0" extrusionOk="0">
                <a:moveTo>
                  <a:pt x="10418" y="-1"/>
                </a:moveTo>
                <a:cubicBezTo>
                  <a:pt x="17282" y="3778"/>
                  <a:pt x="21561" y="10979"/>
                  <a:pt x="21599" y="18815"/>
                </a:cubicBezTo>
                <a:lnTo>
                  <a:pt x="0" y="1892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013325" y="3187700"/>
            <a:ext cx="2073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 b="1">
                <a:latin typeface="Arial" panose="020B0604020202020204" pitchFamily="34" charset="0"/>
              </a:rPr>
              <a:t>Quantitative Measures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209800" y="2819400"/>
            <a:ext cx="195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400" b="1">
                <a:latin typeface="Arial" panose="020B0604020202020204" pitchFamily="34" charset="0"/>
              </a:rPr>
              <a:t>Qualitative Measures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2743200" y="3124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6080125" y="35687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305" name="Rectangle 17"/>
          <p:cNvSpPr>
            <a:spLocks noGrp="1" noChangeArrowheads="1"/>
          </p:cNvSpPr>
          <p:nvPr>
            <p:ph type="title"/>
          </p:nvPr>
        </p:nvSpPr>
        <p:spPr>
          <a:xfrm>
            <a:off x="400712" y="833566"/>
            <a:ext cx="8229600" cy="106984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id-ID" dirty="0" smtClean="0"/>
              <a:t>Qualitative and Quantitative Assessments of KM</a:t>
            </a:r>
          </a:p>
        </p:txBody>
      </p:sp>
      <p:sp>
        <p:nvSpPr>
          <p:cNvPr id="19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58793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id-ID" dirty="0" err="1" smtClean="0"/>
              <a:t>Peniliaian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Solusi</a:t>
            </a:r>
            <a:r>
              <a:rPr lang="en-US" altLang="id-ID" dirty="0" smtClean="0"/>
              <a:t> KM</a:t>
            </a:r>
          </a:p>
        </p:txBody>
      </p:sp>
      <p:sp>
        <p:nvSpPr>
          <p:cNvPr id="1331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Melibatkan evaluasi sejauh mana </a:t>
            </a:r>
            <a:r>
              <a:rPr lang="en-US" dirty="0" smtClean="0"/>
              <a:t>proses </a:t>
            </a:r>
            <a:r>
              <a:rPr lang="en-US" i="1" dirty="0" smtClean="0"/>
              <a:t>knowledge discovery</a:t>
            </a:r>
            <a:r>
              <a:rPr lang="id-ID" i="1" dirty="0" smtClean="0"/>
              <a:t>, </a:t>
            </a:r>
            <a:r>
              <a:rPr lang="en-US" i="1" dirty="0" smtClean="0"/>
              <a:t>capture, sharing, </a:t>
            </a:r>
            <a:r>
              <a:rPr lang="en-US" i="1" dirty="0" err="1" smtClean="0"/>
              <a:t>dan</a:t>
            </a:r>
            <a:r>
              <a:rPr lang="en-US" i="1" dirty="0" smtClean="0"/>
              <a:t> application </a:t>
            </a:r>
            <a:r>
              <a:rPr lang="id-ID" dirty="0" smtClean="0"/>
              <a:t>digunakan</a:t>
            </a:r>
            <a:r>
              <a:rPr lang="id-ID" dirty="0"/>
              <a:t>, dan seberapa baik </a:t>
            </a:r>
            <a:r>
              <a:rPr lang="en-US" dirty="0" err="1" smtClean="0"/>
              <a:t>empat</a:t>
            </a:r>
            <a:r>
              <a:rPr lang="en-US" dirty="0" smtClean="0"/>
              <a:t> proses </a:t>
            </a:r>
            <a:r>
              <a:rPr lang="en-US" dirty="0" err="1" smtClean="0"/>
              <a:t>tersebut</a:t>
            </a:r>
            <a:r>
              <a:rPr lang="id-ID" dirty="0" smtClean="0"/>
              <a:t> </a:t>
            </a:r>
            <a:r>
              <a:rPr lang="id-ID" dirty="0"/>
              <a:t>didukung oleh </a:t>
            </a:r>
            <a:r>
              <a:rPr lang="en-US" dirty="0" smtClean="0"/>
              <a:t>KM </a:t>
            </a:r>
            <a:r>
              <a:rPr lang="id-ID" dirty="0" smtClean="0"/>
              <a:t>teknologi </a:t>
            </a:r>
            <a:r>
              <a:rPr lang="id-ID" dirty="0"/>
              <a:t>dan </a:t>
            </a:r>
            <a:r>
              <a:rPr lang="id-ID" dirty="0" smtClean="0"/>
              <a:t>sistem.</a:t>
            </a:r>
            <a:endParaRPr lang="en-US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79709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229600" cy="106984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id-ID" sz="2800" dirty="0" smtClean="0"/>
              <a:t>Illustrative Measures of Key Aspects of KM Solutions</a:t>
            </a:r>
            <a:br>
              <a:rPr lang="en-US" altLang="id-ID" sz="2800" dirty="0" smtClean="0"/>
            </a:br>
            <a:endParaRPr lang="en-US" altLang="id-ID" sz="2800" dirty="0" smtClean="0"/>
          </a:p>
        </p:txBody>
      </p:sp>
      <p:graphicFrame>
        <p:nvGraphicFramePr>
          <p:cNvPr id="1026" name="Object 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43116750"/>
              </p:ext>
            </p:extLst>
          </p:nvPr>
        </p:nvGraphicFramePr>
        <p:xfrm>
          <a:off x="1763688" y="836712"/>
          <a:ext cx="5904656" cy="5144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3" imgW="5635954" imgH="6316462" progId="Word.Document.8">
                  <p:embed/>
                </p:oleObj>
              </mc:Choice>
              <mc:Fallback>
                <p:oleObj name="Document" r:id="rId3" imgW="5635954" imgH="63164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836712"/>
                        <a:ext cx="5904656" cy="51447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402701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7181</TotalTime>
  <Words>828</Words>
  <Application>Microsoft Office PowerPoint</Application>
  <PresentationFormat>On-screen Show (4:3)</PresentationFormat>
  <Paragraphs>117</Paragraphs>
  <Slides>22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Georgia</vt:lpstr>
      <vt:lpstr>Times</vt:lpstr>
      <vt:lpstr>Times New Roman</vt:lpstr>
      <vt:lpstr>Trebuchet MS</vt:lpstr>
      <vt:lpstr>Wingdings 2</vt:lpstr>
      <vt:lpstr>Urban</vt:lpstr>
      <vt:lpstr>Document</vt:lpstr>
      <vt:lpstr>Chapter 6</vt:lpstr>
      <vt:lpstr>Pengumpulan Kritik Paper Ke – 2 (Paper Bahasa Inggris)</vt:lpstr>
      <vt:lpstr>Chapter Objectives</vt:lpstr>
      <vt:lpstr>Mengapa kita melakukan Assesment Knowledge Management?</vt:lpstr>
      <vt:lpstr>Kapan Assesment KM dibutuhkan ?</vt:lpstr>
      <vt:lpstr>Penilaian Kualitatif dan  Kuantitatif KM</vt:lpstr>
      <vt:lpstr>Qualitative and Quantitative Assessments of KM</vt:lpstr>
      <vt:lpstr>Peniliaian Solusi KM</vt:lpstr>
      <vt:lpstr>Illustrative Measures of Key Aspects of KM Solutions </vt:lpstr>
      <vt:lpstr>Mengidentifikasi kesempatan Knowledge Sharing</vt:lpstr>
      <vt:lpstr>Assessment of Knowledge</vt:lpstr>
      <vt:lpstr>Assessment of Impacts</vt:lpstr>
      <vt:lpstr>Ilustrasi pengukuran dampak terhadap Orang (karyawan)</vt:lpstr>
      <vt:lpstr>Ilustrasi pengukuran dampak terhadap Proses Organisasi</vt:lpstr>
      <vt:lpstr>Ilustrasi pengukuran dampak terhadap Produk </vt:lpstr>
      <vt:lpstr>Ilustrasi pengukuran dampak terhadap Kinerja  Organisasi </vt:lpstr>
      <vt:lpstr>Hal apa yang termasuk dalam Penilaian KM (KM Assessment ) ?</vt:lpstr>
      <vt:lpstr>Pendekatan pada Penilaian (Assesment) KM</vt:lpstr>
      <vt:lpstr>Rekomendasi untuk KM Assessment</vt:lpstr>
      <vt:lpstr>Review</vt:lpstr>
      <vt:lpstr>Tugas Presentasi Pekan ke 7</vt:lpstr>
      <vt:lpstr>Chapter 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Admins</cp:lastModifiedBy>
  <cp:revision>492</cp:revision>
  <dcterms:created xsi:type="dcterms:W3CDTF">2011-09-16T02:11:44Z</dcterms:created>
  <dcterms:modified xsi:type="dcterms:W3CDTF">2018-01-18T09:20:01Z</dcterms:modified>
</cp:coreProperties>
</file>